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6.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notesSlides/notesSlide7.xml" ContentType="application/vnd.openxmlformats-officedocument.presentationml.notesSlide+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notesSlides/notesSlide8.xml" ContentType="application/vnd.openxmlformats-officedocument.presentationml.notesSlide+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79" r:id="rId2"/>
    <p:sldId id="338" r:id="rId3"/>
    <p:sldId id="280" r:id="rId4"/>
    <p:sldId id="281" r:id="rId5"/>
    <p:sldId id="285" r:id="rId6"/>
    <p:sldId id="316" r:id="rId7"/>
    <p:sldId id="317" r:id="rId8"/>
    <p:sldId id="318" r:id="rId9"/>
    <p:sldId id="319" r:id="rId10"/>
    <p:sldId id="320" r:id="rId11"/>
    <p:sldId id="321" r:id="rId12"/>
    <p:sldId id="322" r:id="rId13"/>
    <p:sldId id="339" r:id="rId14"/>
    <p:sldId id="324" r:id="rId15"/>
    <p:sldId id="325" r:id="rId16"/>
    <p:sldId id="326" r:id="rId17"/>
    <p:sldId id="327" r:id="rId18"/>
    <p:sldId id="328" r:id="rId19"/>
    <p:sldId id="329" r:id="rId20"/>
    <p:sldId id="340" r:id="rId21"/>
    <p:sldId id="341" r:id="rId22"/>
    <p:sldId id="342" r:id="rId23"/>
    <p:sldId id="343" r:id="rId24"/>
    <p:sldId id="334" r:id="rId25"/>
    <p:sldId id="335" r:id="rId26"/>
    <p:sldId id="336" r:id="rId27"/>
    <p:sldId id="337" r:id="rId28"/>
    <p:sldId id="283" r:id="rId29"/>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rdan_ayala96@outlook.com" initials="j" lastIdx="1" clrIdx="0">
    <p:extLst>
      <p:ext uri="{19B8F6BF-5375-455C-9EA6-DF929625EA0E}">
        <p15:presenceInfo xmlns:p15="http://schemas.microsoft.com/office/powerpoint/2012/main" userId="e0600c18a4fb0e55" providerId="Windows Live"/>
      </p:ext>
    </p:extLst>
  </p:cmAuthor>
  <p:cmAuthor id="2" name="INEC Josseline Gavilánez" initials="IJG" lastIdx="2" clrIdx="1">
    <p:extLst>
      <p:ext uri="{19B8F6BF-5375-455C-9EA6-DF929625EA0E}">
        <p15:presenceInfo xmlns:p15="http://schemas.microsoft.com/office/powerpoint/2012/main" userId="S-1-5-21-2104427130-577111786-1249176396-41813" providerId="AD"/>
      </p:ext>
    </p:extLst>
  </p:cmAuthor>
  <p:cmAuthor id="3" name="INEC Liszeth Moya" initials="ILM" lastIdx="7" clrIdx="2">
    <p:extLst>
      <p:ext uri="{19B8F6BF-5375-455C-9EA6-DF929625EA0E}">
        <p15:presenceInfo xmlns:p15="http://schemas.microsoft.com/office/powerpoint/2012/main" userId="S-1-5-21-2104427130-577111786-1249176396-31413" providerId="AD"/>
      </p:ext>
    </p:extLst>
  </p:cmAuthor>
  <p:cmAuthor id="4" name="INEC Jordan Ayala" initials="IJA" lastIdx="7" clrIdx="3">
    <p:extLst>
      <p:ext uri="{19B8F6BF-5375-455C-9EA6-DF929625EA0E}">
        <p15:presenceInfo xmlns:p15="http://schemas.microsoft.com/office/powerpoint/2012/main" userId="S-1-5-21-2104427130-577111786-1249176396-4618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6E7C"/>
    <a:srgbClr val="FB5B7B"/>
    <a:srgbClr val="646E78"/>
    <a:srgbClr val="2F458C"/>
    <a:srgbClr val="6E8DF3"/>
    <a:srgbClr val="DC911B"/>
    <a:srgbClr val="FFCD48"/>
    <a:srgbClr val="B4BEC8"/>
    <a:srgbClr val="4A3FA3"/>
    <a:srgbClr val="009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11" autoAdjust="0"/>
    <p:restoredTop sz="94249" autoAdjust="0"/>
  </p:normalViewPr>
  <p:slideViewPr>
    <p:cSldViewPr snapToGrid="0" snapToObjects="1">
      <p:cViewPr varScale="1">
        <p:scale>
          <a:sx n="108" d="100"/>
          <a:sy n="108" d="100"/>
        </p:scale>
        <p:origin x="132" y="2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D:\RESPALDOS%20JORGE%20LE&#211;N\EN%20USO\ENESEM%202022\6.%20Difusi&#243;n\Proceso%20de%20publicaci&#243;n\PPT\2022_ENESEM_GRAFICOS.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oleObject" Target="file:///D:\RESPALDOS%20JORGE%20LE&#211;N\EN%20USO\ENESEM%202022\6.%20Difusi&#243;n\Proceso%20de%20publicaci&#243;n\PPT\2022_ENESEM_GRAFICOS.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jorda\Desktop\ENESEM\BASE%20FINAL\graficos_actualizado.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D:\RESPALDOS%20JORGE%20LE&#211;N\EN%20USO\ENESEM%202022\6.%20Difusi&#243;n\Proceso%20de%20publicaci&#243;n\PPT\2022_ENESEM_GRAFICOS.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D:\RESPALDOS%20JORGE%20LE&#211;N\EN%20USO\ENESEM%202022\6.%20Difusi&#243;n\Proceso%20de%20publicaci&#243;n\PPT\2022_ENESEM_GRAFICOS.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jorda\Desktop\ENESEM\BASE%20FINAL\graficos_actualizado.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jorda\Desktop\ENESEM\BASE%20FINAL\graficos_actualizado.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jorda\Desktop\ENESEM\BASE%20FINAL\graficos_actualizado.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C:\Users\jorda\Desktop\ENESEM\BASE%20FINAL\graficos_actualizado.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C:\Users\jorda\Desktop\ENESEM\BASE%20FINAL\graficos_actualizado.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C:\Users\jorda\Desktop\ENESEM\BASE%20FINAL\graficos_actualizado.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Users\jorda\Desktop\ENESEM\BASE%20FINAL\graficos_actualizado.xlsx"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1" Type="http://schemas.openxmlformats.org/officeDocument/2006/relationships/oleObject" Target="file:///D:\RESPALDOS%20JORGE%20LE&#211;N\EN%20USO\ENESEM%202022\6.%20Difusi&#243;n\Proceso%20de%20publicaci&#243;n\PPT\2022_ENESEM_GRAFICOS.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file:///D:\RESPALDOS%20JORGE%20LE&#211;N\EN%20USO\ENESEM%202022\6.%20Difusi&#243;n\Proceso%20de%20publicaci&#243;n\PPT\2022_ENESEM_GRAFICOS.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D:\JOSSELINE\ENESEM_2022\PUBLICACI&#211;N\PPT\2022_ENESEM_GRAFICO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oleObject" Target="file:///D:\JOSSELINE\ENESEM_2022\PUBLICACI&#211;N\PPT\2022_ENESEM_GRAFICO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jleon\AppData\Local\Microsoft\Windows\INetCache\Content.Outlook\FUPMNM6O\2022_ENESEM_GRAFICOS.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jorda\Desktop\ENESEM\BASE%20FINAL\graficos_actualizado.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jorda\Desktop\ENESEM\BASE%20FINAL\graficos_actualizado.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jorda\Desktop\ENESEM\BASE%20FINAL\graficos_actualizado.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D:\RESPALDOS%20JORGE%20LE&#211;N\EN%20USO\ENESEM%202022\6.%20Difusi&#243;n\Proceso%20de%20publicaci&#243;n\PPT\2022_ENESEM_GRAFICO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lamina13!$A$3</c:f>
              <c:strCache>
                <c:ptCount val="1"/>
                <c:pt idx="0">
                  <c:v> 2018</c:v>
                </c:pt>
              </c:strCache>
            </c:strRef>
          </c:tx>
          <c:spPr>
            <a:solidFill>
              <a:srgbClr val="6E86FF"/>
            </a:solidFill>
            <a:ln>
              <a:solidFill>
                <a:srgbClr val="6E86FF"/>
              </a:solidFill>
            </a:ln>
            <a:effectLst/>
          </c:spPr>
          <c:invertIfNegative val="0"/>
          <c:cat>
            <c:strRef>
              <c:f>lamina13!$B$1:$E$1</c:f>
              <c:strCache>
                <c:ptCount val="4"/>
                <c:pt idx="0">
                  <c:v>Producción Total</c:v>
                </c:pt>
                <c:pt idx="1">
                  <c:v>Consumo Intermedio</c:v>
                </c:pt>
                <c:pt idx="2">
                  <c:v>Valor agregado</c:v>
                </c:pt>
                <c:pt idx="3">
                  <c:v>Formación bruta de capital fijo*</c:v>
                </c:pt>
              </c:strCache>
            </c:strRef>
          </c:cat>
          <c:val>
            <c:numRef>
              <c:f>lamina13!$B$3:$E$3</c:f>
              <c:numCache>
                <c:formatCode>#,##0</c:formatCode>
                <c:ptCount val="4"/>
                <c:pt idx="0">
                  <c:v>91174</c:v>
                </c:pt>
                <c:pt idx="1">
                  <c:v>54369</c:v>
                </c:pt>
                <c:pt idx="2">
                  <c:v>36805</c:v>
                </c:pt>
                <c:pt idx="3">
                  <c:v>6213</c:v>
                </c:pt>
              </c:numCache>
            </c:numRef>
          </c:val>
          <c:extLst xmlns:c16r2="http://schemas.microsoft.com/office/drawing/2015/06/chart">
            <c:ext xmlns:c16="http://schemas.microsoft.com/office/drawing/2014/chart" uri="{C3380CC4-5D6E-409C-BE32-E72D297353CC}">
              <c16:uniqueId val="{00000000-02D1-4A98-9935-4419734B5793}"/>
            </c:ext>
          </c:extLst>
        </c:ser>
        <c:ser>
          <c:idx val="1"/>
          <c:order val="1"/>
          <c:tx>
            <c:strRef>
              <c:f>lamina13!$A$4</c:f>
              <c:strCache>
                <c:ptCount val="1"/>
                <c:pt idx="0">
                  <c:v> 2019</c:v>
                </c:pt>
              </c:strCache>
            </c:strRef>
          </c:tx>
          <c:spPr>
            <a:solidFill>
              <a:srgbClr val="9BBFFF"/>
            </a:solidFill>
            <a:ln>
              <a:solidFill>
                <a:srgbClr val="9BBFFF"/>
              </a:solidFill>
            </a:ln>
            <a:effectLst/>
          </c:spPr>
          <c:invertIfNegative val="0"/>
          <c:cat>
            <c:strRef>
              <c:f>lamina13!$B$1:$E$1</c:f>
              <c:strCache>
                <c:ptCount val="4"/>
                <c:pt idx="0">
                  <c:v>Producción Total</c:v>
                </c:pt>
                <c:pt idx="1">
                  <c:v>Consumo Intermedio</c:v>
                </c:pt>
                <c:pt idx="2">
                  <c:v>Valor agregado</c:v>
                </c:pt>
                <c:pt idx="3">
                  <c:v>Formación bruta de capital fijo*</c:v>
                </c:pt>
              </c:strCache>
            </c:strRef>
          </c:cat>
          <c:val>
            <c:numRef>
              <c:f>lamina13!$B$4:$E$4</c:f>
              <c:numCache>
                <c:formatCode>#,##0</c:formatCode>
                <c:ptCount val="4"/>
                <c:pt idx="0">
                  <c:v>90954</c:v>
                </c:pt>
                <c:pt idx="1">
                  <c:v>53057</c:v>
                </c:pt>
                <c:pt idx="2">
                  <c:v>37897</c:v>
                </c:pt>
                <c:pt idx="3">
                  <c:v>4011</c:v>
                </c:pt>
              </c:numCache>
            </c:numRef>
          </c:val>
          <c:extLst xmlns:c16r2="http://schemas.microsoft.com/office/drawing/2015/06/chart">
            <c:ext xmlns:c16="http://schemas.microsoft.com/office/drawing/2014/chart" uri="{C3380CC4-5D6E-409C-BE32-E72D297353CC}">
              <c16:uniqueId val="{00000001-02D1-4A98-9935-4419734B5793}"/>
            </c:ext>
          </c:extLst>
        </c:ser>
        <c:ser>
          <c:idx val="2"/>
          <c:order val="2"/>
          <c:tx>
            <c:strRef>
              <c:f>lamina13!$A$5</c:f>
              <c:strCache>
                <c:ptCount val="1"/>
                <c:pt idx="0">
                  <c:v> 2020</c:v>
                </c:pt>
              </c:strCache>
            </c:strRef>
          </c:tx>
          <c:spPr>
            <a:solidFill>
              <a:srgbClr val="D7D7D7"/>
            </a:solidFill>
            <a:ln>
              <a:solidFill>
                <a:srgbClr val="D7D7D7"/>
              </a:solidFill>
            </a:ln>
            <a:effectLst/>
          </c:spPr>
          <c:invertIfNegative val="0"/>
          <c:cat>
            <c:strRef>
              <c:f>lamina13!$B$1:$E$1</c:f>
              <c:strCache>
                <c:ptCount val="4"/>
                <c:pt idx="0">
                  <c:v>Producción Total</c:v>
                </c:pt>
                <c:pt idx="1">
                  <c:v>Consumo Intermedio</c:v>
                </c:pt>
                <c:pt idx="2">
                  <c:v>Valor agregado</c:v>
                </c:pt>
                <c:pt idx="3">
                  <c:v>Formación bruta de capital fijo*</c:v>
                </c:pt>
              </c:strCache>
            </c:strRef>
          </c:cat>
          <c:val>
            <c:numRef>
              <c:f>lamina13!$B$5:$E$5</c:f>
              <c:numCache>
                <c:formatCode>#,##0</c:formatCode>
                <c:ptCount val="4"/>
                <c:pt idx="0">
                  <c:v>74721</c:v>
                </c:pt>
                <c:pt idx="1">
                  <c:v>45946</c:v>
                </c:pt>
                <c:pt idx="2">
                  <c:v>28774</c:v>
                </c:pt>
                <c:pt idx="3">
                  <c:v>2780</c:v>
                </c:pt>
              </c:numCache>
            </c:numRef>
          </c:val>
          <c:extLst xmlns:c16r2="http://schemas.microsoft.com/office/drawing/2015/06/chart">
            <c:ext xmlns:c16="http://schemas.microsoft.com/office/drawing/2014/chart" uri="{C3380CC4-5D6E-409C-BE32-E72D297353CC}">
              <c16:uniqueId val="{00000002-02D1-4A98-9935-4419734B5793}"/>
            </c:ext>
          </c:extLst>
        </c:ser>
        <c:ser>
          <c:idx val="3"/>
          <c:order val="3"/>
          <c:tx>
            <c:strRef>
              <c:f>lamina13!$A$6</c:f>
              <c:strCache>
                <c:ptCount val="1"/>
                <c:pt idx="0">
                  <c:v> 2021</c:v>
                </c:pt>
              </c:strCache>
            </c:strRef>
          </c:tx>
          <c:spPr>
            <a:solidFill>
              <a:srgbClr val="74C9FF"/>
            </a:solidFill>
            <a:ln>
              <a:solidFill>
                <a:srgbClr val="74C9FF"/>
              </a:solidFill>
            </a:ln>
            <a:effectLst/>
          </c:spPr>
          <c:invertIfNegative val="0"/>
          <c:cat>
            <c:strRef>
              <c:f>lamina13!$B$1:$E$1</c:f>
              <c:strCache>
                <c:ptCount val="4"/>
                <c:pt idx="0">
                  <c:v>Producción Total</c:v>
                </c:pt>
                <c:pt idx="1">
                  <c:v>Consumo Intermedio</c:v>
                </c:pt>
                <c:pt idx="2">
                  <c:v>Valor agregado</c:v>
                </c:pt>
                <c:pt idx="3">
                  <c:v>Formación bruta de capital fijo*</c:v>
                </c:pt>
              </c:strCache>
            </c:strRef>
          </c:cat>
          <c:val>
            <c:numRef>
              <c:f>lamina13!$B$6:$E$6</c:f>
              <c:numCache>
                <c:formatCode>#,##0</c:formatCode>
                <c:ptCount val="4"/>
                <c:pt idx="0">
                  <c:v>94213</c:v>
                </c:pt>
                <c:pt idx="1">
                  <c:v>54811</c:v>
                </c:pt>
                <c:pt idx="2">
                  <c:v>39402</c:v>
                </c:pt>
                <c:pt idx="3">
                  <c:v>4608</c:v>
                </c:pt>
              </c:numCache>
            </c:numRef>
          </c:val>
          <c:extLst xmlns:c16r2="http://schemas.microsoft.com/office/drawing/2015/06/chart">
            <c:ext xmlns:c16="http://schemas.microsoft.com/office/drawing/2014/chart" uri="{C3380CC4-5D6E-409C-BE32-E72D297353CC}">
              <c16:uniqueId val="{00000003-02D1-4A98-9935-4419734B5793}"/>
            </c:ext>
          </c:extLst>
        </c:ser>
        <c:ser>
          <c:idx val="4"/>
          <c:order val="4"/>
          <c:tx>
            <c:strRef>
              <c:f>lamina13!$A$7</c:f>
              <c:strCache>
                <c:ptCount val="1"/>
                <c:pt idx="0">
                  <c:v> 2022</c:v>
                </c:pt>
              </c:strCache>
            </c:strRef>
          </c:tx>
          <c:spPr>
            <a:solidFill>
              <a:srgbClr val="86859B"/>
            </a:solidFill>
            <a:ln>
              <a:solidFill>
                <a:srgbClr val="86859B"/>
              </a:solidFill>
            </a:ln>
            <a:effectLst/>
          </c:spPr>
          <c:invertIfNegative val="0"/>
          <c:cat>
            <c:strRef>
              <c:f>lamina13!$B$1:$E$1</c:f>
              <c:strCache>
                <c:ptCount val="4"/>
                <c:pt idx="0">
                  <c:v>Producción Total</c:v>
                </c:pt>
                <c:pt idx="1">
                  <c:v>Consumo Intermedio</c:v>
                </c:pt>
                <c:pt idx="2">
                  <c:v>Valor agregado</c:v>
                </c:pt>
                <c:pt idx="3">
                  <c:v>Formación bruta de capital fijo*</c:v>
                </c:pt>
              </c:strCache>
            </c:strRef>
          </c:cat>
          <c:val>
            <c:numRef>
              <c:f>lamina13!$B$7:$E$7</c:f>
              <c:numCache>
                <c:formatCode>#,##0</c:formatCode>
                <c:ptCount val="4"/>
                <c:pt idx="0">
                  <c:v>111937</c:v>
                </c:pt>
                <c:pt idx="1">
                  <c:v>67226</c:v>
                </c:pt>
                <c:pt idx="2">
                  <c:v>44710</c:v>
                </c:pt>
                <c:pt idx="3">
                  <c:v>-820</c:v>
                </c:pt>
              </c:numCache>
            </c:numRef>
          </c:val>
          <c:extLst xmlns:c16r2="http://schemas.microsoft.com/office/drawing/2015/06/chart">
            <c:ext xmlns:c16="http://schemas.microsoft.com/office/drawing/2014/chart" uri="{C3380CC4-5D6E-409C-BE32-E72D297353CC}">
              <c16:uniqueId val="{00000004-02D1-4A98-9935-4419734B5793}"/>
            </c:ext>
          </c:extLst>
        </c:ser>
        <c:dLbls>
          <c:showLegendKey val="0"/>
          <c:showVal val="0"/>
          <c:showCatName val="0"/>
          <c:showSerName val="0"/>
          <c:showPercent val="0"/>
          <c:showBubbleSize val="0"/>
        </c:dLbls>
        <c:gapWidth val="150"/>
        <c:axId val="1030340304"/>
        <c:axId val="1030340848"/>
      </c:barChart>
      <c:catAx>
        <c:axId val="1030340304"/>
        <c:scaling>
          <c:orientation val="minMax"/>
        </c:scaling>
        <c:delete val="1"/>
        <c:axPos val="b"/>
        <c:numFmt formatCode="General" sourceLinked="1"/>
        <c:majorTickMark val="none"/>
        <c:minorTickMark val="none"/>
        <c:tickLblPos val="nextTo"/>
        <c:crossAx val="1030340848"/>
        <c:crosses val="autoZero"/>
        <c:auto val="1"/>
        <c:lblAlgn val="ctr"/>
        <c:lblOffset val="100"/>
        <c:noMultiLvlLbl val="0"/>
      </c:catAx>
      <c:valAx>
        <c:axId val="1030340848"/>
        <c:scaling>
          <c:orientation val="minMax"/>
          <c:min val="-2000"/>
        </c:scaling>
        <c:delete val="1"/>
        <c:axPos val="l"/>
        <c:numFmt formatCode="#,##0" sourceLinked="1"/>
        <c:majorTickMark val="out"/>
        <c:minorTickMark val="none"/>
        <c:tickLblPos val="nextTo"/>
        <c:crossAx val="1030340304"/>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algn="ctr" rtl="0">
              <a:defRPr sz="900" b="0" i="0" u="none" strike="noStrike" kern="1200" baseline="0">
                <a:solidFill>
                  <a:schemeClr val="tx1">
                    <a:lumMod val="65000"/>
                    <a:lumOff val="35000"/>
                  </a:schemeClr>
                </a:solidFill>
                <a:latin typeface="+mn-lt"/>
                <a:ea typeface="+mn-ea"/>
                <a:cs typeface="+mn-cs"/>
              </a:defRPr>
            </a:pPr>
            <a:endParaRPr lang="es-EC"/>
          </a:p>
        </c:txPr>
      </c:dTable>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b="0"/>
      </a:pPr>
      <a:endParaRPr lang="es-EC"/>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lamina18!$G$1</c:f>
              <c:strCache>
                <c:ptCount val="1"/>
                <c:pt idx="0">
                  <c:v>2021</c:v>
                </c:pt>
              </c:strCache>
            </c:strRef>
          </c:tx>
          <c:spPr>
            <a:solidFill>
              <a:srgbClr val="74C9FF"/>
            </a:solidFill>
            <a:ln>
              <a:solidFill>
                <a:srgbClr val="74C9FF"/>
              </a:solidFill>
            </a:ln>
            <a:effectLst/>
          </c:spPr>
          <c:invertIfNegative val="0"/>
          <c:cat>
            <c:strRef>
              <c:f>lamina18!$F$2:$F$18</c:f>
              <c:strCache>
                <c:ptCount val="17"/>
                <c:pt idx="0">
                  <c:v>C</c:v>
                </c:pt>
                <c:pt idx="1">
                  <c:v>B</c:v>
                </c:pt>
                <c:pt idx="2">
                  <c:v>G</c:v>
                </c:pt>
                <c:pt idx="3">
                  <c:v>H</c:v>
                </c:pt>
                <c:pt idx="4">
                  <c:v>J</c:v>
                </c:pt>
                <c:pt idx="5">
                  <c:v>D</c:v>
                </c:pt>
                <c:pt idx="6">
                  <c:v>F</c:v>
                </c:pt>
                <c:pt idx="7">
                  <c:v>K</c:v>
                </c:pt>
                <c:pt idx="8">
                  <c:v>Q</c:v>
                </c:pt>
                <c:pt idx="9">
                  <c:v>M</c:v>
                </c:pt>
                <c:pt idx="10">
                  <c:v>N</c:v>
                </c:pt>
                <c:pt idx="11">
                  <c:v>P</c:v>
                </c:pt>
                <c:pt idx="12">
                  <c:v>I</c:v>
                </c:pt>
                <c:pt idx="13">
                  <c:v>L</c:v>
                </c:pt>
                <c:pt idx="14">
                  <c:v>E</c:v>
                </c:pt>
                <c:pt idx="15">
                  <c:v>R</c:v>
                </c:pt>
                <c:pt idx="16">
                  <c:v>S</c:v>
                </c:pt>
              </c:strCache>
            </c:strRef>
          </c:cat>
          <c:val>
            <c:numRef>
              <c:f>lamina18!$G$2:$G$18</c:f>
              <c:numCache>
                <c:formatCode>#,##0</c:formatCode>
                <c:ptCount val="17"/>
                <c:pt idx="0">
                  <c:v>37121.735355999997</c:v>
                </c:pt>
                <c:pt idx="1">
                  <c:v>12595.518118</c:v>
                </c:pt>
                <c:pt idx="2">
                  <c:v>13393.35945</c:v>
                </c:pt>
                <c:pt idx="3">
                  <c:v>5477.7453729999997</c:v>
                </c:pt>
                <c:pt idx="4">
                  <c:v>4153.8916429999999</c:v>
                </c:pt>
                <c:pt idx="5">
                  <c:v>4036.1012529999998</c:v>
                </c:pt>
                <c:pt idx="6">
                  <c:v>2980.9467709999999</c:v>
                </c:pt>
                <c:pt idx="7">
                  <c:v>2712.8211040000001</c:v>
                </c:pt>
                <c:pt idx="8">
                  <c:v>2446.1059719999998</c:v>
                </c:pt>
                <c:pt idx="9">
                  <c:v>2014.690685</c:v>
                </c:pt>
                <c:pt idx="10">
                  <c:v>1815.2251470000001</c:v>
                </c:pt>
                <c:pt idx="11">
                  <c:v>1758.050653</c:v>
                </c:pt>
                <c:pt idx="12">
                  <c:v>1367.030158</c:v>
                </c:pt>
                <c:pt idx="13">
                  <c:v>1045.6846849999999</c:v>
                </c:pt>
                <c:pt idx="14">
                  <c:v>841.01576699999998</c:v>
                </c:pt>
                <c:pt idx="15">
                  <c:v>232.97343799999999</c:v>
                </c:pt>
                <c:pt idx="16">
                  <c:v>219.69594499999999</c:v>
                </c:pt>
              </c:numCache>
            </c:numRef>
          </c:val>
          <c:extLst xmlns:c16r2="http://schemas.microsoft.com/office/drawing/2015/06/chart">
            <c:ext xmlns:c16="http://schemas.microsoft.com/office/drawing/2014/chart" uri="{C3380CC4-5D6E-409C-BE32-E72D297353CC}">
              <c16:uniqueId val="{00000005-50BC-471A-A750-FC0F227E37D4}"/>
            </c:ext>
          </c:extLst>
        </c:ser>
        <c:ser>
          <c:idx val="1"/>
          <c:order val="1"/>
          <c:tx>
            <c:strRef>
              <c:f>lamina18!$H$1</c:f>
              <c:strCache>
                <c:ptCount val="1"/>
                <c:pt idx="0">
                  <c:v>2022</c:v>
                </c:pt>
              </c:strCache>
            </c:strRef>
          </c:tx>
          <c:spPr>
            <a:solidFill>
              <a:srgbClr val="86859B"/>
            </a:solidFill>
            <a:ln cap="flat">
              <a:solidFill>
                <a:srgbClr val="86859B"/>
              </a:solidFill>
            </a:ln>
            <a:effectLst/>
          </c:spPr>
          <c:invertIfNegative val="0"/>
          <c:cat>
            <c:strRef>
              <c:f>lamina18!$F$2:$F$18</c:f>
              <c:strCache>
                <c:ptCount val="17"/>
                <c:pt idx="0">
                  <c:v>C</c:v>
                </c:pt>
                <c:pt idx="1">
                  <c:v>B</c:v>
                </c:pt>
                <c:pt idx="2">
                  <c:v>G</c:v>
                </c:pt>
                <c:pt idx="3">
                  <c:v>H</c:v>
                </c:pt>
                <c:pt idx="4">
                  <c:v>J</c:v>
                </c:pt>
                <c:pt idx="5">
                  <c:v>D</c:v>
                </c:pt>
                <c:pt idx="6">
                  <c:v>F</c:v>
                </c:pt>
                <c:pt idx="7">
                  <c:v>K</c:v>
                </c:pt>
                <c:pt idx="8">
                  <c:v>Q</c:v>
                </c:pt>
                <c:pt idx="9">
                  <c:v>M</c:v>
                </c:pt>
                <c:pt idx="10">
                  <c:v>N</c:v>
                </c:pt>
                <c:pt idx="11">
                  <c:v>P</c:v>
                </c:pt>
                <c:pt idx="12">
                  <c:v>I</c:v>
                </c:pt>
                <c:pt idx="13">
                  <c:v>L</c:v>
                </c:pt>
                <c:pt idx="14">
                  <c:v>E</c:v>
                </c:pt>
                <c:pt idx="15">
                  <c:v>R</c:v>
                </c:pt>
                <c:pt idx="16">
                  <c:v>S</c:v>
                </c:pt>
              </c:strCache>
            </c:strRef>
          </c:cat>
          <c:val>
            <c:numRef>
              <c:f>lamina18!$H$2:$H$18</c:f>
              <c:numCache>
                <c:formatCode>#,##0</c:formatCode>
                <c:ptCount val="17"/>
                <c:pt idx="0">
                  <c:v>43859.367809000003</c:v>
                </c:pt>
                <c:pt idx="1">
                  <c:v>16445.789852000002</c:v>
                </c:pt>
                <c:pt idx="2">
                  <c:v>16286.8513</c:v>
                </c:pt>
                <c:pt idx="3">
                  <c:v>6996.619608</c:v>
                </c:pt>
                <c:pt idx="4">
                  <c:v>4316.1657160000004</c:v>
                </c:pt>
                <c:pt idx="5">
                  <c:v>3549.537186</c:v>
                </c:pt>
                <c:pt idx="6">
                  <c:v>3372.5965120000001</c:v>
                </c:pt>
                <c:pt idx="7">
                  <c:v>2988.640476</c:v>
                </c:pt>
                <c:pt idx="8">
                  <c:v>2463.4006979999999</c:v>
                </c:pt>
                <c:pt idx="9">
                  <c:v>2398.3597989999998</c:v>
                </c:pt>
                <c:pt idx="10">
                  <c:v>2384.504668</c:v>
                </c:pt>
                <c:pt idx="11">
                  <c:v>2142.5962930000001</c:v>
                </c:pt>
                <c:pt idx="12">
                  <c:v>1826.0771030000001</c:v>
                </c:pt>
                <c:pt idx="13">
                  <c:v>1265.5525990000001</c:v>
                </c:pt>
                <c:pt idx="14">
                  <c:v>1004.495679</c:v>
                </c:pt>
                <c:pt idx="15">
                  <c:v>387.93084499999998</c:v>
                </c:pt>
                <c:pt idx="16">
                  <c:v>248.09542500000001</c:v>
                </c:pt>
              </c:numCache>
            </c:numRef>
          </c:val>
          <c:extLst xmlns:c16r2="http://schemas.microsoft.com/office/drawing/2015/06/chart">
            <c:ext xmlns:c16="http://schemas.microsoft.com/office/drawing/2014/chart" uri="{C3380CC4-5D6E-409C-BE32-E72D297353CC}">
              <c16:uniqueId val="{00000007-50BC-471A-A750-FC0F227E37D4}"/>
            </c:ext>
          </c:extLst>
        </c:ser>
        <c:dLbls>
          <c:showLegendKey val="0"/>
          <c:showVal val="0"/>
          <c:showCatName val="0"/>
          <c:showSerName val="0"/>
          <c:showPercent val="0"/>
          <c:showBubbleSize val="0"/>
        </c:dLbls>
        <c:gapWidth val="56"/>
        <c:axId val="1076235712"/>
        <c:axId val="1076236256"/>
      </c:barChart>
      <c:barChart>
        <c:barDir val="col"/>
        <c:grouping val="clustered"/>
        <c:varyColors val="0"/>
        <c:ser>
          <c:idx val="2"/>
          <c:order val="2"/>
          <c:tx>
            <c:strRef>
              <c:f>lamina18!$I$1</c:f>
              <c:strCache>
                <c:ptCount val="1"/>
                <c:pt idx="0">
                  <c:v>Var.</c:v>
                </c:pt>
              </c:strCache>
            </c:strRef>
          </c:tx>
          <c:spPr>
            <a:noFill/>
            <a:ln>
              <a:noFill/>
            </a:ln>
          </c:spPr>
          <c:invertIfNegative val="0"/>
          <c:cat>
            <c:strRef>
              <c:f>lamina18!$F$2:$F$18</c:f>
              <c:strCache>
                <c:ptCount val="17"/>
                <c:pt idx="0">
                  <c:v>C</c:v>
                </c:pt>
                <c:pt idx="1">
                  <c:v>B</c:v>
                </c:pt>
                <c:pt idx="2">
                  <c:v>G</c:v>
                </c:pt>
                <c:pt idx="3">
                  <c:v>H</c:v>
                </c:pt>
                <c:pt idx="4">
                  <c:v>J</c:v>
                </c:pt>
                <c:pt idx="5">
                  <c:v>D</c:v>
                </c:pt>
                <c:pt idx="6">
                  <c:v>F</c:v>
                </c:pt>
                <c:pt idx="7">
                  <c:v>K</c:v>
                </c:pt>
                <c:pt idx="8">
                  <c:v>Q</c:v>
                </c:pt>
                <c:pt idx="9">
                  <c:v>M</c:v>
                </c:pt>
                <c:pt idx="10">
                  <c:v>N</c:v>
                </c:pt>
                <c:pt idx="11">
                  <c:v>P</c:v>
                </c:pt>
                <c:pt idx="12">
                  <c:v>I</c:v>
                </c:pt>
                <c:pt idx="13">
                  <c:v>L</c:v>
                </c:pt>
                <c:pt idx="14">
                  <c:v>E</c:v>
                </c:pt>
                <c:pt idx="15">
                  <c:v>R</c:v>
                </c:pt>
                <c:pt idx="16">
                  <c:v>S</c:v>
                </c:pt>
              </c:strCache>
            </c:strRef>
          </c:cat>
          <c:val>
            <c:numRef>
              <c:f>lamina18!$I$2:$I$18</c:f>
              <c:numCache>
                <c:formatCode>0.0%</c:formatCode>
                <c:ptCount val="17"/>
                <c:pt idx="0">
                  <c:v>0.182</c:v>
                </c:pt>
                <c:pt idx="1">
                  <c:v>0.30599999999999999</c:v>
                </c:pt>
                <c:pt idx="2">
                  <c:v>0.216</c:v>
                </c:pt>
                <c:pt idx="3">
                  <c:v>0.27700000000000002</c:v>
                </c:pt>
                <c:pt idx="4">
                  <c:v>3.9E-2</c:v>
                </c:pt>
                <c:pt idx="5">
                  <c:v>-0.121</c:v>
                </c:pt>
                <c:pt idx="6">
                  <c:v>0.13100000000000001</c:v>
                </c:pt>
                <c:pt idx="7">
                  <c:v>0.10199999999999999</c:v>
                </c:pt>
                <c:pt idx="8">
                  <c:v>7.0000000000000001E-3</c:v>
                </c:pt>
                <c:pt idx="9">
                  <c:v>0.19</c:v>
                </c:pt>
                <c:pt idx="10">
                  <c:v>0.314</c:v>
                </c:pt>
                <c:pt idx="11">
                  <c:v>0.219</c:v>
                </c:pt>
                <c:pt idx="12">
                  <c:v>0.33600000000000002</c:v>
                </c:pt>
                <c:pt idx="13">
                  <c:v>0.21</c:v>
                </c:pt>
                <c:pt idx="14">
                  <c:v>0.19400000000000001</c:v>
                </c:pt>
                <c:pt idx="15">
                  <c:v>0.66500000000000004</c:v>
                </c:pt>
                <c:pt idx="16">
                  <c:v>0.129</c:v>
                </c:pt>
              </c:numCache>
            </c:numRef>
          </c:val>
          <c:extLst xmlns:c16r2="http://schemas.microsoft.com/office/drawing/2015/06/chart">
            <c:ext xmlns:c16="http://schemas.microsoft.com/office/drawing/2014/chart" uri="{C3380CC4-5D6E-409C-BE32-E72D297353CC}">
              <c16:uniqueId val="{00000008-50BC-471A-A750-FC0F227E37D4}"/>
            </c:ext>
          </c:extLst>
        </c:ser>
        <c:dLbls>
          <c:showLegendKey val="0"/>
          <c:showVal val="0"/>
          <c:showCatName val="0"/>
          <c:showSerName val="0"/>
          <c:showPercent val="0"/>
          <c:showBubbleSize val="0"/>
        </c:dLbls>
        <c:gapWidth val="56"/>
        <c:axId val="1076237344"/>
        <c:axId val="1076236800"/>
      </c:barChart>
      <c:catAx>
        <c:axId val="1076235712"/>
        <c:scaling>
          <c:orientation val="minMax"/>
        </c:scaling>
        <c:delete val="1"/>
        <c:axPos val="b"/>
        <c:numFmt formatCode="General" sourceLinked="1"/>
        <c:majorTickMark val="none"/>
        <c:minorTickMark val="none"/>
        <c:tickLblPos val="nextTo"/>
        <c:crossAx val="1076236256"/>
        <c:crosses val="autoZero"/>
        <c:auto val="1"/>
        <c:lblAlgn val="ctr"/>
        <c:lblOffset val="100"/>
        <c:noMultiLvlLbl val="0"/>
      </c:catAx>
      <c:valAx>
        <c:axId val="1076236256"/>
        <c:scaling>
          <c:orientation val="minMax"/>
          <c:min val="0"/>
        </c:scaling>
        <c:delete val="1"/>
        <c:axPos val="l"/>
        <c:numFmt formatCode="#,##0" sourceLinked="1"/>
        <c:majorTickMark val="out"/>
        <c:minorTickMark val="none"/>
        <c:tickLblPos val="nextTo"/>
        <c:crossAx val="1076235712"/>
        <c:crosses val="autoZero"/>
        <c:crossBetween val="between"/>
      </c:valAx>
      <c:valAx>
        <c:axId val="1076236800"/>
        <c:scaling>
          <c:orientation val="minMax"/>
        </c:scaling>
        <c:delete val="1"/>
        <c:axPos val="r"/>
        <c:numFmt formatCode="0.0%" sourceLinked="1"/>
        <c:majorTickMark val="out"/>
        <c:minorTickMark val="none"/>
        <c:tickLblPos val="nextTo"/>
        <c:crossAx val="1076237344"/>
        <c:crosses val="max"/>
        <c:crossBetween val="between"/>
      </c:valAx>
      <c:catAx>
        <c:axId val="1076237344"/>
        <c:scaling>
          <c:orientation val="minMax"/>
        </c:scaling>
        <c:delete val="1"/>
        <c:axPos val="b"/>
        <c:numFmt formatCode="General" sourceLinked="1"/>
        <c:majorTickMark val="out"/>
        <c:minorTickMark val="none"/>
        <c:tickLblPos val="nextTo"/>
        <c:crossAx val="1076236800"/>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effectLst>
          <a:softEdge rad="1219200"/>
        </a:effectLst>
      </c:spPr>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lamina19!$G$1</c:f>
              <c:strCache>
                <c:ptCount val="1"/>
                <c:pt idx="0">
                  <c:v>2021</c:v>
                </c:pt>
              </c:strCache>
            </c:strRef>
          </c:tx>
          <c:spPr>
            <a:solidFill>
              <a:srgbClr val="74C9FF"/>
            </a:solidFill>
            <a:ln>
              <a:solidFill>
                <a:srgbClr val="74C9FF"/>
              </a:solidFill>
            </a:ln>
            <a:effectLst/>
          </c:spPr>
          <c:invertIfNegative val="0"/>
          <c:cat>
            <c:strRef>
              <c:f>lamina19!$F$2:$F$18</c:f>
              <c:strCache>
                <c:ptCount val="17"/>
                <c:pt idx="0">
                  <c:v>C</c:v>
                </c:pt>
                <c:pt idx="1">
                  <c:v>G</c:v>
                </c:pt>
                <c:pt idx="2">
                  <c:v>H</c:v>
                </c:pt>
                <c:pt idx="3">
                  <c:v>B</c:v>
                </c:pt>
                <c:pt idx="4">
                  <c:v>K</c:v>
                </c:pt>
                <c:pt idx="5">
                  <c:v>F</c:v>
                </c:pt>
                <c:pt idx="6">
                  <c:v>J</c:v>
                </c:pt>
                <c:pt idx="7">
                  <c:v>D</c:v>
                </c:pt>
                <c:pt idx="8">
                  <c:v>Q</c:v>
                </c:pt>
                <c:pt idx="9">
                  <c:v>M</c:v>
                </c:pt>
                <c:pt idx="10">
                  <c:v>I</c:v>
                </c:pt>
                <c:pt idx="11">
                  <c:v>N</c:v>
                </c:pt>
                <c:pt idx="12">
                  <c:v>P</c:v>
                </c:pt>
                <c:pt idx="13">
                  <c:v>L</c:v>
                </c:pt>
                <c:pt idx="14">
                  <c:v>E</c:v>
                </c:pt>
                <c:pt idx="15">
                  <c:v>R</c:v>
                </c:pt>
                <c:pt idx="16">
                  <c:v>S</c:v>
                </c:pt>
              </c:strCache>
            </c:strRef>
          </c:cat>
          <c:val>
            <c:numRef>
              <c:f>lamina19!$G$2:$G$18</c:f>
              <c:numCache>
                <c:formatCode>#,##0</c:formatCode>
                <c:ptCount val="17"/>
                <c:pt idx="0">
                  <c:v>29060.443508</c:v>
                </c:pt>
                <c:pt idx="1">
                  <c:v>5704.75864</c:v>
                </c:pt>
                <c:pt idx="2">
                  <c:v>3865.0380140000002</c:v>
                </c:pt>
                <c:pt idx="3">
                  <c:v>2603.1479570000001</c:v>
                </c:pt>
                <c:pt idx="4">
                  <c:v>2120.655221</c:v>
                </c:pt>
                <c:pt idx="5">
                  <c:v>2074.3792880000001</c:v>
                </c:pt>
                <c:pt idx="6">
                  <c:v>2032.8904379999999</c:v>
                </c:pt>
                <c:pt idx="7">
                  <c:v>1523.7192930000001</c:v>
                </c:pt>
                <c:pt idx="8">
                  <c:v>1415.596659</c:v>
                </c:pt>
                <c:pt idx="9">
                  <c:v>1248.796139</c:v>
                </c:pt>
                <c:pt idx="10">
                  <c:v>887.73175100000003</c:v>
                </c:pt>
                <c:pt idx="11">
                  <c:v>631.75508000000002</c:v>
                </c:pt>
                <c:pt idx="12">
                  <c:v>509.263733</c:v>
                </c:pt>
                <c:pt idx="13">
                  <c:v>505.817926</c:v>
                </c:pt>
                <c:pt idx="14">
                  <c:v>402.71554400000002</c:v>
                </c:pt>
                <c:pt idx="15">
                  <c:v>128.67490100000001</c:v>
                </c:pt>
                <c:pt idx="16">
                  <c:v>95.305544999999995</c:v>
                </c:pt>
              </c:numCache>
            </c:numRef>
          </c:val>
          <c:extLst xmlns:c16r2="http://schemas.microsoft.com/office/drawing/2015/06/chart">
            <c:ext xmlns:c16="http://schemas.microsoft.com/office/drawing/2014/chart" uri="{C3380CC4-5D6E-409C-BE32-E72D297353CC}">
              <c16:uniqueId val="{00000000-1FE6-47EC-B2D5-1632A819141B}"/>
            </c:ext>
          </c:extLst>
        </c:ser>
        <c:ser>
          <c:idx val="1"/>
          <c:order val="1"/>
          <c:tx>
            <c:strRef>
              <c:f>lamina19!$H$1</c:f>
              <c:strCache>
                <c:ptCount val="1"/>
                <c:pt idx="0">
                  <c:v>2022</c:v>
                </c:pt>
              </c:strCache>
            </c:strRef>
          </c:tx>
          <c:spPr>
            <a:solidFill>
              <a:srgbClr val="86859B"/>
            </a:solidFill>
            <a:ln cap="flat">
              <a:solidFill>
                <a:srgbClr val="86859B"/>
              </a:solidFill>
            </a:ln>
            <a:effectLst/>
          </c:spPr>
          <c:invertIfNegative val="0"/>
          <c:cat>
            <c:strRef>
              <c:f>lamina19!$F$2:$F$18</c:f>
              <c:strCache>
                <c:ptCount val="17"/>
                <c:pt idx="0">
                  <c:v>C</c:v>
                </c:pt>
                <c:pt idx="1">
                  <c:v>G</c:v>
                </c:pt>
                <c:pt idx="2">
                  <c:v>H</c:v>
                </c:pt>
                <c:pt idx="3">
                  <c:v>B</c:v>
                </c:pt>
                <c:pt idx="4">
                  <c:v>K</c:v>
                </c:pt>
                <c:pt idx="5">
                  <c:v>F</c:v>
                </c:pt>
                <c:pt idx="6">
                  <c:v>J</c:v>
                </c:pt>
                <c:pt idx="7">
                  <c:v>D</c:v>
                </c:pt>
                <c:pt idx="8">
                  <c:v>Q</c:v>
                </c:pt>
                <c:pt idx="9">
                  <c:v>M</c:v>
                </c:pt>
                <c:pt idx="10">
                  <c:v>I</c:v>
                </c:pt>
                <c:pt idx="11">
                  <c:v>N</c:v>
                </c:pt>
                <c:pt idx="12">
                  <c:v>P</c:v>
                </c:pt>
                <c:pt idx="13">
                  <c:v>L</c:v>
                </c:pt>
                <c:pt idx="14">
                  <c:v>E</c:v>
                </c:pt>
                <c:pt idx="15">
                  <c:v>R</c:v>
                </c:pt>
                <c:pt idx="16">
                  <c:v>S</c:v>
                </c:pt>
              </c:strCache>
            </c:strRef>
          </c:cat>
          <c:val>
            <c:numRef>
              <c:f>lamina19!$H$2:$H$18</c:f>
              <c:numCache>
                <c:formatCode>#,##0</c:formatCode>
                <c:ptCount val="17"/>
                <c:pt idx="0">
                  <c:v>35602.636243000001</c:v>
                </c:pt>
                <c:pt idx="1">
                  <c:v>7620.4374589999998</c:v>
                </c:pt>
                <c:pt idx="2">
                  <c:v>5010.6476570000004</c:v>
                </c:pt>
                <c:pt idx="3">
                  <c:v>3294.3625539999998</c:v>
                </c:pt>
                <c:pt idx="4">
                  <c:v>2357.8382360000001</c:v>
                </c:pt>
                <c:pt idx="5">
                  <c:v>2309.8963100000001</c:v>
                </c:pt>
                <c:pt idx="6">
                  <c:v>2075.6599799999999</c:v>
                </c:pt>
                <c:pt idx="7">
                  <c:v>1776.640486</c:v>
                </c:pt>
                <c:pt idx="8">
                  <c:v>1493.518388</c:v>
                </c:pt>
                <c:pt idx="9">
                  <c:v>1342.7279080000001</c:v>
                </c:pt>
                <c:pt idx="10">
                  <c:v>1194.4554129999999</c:v>
                </c:pt>
                <c:pt idx="11">
                  <c:v>892.50256400000001</c:v>
                </c:pt>
                <c:pt idx="12">
                  <c:v>741.77019399999995</c:v>
                </c:pt>
                <c:pt idx="13">
                  <c:v>656.58430099999998</c:v>
                </c:pt>
                <c:pt idx="14">
                  <c:v>505.26640700000002</c:v>
                </c:pt>
                <c:pt idx="15">
                  <c:v>238.52489</c:v>
                </c:pt>
                <c:pt idx="16">
                  <c:v>112.93776699999999</c:v>
                </c:pt>
              </c:numCache>
            </c:numRef>
          </c:val>
          <c:extLst xmlns:c16r2="http://schemas.microsoft.com/office/drawing/2015/06/chart">
            <c:ext xmlns:c16="http://schemas.microsoft.com/office/drawing/2014/chart" uri="{C3380CC4-5D6E-409C-BE32-E72D297353CC}">
              <c16:uniqueId val="{00000001-1FE6-47EC-B2D5-1632A819141B}"/>
            </c:ext>
          </c:extLst>
        </c:ser>
        <c:dLbls>
          <c:showLegendKey val="0"/>
          <c:showVal val="0"/>
          <c:showCatName val="0"/>
          <c:showSerName val="0"/>
          <c:showPercent val="0"/>
          <c:showBubbleSize val="0"/>
        </c:dLbls>
        <c:gapWidth val="56"/>
        <c:axId val="1076239520"/>
        <c:axId val="1076241152"/>
      </c:barChart>
      <c:barChart>
        <c:barDir val="col"/>
        <c:grouping val="clustered"/>
        <c:varyColors val="0"/>
        <c:ser>
          <c:idx val="2"/>
          <c:order val="2"/>
          <c:tx>
            <c:strRef>
              <c:f>lamina19!$I$1</c:f>
              <c:strCache>
                <c:ptCount val="1"/>
                <c:pt idx="0">
                  <c:v>Var.</c:v>
                </c:pt>
              </c:strCache>
            </c:strRef>
          </c:tx>
          <c:spPr>
            <a:noFill/>
            <a:ln>
              <a:noFill/>
            </a:ln>
          </c:spPr>
          <c:invertIfNegative val="0"/>
          <c:cat>
            <c:strRef>
              <c:f>lamina19!$F$2:$F$18</c:f>
              <c:strCache>
                <c:ptCount val="17"/>
                <c:pt idx="0">
                  <c:v>C</c:v>
                </c:pt>
                <c:pt idx="1">
                  <c:v>G</c:v>
                </c:pt>
                <c:pt idx="2">
                  <c:v>H</c:v>
                </c:pt>
                <c:pt idx="3">
                  <c:v>B</c:v>
                </c:pt>
                <c:pt idx="4">
                  <c:v>K</c:v>
                </c:pt>
                <c:pt idx="5">
                  <c:v>F</c:v>
                </c:pt>
                <c:pt idx="6">
                  <c:v>J</c:v>
                </c:pt>
                <c:pt idx="7">
                  <c:v>D</c:v>
                </c:pt>
                <c:pt idx="8">
                  <c:v>Q</c:v>
                </c:pt>
                <c:pt idx="9">
                  <c:v>M</c:v>
                </c:pt>
                <c:pt idx="10">
                  <c:v>I</c:v>
                </c:pt>
                <c:pt idx="11">
                  <c:v>N</c:v>
                </c:pt>
                <c:pt idx="12">
                  <c:v>P</c:v>
                </c:pt>
                <c:pt idx="13">
                  <c:v>L</c:v>
                </c:pt>
                <c:pt idx="14">
                  <c:v>E</c:v>
                </c:pt>
                <c:pt idx="15">
                  <c:v>R</c:v>
                </c:pt>
                <c:pt idx="16">
                  <c:v>S</c:v>
                </c:pt>
              </c:strCache>
            </c:strRef>
          </c:cat>
          <c:val>
            <c:numRef>
              <c:f>lamina19!$I$2:$I$18</c:f>
              <c:numCache>
                <c:formatCode>0.0%</c:formatCode>
                <c:ptCount val="17"/>
                <c:pt idx="0">
                  <c:v>0.22500000000000001</c:v>
                </c:pt>
                <c:pt idx="1">
                  <c:v>0.33600000000000002</c:v>
                </c:pt>
                <c:pt idx="2">
                  <c:v>0.29599999999999999</c:v>
                </c:pt>
                <c:pt idx="3">
                  <c:v>0.26600000000000001</c:v>
                </c:pt>
                <c:pt idx="4">
                  <c:v>0.112</c:v>
                </c:pt>
                <c:pt idx="5">
                  <c:v>0.114</c:v>
                </c:pt>
                <c:pt idx="6">
                  <c:v>2.1000000000000001E-2</c:v>
                </c:pt>
                <c:pt idx="7">
                  <c:v>0.16600000000000001</c:v>
                </c:pt>
                <c:pt idx="8">
                  <c:v>5.5E-2</c:v>
                </c:pt>
                <c:pt idx="9">
                  <c:v>7.4999999999999997E-2</c:v>
                </c:pt>
                <c:pt idx="10">
                  <c:v>0.34599999999999997</c:v>
                </c:pt>
                <c:pt idx="11">
                  <c:v>0.41299999999999998</c:v>
                </c:pt>
                <c:pt idx="12">
                  <c:v>0.45700000000000002</c:v>
                </c:pt>
                <c:pt idx="13">
                  <c:v>0.29799999999999999</c:v>
                </c:pt>
                <c:pt idx="14">
                  <c:v>0.255</c:v>
                </c:pt>
                <c:pt idx="15">
                  <c:v>0.85399999999999998</c:v>
                </c:pt>
                <c:pt idx="16">
                  <c:v>0.185</c:v>
                </c:pt>
              </c:numCache>
            </c:numRef>
          </c:val>
          <c:extLst xmlns:c16r2="http://schemas.microsoft.com/office/drawing/2015/06/chart">
            <c:ext xmlns:c16="http://schemas.microsoft.com/office/drawing/2014/chart" uri="{C3380CC4-5D6E-409C-BE32-E72D297353CC}">
              <c16:uniqueId val="{00000002-1FE6-47EC-B2D5-1632A819141B}"/>
            </c:ext>
          </c:extLst>
        </c:ser>
        <c:dLbls>
          <c:showLegendKey val="0"/>
          <c:showVal val="0"/>
          <c:showCatName val="0"/>
          <c:showSerName val="0"/>
          <c:showPercent val="0"/>
          <c:showBubbleSize val="0"/>
        </c:dLbls>
        <c:gapWidth val="56"/>
        <c:axId val="1076242240"/>
        <c:axId val="1076241696"/>
      </c:barChart>
      <c:catAx>
        <c:axId val="1076239520"/>
        <c:scaling>
          <c:orientation val="minMax"/>
        </c:scaling>
        <c:delete val="1"/>
        <c:axPos val="b"/>
        <c:numFmt formatCode="General" sourceLinked="1"/>
        <c:majorTickMark val="none"/>
        <c:minorTickMark val="none"/>
        <c:tickLblPos val="nextTo"/>
        <c:crossAx val="1076241152"/>
        <c:crosses val="autoZero"/>
        <c:auto val="1"/>
        <c:lblAlgn val="ctr"/>
        <c:lblOffset val="100"/>
        <c:noMultiLvlLbl val="0"/>
      </c:catAx>
      <c:valAx>
        <c:axId val="1076241152"/>
        <c:scaling>
          <c:orientation val="minMax"/>
        </c:scaling>
        <c:delete val="1"/>
        <c:axPos val="l"/>
        <c:numFmt formatCode="#,##0" sourceLinked="1"/>
        <c:majorTickMark val="none"/>
        <c:minorTickMark val="none"/>
        <c:tickLblPos val="nextTo"/>
        <c:crossAx val="1076239520"/>
        <c:crosses val="autoZero"/>
        <c:crossBetween val="between"/>
      </c:valAx>
      <c:valAx>
        <c:axId val="1076241696"/>
        <c:scaling>
          <c:orientation val="minMax"/>
        </c:scaling>
        <c:delete val="1"/>
        <c:axPos val="r"/>
        <c:numFmt formatCode="0.0%" sourceLinked="1"/>
        <c:majorTickMark val="out"/>
        <c:minorTickMark val="none"/>
        <c:tickLblPos val="nextTo"/>
        <c:crossAx val="1076242240"/>
        <c:crosses val="max"/>
        <c:crossBetween val="between"/>
      </c:valAx>
      <c:catAx>
        <c:axId val="1076242240"/>
        <c:scaling>
          <c:orientation val="minMax"/>
        </c:scaling>
        <c:delete val="1"/>
        <c:axPos val="b"/>
        <c:numFmt formatCode="General" sourceLinked="1"/>
        <c:majorTickMark val="out"/>
        <c:minorTickMark val="none"/>
        <c:tickLblPos val="nextTo"/>
        <c:crossAx val="1076241696"/>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effectLst>
          <a:softEdge rad="1219200"/>
        </a:effectLst>
      </c:spPr>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lamina20!$G$1</c:f>
              <c:strCache>
                <c:ptCount val="1"/>
                <c:pt idx="0">
                  <c:v>2021</c:v>
                </c:pt>
              </c:strCache>
            </c:strRef>
          </c:tx>
          <c:spPr>
            <a:solidFill>
              <a:srgbClr val="74C9FF"/>
            </a:solidFill>
            <a:ln>
              <a:solidFill>
                <a:srgbClr val="74C9FF"/>
              </a:solidFill>
            </a:ln>
            <a:effectLst/>
          </c:spPr>
          <c:invertIfNegative val="0"/>
          <c:cat>
            <c:strRef>
              <c:f>lamina20!$F$2:$F$18</c:f>
              <c:strCache>
                <c:ptCount val="17"/>
                <c:pt idx="0">
                  <c:v>B</c:v>
                </c:pt>
                <c:pt idx="1">
                  <c:v>G</c:v>
                </c:pt>
                <c:pt idx="2">
                  <c:v>C</c:v>
                </c:pt>
                <c:pt idx="3">
                  <c:v>J</c:v>
                </c:pt>
                <c:pt idx="4">
                  <c:v>H</c:v>
                </c:pt>
                <c:pt idx="5">
                  <c:v>D</c:v>
                </c:pt>
                <c:pt idx="6">
                  <c:v>N</c:v>
                </c:pt>
                <c:pt idx="7">
                  <c:v>P</c:v>
                </c:pt>
                <c:pt idx="8">
                  <c:v>F</c:v>
                </c:pt>
                <c:pt idx="9">
                  <c:v>M</c:v>
                </c:pt>
                <c:pt idx="10">
                  <c:v>Q</c:v>
                </c:pt>
                <c:pt idx="11">
                  <c:v>I</c:v>
                </c:pt>
                <c:pt idx="12">
                  <c:v>K</c:v>
                </c:pt>
                <c:pt idx="13">
                  <c:v>L</c:v>
                </c:pt>
                <c:pt idx="14">
                  <c:v>E</c:v>
                </c:pt>
                <c:pt idx="15">
                  <c:v>R</c:v>
                </c:pt>
                <c:pt idx="16">
                  <c:v>S</c:v>
                </c:pt>
              </c:strCache>
            </c:strRef>
          </c:cat>
          <c:val>
            <c:numRef>
              <c:f>lamina20!$G$2:$G$18</c:f>
              <c:numCache>
                <c:formatCode>#,##0</c:formatCode>
                <c:ptCount val="17"/>
                <c:pt idx="0">
                  <c:v>9992.3701610000007</c:v>
                </c:pt>
                <c:pt idx="1">
                  <c:v>7688.6008099999999</c:v>
                </c:pt>
                <c:pt idx="2">
                  <c:v>8061.2918479999998</c:v>
                </c:pt>
                <c:pt idx="3">
                  <c:v>2121.001205</c:v>
                </c:pt>
                <c:pt idx="4">
                  <c:v>1612.707359</c:v>
                </c:pt>
                <c:pt idx="5">
                  <c:v>2512.3819589999998</c:v>
                </c:pt>
                <c:pt idx="6">
                  <c:v>1183.4700660000001</c:v>
                </c:pt>
                <c:pt idx="7">
                  <c:v>1248.78692</c:v>
                </c:pt>
                <c:pt idx="8">
                  <c:v>906.56748200000004</c:v>
                </c:pt>
                <c:pt idx="9">
                  <c:v>765.89454599999999</c:v>
                </c:pt>
                <c:pt idx="10">
                  <c:v>1030.509313</c:v>
                </c:pt>
                <c:pt idx="11">
                  <c:v>479.298407</c:v>
                </c:pt>
                <c:pt idx="12">
                  <c:v>592.16588200000001</c:v>
                </c:pt>
                <c:pt idx="13">
                  <c:v>539.866759</c:v>
                </c:pt>
                <c:pt idx="14">
                  <c:v>438.30022300000002</c:v>
                </c:pt>
                <c:pt idx="15">
                  <c:v>104.29853799999999</c:v>
                </c:pt>
                <c:pt idx="16">
                  <c:v>124.390401</c:v>
                </c:pt>
              </c:numCache>
            </c:numRef>
          </c:val>
          <c:extLst xmlns:c16r2="http://schemas.microsoft.com/office/drawing/2015/06/chart">
            <c:ext xmlns:c16="http://schemas.microsoft.com/office/drawing/2014/chart" uri="{C3380CC4-5D6E-409C-BE32-E72D297353CC}">
              <c16:uniqueId val="{00000005-60A8-4D64-AAC5-FE2118D6CCEF}"/>
            </c:ext>
          </c:extLst>
        </c:ser>
        <c:ser>
          <c:idx val="1"/>
          <c:order val="1"/>
          <c:tx>
            <c:strRef>
              <c:f>lamina20!$H$1</c:f>
              <c:strCache>
                <c:ptCount val="1"/>
                <c:pt idx="0">
                  <c:v>2022</c:v>
                </c:pt>
              </c:strCache>
            </c:strRef>
          </c:tx>
          <c:spPr>
            <a:solidFill>
              <a:srgbClr val="86859B"/>
            </a:solidFill>
            <a:ln cap="flat">
              <a:solidFill>
                <a:srgbClr val="86859B"/>
              </a:solidFill>
            </a:ln>
            <a:effectLst/>
          </c:spPr>
          <c:invertIfNegative val="0"/>
          <c:cat>
            <c:strRef>
              <c:f>lamina20!$F$2:$F$18</c:f>
              <c:strCache>
                <c:ptCount val="17"/>
                <c:pt idx="0">
                  <c:v>B</c:v>
                </c:pt>
                <c:pt idx="1">
                  <c:v>G</c:v>
                </c:pt>
                <c:pt idx="2">
                  <c:v>C</c:v>
                </c:pt>
                <c:pt idx="3">
                  <c:v>J</c:v>
                </c:pt>
                <c:pt idx="4">
                  <c:v>H</c:v>
                </c:pt>
                <c:pt idx="5">
                  <c:v>D</c:v>
                </c:pt>
                <c:pt idx="6">
                  <c:v>N</c:v>
                </c:pt>
                <c:pt idx="7">
                  <c:v>P</c:v>
                </c:pt>
                <c:pt idx="8">
                  <c:v>F</c:v>
                </c:pt>
                <c:pt idx="9">
                  <c:v>M</c:v>
                </c:pt>
                <c:pt idx="10">
                  <c:v>Q</c:v>
                </c:pt>
                <c:pt idx="11">
                  <c:v>I</c:v>
                </c:pt>
                <c:pt idx="12">
                  <c:v>K</c:v>
                </c:pt>
                <c:pt idx="13">
                  <c:v>L</c:v>
                </c:pt>
                <c:pt idx="14">
                  <c:v>E</c:v>
                </c:pt>
                <c:pt idx="15">
                  <c:v>R</c:v>
                </c:pt>
                <c:pt idx="16">
                  <c:v>S</c:v>
                </c:pt>
              </c:strCache>
            </c:strRef>
          </c:cat>
          <c:val>
            <c:numRef>
              <c:f>lamina20!$H$2:$H$18</c:f>
              <c:numCache>
                <c:formatCode>#,##0</c:formatCode>
                <c:ptCount val="17"/>
                <c:pt idx="0">
                  <c:v>13151.427298000001</c:v>
                </c:pt>
                <c:pt idx="1">
                  <c:v>8666.4138409999996</c:v>
                </c:pt>
                <c:pt idx="2">
                  <c:v>8256.7315660000004</c:v>
                </c:pt>
                <c:pt idx="3">
                  <c:v>2240.5057350000002</c:v>
                </c:pt>
                <c:pt idx="4">
                  <c:v>1985.971951</c:v>
                </c:pt>
                <c:pt idx="5">
                  <c:v>1772.8967</c:v>
                </c:pt>
                <c:pt idx="6">
                  <c:v>1492.0021039999999</c:v>
                </c:pt>
                <c:pt idx="7">
                  <c:v>1400.8260990000001</c:v>
                </c:pt>
                <c:pt idx="8">
                  <c:v>1062.700202</c:v>
                </c:pt>
                <c:pt idx="9">
                  <c:v>1055.631891</c:v>
                </c:pt>
                <c:pt idx="10">
                  <c:v>969.88231099999996</c:v>
                </c:pt>
                <c:pt idx="11">
                  <c:v>631.62168999999994</c:v>
                </c:pt>
                <c:pt idx="12">
                  <c:v>630.80223999999998</c:v>
                </c:pt>
                <c:pt idx="13">
                  <c:v>608.968298</c:v>
                </c:pt>
                <c:pt idx="14">
                  <c:v>499.22927199999998</c:v>
                </c:pt>
                <c:pt idx="15">
                  <c:v>149.40595500000001</c:v>
                </c:pt>
                <c:pt idx="16">
                  <c:v>135.157658</c:v>
                </c:pt>
              </c:numCache>
            </c:numRef>
          </c:val>
          <c:extLst xmlns:c16r2="http://schemas.microsoft.com/office/drawing/2015/06/chart">
            <c:ext xmlns:c16="http://schemas.microsoft.com/office/drawing/2014/chart" uri="{C3380CC4-5D6E-409C-BE32-E72D297353CC}">
              <c16:uniqueId val="{00000007-60A8-4D64-AAC5-FE2118D6CCEF}"/>
            </c:ext>
          </c:extLst>
        </c:ser>
        <c:dLbls>
          <c:showLegendKey val="0"/>
          <c:showVal val="0"/>
          <c:showCatName val="0"/>
          <c:showSerName val="0"/>
          <c:showPercent val="0"/>
          <c:showBubbleSize val="0"/>
        </c:dLbls>
        <c:gapWidth val="56"/>
        <c:axId val="1030339216"/>
        <c:axId val="1189104096"/>
      </c:barChart>
      <c:barChart>
        <c:barDir val="col"/>
        <c:grouping val="clustered"/>
        <c:varyColors val="0"/>
        <c:ser>
          <c:idx val="2"/>
          <c:order val="2"/>
          <c:tx>
            <c:strRef>
              <c:f>lamina20!$I$1</c:f>
              <c:strCache>
                <c:ptCount val="1"/>
                <c:pt idx="0">
                  <c:v>Var.</c:v>
                </c:pt>
              </c:strCache>
            </c:strRef>
          </c:tx>
          <c:spPr>
            <a:noFill/>
            <a:ln>
              <a:noFill/>
            </a:ln>
          </c:spPr>
          <c:invertIfNegative val="1"/>
          <c:cat>
            <c:strRef>
              <c:f>lamina20!$F$2:$F$18</c:f>
              <c:strCache>
                <c:ptCount val="17"/>
                <c:pt idx="0">
                  <c:v>B</c:v>
                </c:pt>
                <c:pt idx="1">
                  <c:v>G</c:v>
                </c:pt>
                <c:pt idx="2">
                  <c:v>C</c:v>
                </c:pt>
                <c:pt idx="3">
                  <c:v>J</c:v>
                </c:pt>
                <c:pt idx="4">
                  <c:v>H</c:v>
                </c:pt>
                <c:pt idx="5">
                  <c:v>D</c:v>
                </c:pt>
                <c:pt idx="6">
                  <c:v>N</c:v>
                </c:pt>
                <c:pt idx="7">
                  <c:v>P</c:v>
                </c:pt>
                <c:pt idx="8">
                  <c:v>F</c:v>
                </c:pt>
                <c:pt idx="9">
                  <c:v>M</c:v>
                </c:pt>
                <c:pt idx="10">
                  <c:v>Q</c:v>
                </c:pt>
                <c:pt idx="11">
                  <c:v>I</c:v>
                </c:pt>
                <c:pt idx="12">
                  <c:v>K</c:v>
                </c:pt>
                <c:pt idx="13">
                  <c:v>L</c:v>
                </c:pt>
                <c:pt idx="14">
                  <c:v>E</c:v>
                </c:pt>
                <c:pt idx="15">
                  <c:v>R</c:v>
                </c:pt>
                <c:pt idx="16">
                  <c:v>S</c:v>
                </c:pt>
              </c:strCache>
            </c:strRef>
          </c:cat>
          <c:val>
            <c:numRef>
              <c:f>lamina20!$I$2:$I$18</c:f>
              <c:numCache>
                <c:formatCode>0.0%</c:formatCode>
                <c:ptCount val="17"/>
                <c:pt idx="0">
                  <c:v>0.316</c:v>
                </c:pt>
                <c:pt idx="1">
                  <c:v>0.127</c:v>
                </c:pt>
                <c:pt idx="2">
                  <c:v>2.4E-2</c:v>
                </c:pt>
                <c:pt idx="3">
                  <c:v>5.6000000000000001E-2</c:v>
                </c:pt>
                <c:pt idx="4">
                  <c:v>0.23100000000000001</c:v>
                </c:pt>
                <c:pt idx="5">
                  <c:v>-0.29399999999999998</c:v>
                </c:pt>
                <c:pt idx="6">
                  <c:v>0.26100000000000001</c:v>
                </c:pt>
                <c:pt idx="7">
                  <c:v>0.122</c:v>
                </c:pt>
                <c:pt idx="8">
                  <c:v>0.17199999999999999</c:v>
                </c:pt>
                <c:pt idx="9">
                  <c:v>0.378</c:v>
                </c:pt>
                <c:pt idx="10">
                  <c:v>-5.8999999999999997E-2</c:v>
                </c:pt>
                <c:pt idx="11">
                  <c:v>0.318</c:v>
                </c:pt>
                <c:pt idx="12">
                  <c:v>6.5000000000000002E-2</c:v>
                </c:pt>
                <c:pt idx="13">
                  <c:v>0.128</c:v>
                </c:pt>
                <c:pt idx="14">
                  <c:v>0.13900000000000001</c:v>
                </c:pt>
                <c:pt idx="15">
                  <c:v>0.432</c:v>
                </c:pt>
                <c:pt idx="16">
                  <c:v>8.6999999999999994E-2</c:v>
                </c:pt>
              </c:numCache>
            </c:numRef>
          </c:val>
          <c:extLst xmlns:c16r2="http://schemas.microsoft.com/office/drawing/2015/06/chart">
            <c:ext xmlns:c16="http://schemas.microsoft.com/office/drawing/2014/chart" uri="{C3380CC4-5D6E-409C-BE32-E72D297353CC}">
              <c16:uniqueId val="{00000009-60A8-4D64-AAC5-FE2118D6CCEF}"/>
            </c:ext>
          </c:extLst>
        </c:ser>
        <c:dLbls>
          <c:showLegendKey val="0"/>
          <c:showVal val="0"/>
          <c:showCatName val="0"/>
          <c:showSerName val="0"/>
          <c:showPercent val="0"/>
          <c:showBubbleSize val="0"/>
        </c:dLbls>
        <c:gapWidth val="0"/>
        <c:axId val="1189103552"/>
        <c:axId val="1189103008"/>
      </c:barChart>
      <c:catAx>
        <c:axId val="1030339216"/>
        <c:scaling>
          <c:orientation val="minMax"/>
        </c:scaling>
        <c:delete val="1"/>
        <c:axPos val="b"/>
        <c:numFmt formatCode="General" sourceLinked="1"/>
        <c:majorTickMark val="none"/>
        <c:minorTickMark val="none"/>
        <c:tickLblPos val="nextTo"/>
        <c:crossAx val="1189104096"/>
        <c:crosses val="autoZero"/>
        <c:auto val="1"/>
        <c:lblAlgn val="ctr"/>
        <c:lblOffset val="100"/>
        <c:noMultiLvlLbl val="0"/>
      </c:catAx>
      <c:valAx>
        <c:axId val="1189104096"/>
        <c:scaling>
          <c:orientation val="minMax"/>
          <c:min val="0"/>
        </c:scaling>
        <c:delete val="1"/>
        <c:axPos val="l"/>
        <c:numFmt formatCode="#,##0" sourceLinked="1"/>
        <c:majorTickMark val="out"/>
        <c:minorTickMark val="none"/>
        <c:tickLblPos val="nextTo"/>
        <c:crossAx val="1030339216"/>
        <c:crosses val="autoZero"/>
        <c:crossBetween val="between"/>
      </c:valAx>
      <c:valAx>
        <c:axId val="1189103008"/>
        <c:scaling>
          <c:orientation val="minMax"/>
        </c:scaling>
        <c:delete val="1"/>
        <c:axPos val="r"/>
        <c:numFmt formatCode="0.0%" sourceLinked="1"/>
        <c:majorTickMark val="out"/>
        <c:minorTickMark val="none"/>
        <c:tickLblPos val="nextTo"/>
        <c:crossAx val="1189103552"/>
        <c:crosses val="max"/>
        <c:crossBetween val="between"/>
      </c:valAx>
      <c:catAx>
        <c:axId val="1189103552"/>
        <c:scaling>
          <c:orientation val="minMax"/>
        </c:scaling>
        <c:delete val="1"/>
        <c:axPos val="b"/>
        <c:numFmt formatCode="General" sourceLinked="1"/>
        <c:majorTickMark val="out"/>
        <c:minorTickMark val="none"/>
        <c:tickLblPos val="nextTo"/>
        <c:crossAx val="11891030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effectLst>
          <a:softEdge rad="1219200"/>
        </a:effectLst>
      </c:spPr>
    </c:plotArea>
    <c:plotVisOnly val="1"/>
    <c:dispBlanksAs val="gap"/>
    <c:showDLblsOverMax val="0"/>
    <c:extLst xmlns:c16r2="http://schemas.microsoft.com/office/drawing/2015/06/chart"/>
  </c:chart>
  <c:spPr>
    <a:noFill/>
    <a:ln>
      <a:noFill/>
    </a:ln>
  </c:spPr>
  <c:txPr>
    <a:bodyPr/>
    <a:lstStyle/>
    <a:p>
      <a:pPr>
        <a:defRPr/>
      </a:pPr>
      <a:endParaRPr lang="es-EC"/>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lamina21!$G$1</c:f>
              <c:strCache>
                <c:ptCount val="1"/>
                <c:pt idx="0">
                  <c:v>2021</c:v>
                </c:pt>
              </c:strCache>
            </c:strRef>
          </c:tx>
          <c:spPr>
            <a:solidFill>
              <a:srgbClr val="74C9FF"/>
            </a:solidFill>
            <a:ln>
              <a:solidFill>
                <a:srgbClr val="74C9FF"/>
              </a:solidFill>
            </a:ln>
            <a:effectLst/>
          </c:spPr>
          <c:invertIfNegative val="0"/>
          <c:cat>
            <c:strRef>
              <c:f>lamina21!$F$2:$F$18</c:f>
              <c:strCache>
                <c:ptCount val="17"/>
                <c:pt idx="0">
                  <c:v>G</c:v>
                </c:pt>
                <c:pt idx="1">
                  <c:v>C</c:v>
                </c:pt>
                <c:pt idx="2">
                  <c:v>E</c:v>
                </c:pt>
                <c:pt idx="3">
                  <c:v>J</c:v>
                </c:pt>
                <c:pt idx="4">
                  <c:v>Q</c:v>
                </c:pt>
                <c:pt idx="5">
                  <c:v>P</c:v>
                </c:pt>
                <c:pt idx="6">
                  <c:v>L</c:v>
                </c:pt>
                <c:pt idx="7">
                  <c:v>B</c:v>
                </c:pt>
                <c:pt idx="8">
                  <c:v>N</c:v>
                </c:pt>
                <c:pt idx="9">
                  <c:v>H</c:v>
                </c:pt>
                <c:pt idx="10">
                  <c:v>F</c:v>
                </c:pt>
                <c:pt idx="11">
                  <c:v>R</c:v>
                </c:pt>
                <c:pt idx="12">
                  <c:v>M</c:v>
                </c:pt>
                <c:pt idx="13">
                  <c:v>I</c:v>
                </c:pt>
                <c:pt idx="14">
                  <c:v>K</c:v>
                </c:pt>
                <c:pt idx="15">
                  <c:v>S</c:v>
                </c:pt>
                <c:pt idx="16">
                  <c:v>D</c:v>
                </c:pt>
              </c:strCache>
            </c:strRef>
          </c:cat>
          <c:val>
            <c:numRef>
              <c:f>lamina21!$G$2:$G$18</c:f>
              <c:numCache>
                <c:formatCode>#,##0</c:formatCode>
                <c:ptCount val="17"/>
                <c:pt idx="0">
                  <c:v>409</c:v>
                </c:pt>
                <c:pt idx="1">
                  <c:v>619</c:v>
                </c:pt>
                <c:pt idx="2">
                  <c:v>52</c:v>
                </c:pt>
                <c:pt idx="3">
                  <c:v>231</c:v>
                </c:pt>
                <c:pt idx="4">
                  <c:v>62</c:v>
                </c:pt>
                <c:pt idx="5">
                  <c:v>120</c:v>
                </c:pt>
                <c:pt idx="6">
                  <c:v>8</c:v>
                </c:pt>
                <c:pt idx="7">
                  <c:v>1457</c:v>
                </c:pt>
                <c:pt idx="8">
                  <c:v>50</c:v>
                </c:pt>
                <c:pt idx="9">
                  <c:v>50</c:v>
                </c:pt>
                <c:pt idx="10">
                  <c:v>31</c:v>
                </c:pt>
                <c:pt idx="11">
                  <c:v>46</c:v>
                </c:pt>
                <c:pt idx="12">
                  <c:v>32</c:v>
                </c:pt>
                <c:pt idx="13">
                  <c:v>27</c:v>
                </c:pt>
                <c:pt idx="14">
                  <c:v>9</c:v>
                </c:pt>
                <c:pt idx="15">
                  <c:v>22</c:v>
                </c:pt>
                <c:pt idx="16">
                  <c:v>1384</c:v>
                </c:pt>
              </c:numCache>
            </c:numRef>
          </c:val>
          <c:extLst xmlns:c16r2="http://schemas.microsoft.com/office/drawing/2015/06/chart">
            <c:ext xmlns:c16="http://schemas.microsoft.com/office/drawing/2014/chart" uri="{C3380CC4-5D6E-409C-BE32-E72D297353CC}">
              <c16:uniqueId val="{00000005-14F3-4997-B609-BDD87E3E965D}"/>
            </c:ext>
          </c:extLst>
        </c:ser>
        <c:ser>
          <c:idx val="1"/>
          <c:order val="1"/>
          <c:tx>
            <c:strRef>
              <c:f>lamina21!$H$1</c:f>
              <c:strCache>
                <c:ptCount val="1"/>
                <c:pt idx="0">
                  <c:v>2022</c:v>
                </c:pt>
              </c:strCache>
            </c:strRef>
          </c:tx>
          <c:spPr>
            <a:solidFill>
              <a:srgbClr val="86859B"/>
            </a:solidFill>
            <a:ln cap="flat">
              <a:solidFill>
                <a:srgbClr val="86859B"/>
              </a:solidFill>
            </a:ln>
            <a:effectLst/>
          </c:spPr>
          <c:invertIfNegative val="0"/>
          <c:cat>
            <c:strRef>
              <c:f>lamina21!$F$2:$F$18</c:f>
              <c:strCache>
                <c:ptCount val="17"/>
                <c:pt idx="0">
                  <c:v>G</c:v>
                </c:pt>
                <c:pt idx="1">
                  <c:v>C</c:v>
                </c:pt>
                <c:pt idx="2">
                  <c:v>E</c:v>
                </c:pt>
                <c:pt idx="3">
                  <c:v>J</c:v>
                </c:pt>
                <c:pt idx="4">
                  <c:v>Q</c:v>
                </c:pt>
                <c:pt idx="5">
                  <c:v>P</c:v>
                </c:pt>
                <c:pt idx="6">
                  <c:v>L</c:v>
                </c:pt>
                <c:pt idx="7">
                  <c:v>B</c:v>
                </c:pt>
                <c:pt idx="8">
                  <c:v>N</c:v>
                </c:pt>
                <c:pt idx="9">
                  <c:v>H</c:v>
                </c:pt>
                <c:pt idx="10">
                  <c:v>F</c:v>
                </c:pt>
                <c:pt idx="11">
                  <c:v>R</c:v>
                </c:pt>
                <c:pt idx="12">
                  <c:v>M</c:v>
                </c:pt>
                <c:pt idx="13">
                  <c:v>I</c:v>
                </c:pt>
                <c:pt idx="14">
                  <c:v>K</c:v>
                </c:pt>
                <c:pt idx="15">
                  <c:v>S</c:v>
                </c:pt>
                <c:pt idx="16">
                  <c:v>D</c:v>
                </c:pt>
              </c:strCache>
            </c:strRef>
          </c:cat>
          <c:val>
            <c:numRef>
              <c:f>lamina21!$H$2:$H$18</c:f>
              <c:numCache>
                <c:formatCode>#,##0</c:formatCode>
                <c:ptCount val="17"/>
                <c:pt idx="0">
                  <c:v>535</c:v>
                </c:pt>
                <c:pt idx="1">
                  <c:v>529</c:v>
                </c:pt>
                <c:pt idx="2">
                  <c:v>228</c:v>
                </c:pt>
                <c:pt idx="3">
                  <c:v>173</c:v>
                </c:pt>
                <c:pt idx="4">
                  <c:v>128</c:v>
                </c:pt>
                <c:pt idx="5">
                  <c:v>122</c:v>
                </c:pt>
                <c:pt idx="6">
                  <c:v>113</c:v>
                </c:pt>
                <c:pt idx="7">
                  <c:v>87</c:v>
                </c:pt>
                <c:pt idx="8">
                  <c:v>83</c:v>
                </c:pt>
                <c:pt idx="9">
                  <c:v>56</c:v>
                </c:pt>
                <c:pt idx="10">
                  <c:v>52</c:v>
                </c:pt>
                <c:pt idx="11">
                  <c:v>49</c:v>
                </c:pt>
                <c:pt idx="12">
                  <c:v>29</c:v>
                </c:pt>
                <c:pt idx="13">
                  <c:v>21</c:v>
                </c:pt>
                <c:pt idx="14">
                  <c:v>-4</c:v>
                </c:pt>
                <c:pt idx="15">
                  <c:v>-8</c:v>
                </c:pt>
                <c:pt idx="16">
                  <c:v>-3013</c:v>
                </c:pt>
              </c:numCache>
            </c:numRef>
          </c:val>
          <c:extLst xmlns:c16r2="http://schemas.microsoft.com/office/drawing/2015/06/chart">
            <c:ext xmlns:c16="http://schemas.microsoft.com/office/drawing/2014/chart" uri="{C3380CC4-5D6E-409C-BE32-E72D297353CC}">
              <c16:uniqueId val="{00000007-14F3-4997-B609-BDD87E3E965D}"/>
            </c:ext>
          </c:extLst>
        </c:ser>
        <c:dLbls>
          <c:showLegendKey val="0"/>
          <c:showVal val="0"/>
          <c:showCatName val="0"/>
          <c:showSerName val="0"/>
          <c:showPercent val="0"/>
          <c:showBubbleSize val="0"/>
        </c:dLbls>
        <c:gapWidth val="56"/>
        <c:axId val="1189107904"/>
        <c:axId val="1189106816"/>
      </c:barChart>
      <c:barChart>
        <c:barDir val="col"/>
        <c:grouping val="clustered"/>
        <c:varyColors val="0"/>
        <c:ser>
          <c:idx val="2"/>
          <c:order val="2"/>
          <c:tx>
            <c:strRef>
              <c:f>lamina21!$I$1</c:f>
              <c:strCache>
                <c:ptCount val="1"/>
                <c:pt idx="0">
                  <c:v>Var.</c:v>
                </c:pt>
              </c:strCache>
            </c:strRef>
          </c:tx>
          <c:spPr>
            <a:noFill/>
            <a:ln>
              <a:noFill/>
            </a:ln>
          </c:spPr>
          <c:invertIfNegative val="0"/>
          <c:cat>
            <c:strRef>
              <c:f>lamina21!$F$2:$F$18</c:f>
              <c:strCache>
                <c:ptCount val="17"/>
                <c:pt idx="0">
                  <c:v>G</c:v>
                </c:pt>
                <c:pt idx="1">
                  <c:v>C</c:v>
                </c:pt>
                <c:pt idx="2">
                  <c:v>E</c:v>
                </c:pt>
                <c:pt idx="3">
                  <c:v>J</c:v>
                </c:pt>
                <c:pt idx="4">
                  <c:v>Q</c:v>
                </c:pt>
                <c:pt idx="5">
                  <c:v>P</c:v>
                </c:pt>
                <c:pt idx="6">
                  <c:v>L</c:v>
                </c:pt>
                <c:pt idx="7">
                  <c:v>B</c:v>
                </c:pt>
                <c:pt idx="8">
                  <c:v>N</c:v>
                </c:pt>
                <c:pt idx="9">
                  <c:v>H</c:v>
                </c:pt>
                <c:pt idx="10">
                  <c:v>F</c:v>
                </c:pt>
                <c:pt idx="11">
                  <c:v>R</c:v>
                </c:pt>
                <c:pt idx="12">
                  <c:v>M</c:v>
                </c:pt>
                <c:pt idx="13">
                  <c:v>I</c:v>
                </c:pt>
                <c:pt idx="14">
                  <c:v>K</c:v>
                </c:pt>
                <c:pt idx="15">
                  <c:v>S</c:v>
                </c:pt>
                <c:pt idx="16">
                  <c:v>D</c:v>
                </c:pt>
              </c:strCache>
            </c:strRef>
          </c:cat>
          <c:val>
            <c:numRef>
              <c:f>lamina21!$I$2:$I$18</c:f>
              <c:numCache>
                <c:formatCode>0.0%</c:formatCode>
                <c:ptCount val="17"/>
                <c:pt idx="0">
                  <c:v>0.307</c:v>
                </c:pt>
                <c:pt idx="1">
                  <c:v>-0.14499999999999999</c:v>
                </c:pt>
                <c:pt idx="2">
                  <c:v>3.3519999999999999</c:v>
                </c:pt>
                <c:pt idx="3">
                  <c:v>-0.252</c:v>
                </c:pt>
                <c:pt idx="4">
                  <c:v>1.0720000000000001</c:v>
                </c:pt>
                <c:pt idx="5">
                  <c:v>1.0999999999999999E-2</c:v>
                </c:pt>
                <c:pt idx="6">
                  <c:v>12.680999999999999</c:v>
                </c:pt>
                <c:pt idx="7">
                  <c:v>-0.94</c:v>
                </c:pt>
                <c:pt idx="8">
                  <c:v>0.66800000000000004</c:v>
                </c:pt>
                <c:pt idx="9">
                  <c:v>0.121</c:v>
                </c:pt>
                <c:pt idx="10">
                  <c:v>0.68500000000000005</c:v>
                </c:pt>
                <c:pt idx="11">
                  <c:v>7.0999999999999994E-2</c:v>
                </c:pt>
                <c:pt idx="12">
                  <c:v>-8.2000000000000003E-2</c:v>
                </c:pt>
                <c:pt idx="13">
                  <c:v>-0.221</c:v>
                </c:pt>
                <c:pt idx="14">
                  <c:v>-1.458</c:v>
                </c:pt>
                <c:pt idx="15">
                  <c:v>-1.367</c:v>
                </c:pt>
                <c:pt idx="16">
                  <c:v>-3.1760000000000002</c:v>
                </c:pt>
              </c:numCache>
            </c:numRef>
          </c:val>
          <c:extLst xmlns:c16r2="http://schemas.microsoft.com/office/drawing/2015/06/chart">
            <c:ext xmlns:c16="http://schemas.microsoft.com/office/drawing/2014/chart" uri="{C3380CC4-5D6E-409C-BE32-E72D297353CC}">
              <c16:uniqueId val="{00000009-14F3-4997-B609-BDD87E3E965D}"/>
            </c:ext>
          </c:extLst>
        </c:ser>
        <c:dLbls>
          <c:showLegendKey val="0"/>
          <c:showVal val="0"/>
          <c:showCatName val="0"/>
          <c:showSerName val="0"/>
          <c:showPercent val="0"/>
          <c:showBubbleSize val="0"/>
        </c:dLbls>
        <c:gapWidth val="56"/>
        <c:axId val="1189111712"/>
        <c:axId val="1189106272"/>
      </c:barChart>
      <c:catAx>
        <c:axId val="1189107904"/>
        <c:scaling>
          <c:orientation val="minMax"/>
        </c:scaling>
        <c:delete val="1"/>
        <c:axPos val="b"/>
        <c:numFmt formatCode="General" sourceLinked="1"/>
        <c:majorTickMark val="none"/>
        <c:minorTickMark val="none"/>
        <c:tickLblPos val="nextTo"/>
        <c:crossAx val="1189106816"/>
        <c:crosses val="autoZero"/>
        <c:auto val="1"/>
        <c:lblAlgn val="ctr"/>
        <c:lblOffset val="100"/>
        <c:noMultiLvlLbl val="0"/>
      </c:catAx>
      <c:valAx>
        <c:axId val="1189106816"/>
        <c:scaling>
          <c:orientation val="minMax"/>
          <c:max val="8000"/>
          <c:min val="-4000"/>
        </c:scaling>
        <c:delete val="1"/>
        <c:axPos val="l"/>
        <c:numFmt formatCode="#,##0" sourceLinked="1"/>
        <c:majorTickMark val="out"/>
        <c:minorTickMark val="none"/>
        <c:tickLblPos val="nextTo"/>
        <c:crossAx val="1189107904"/>
        <c:crosses val="autoZero"/>
        <c:crossBetween val="between"/>
      </c:valAx>
      <c:valAx>
        <c:axId val="1189106272"/>
        <c:scaling>
          <c:orientation val="minMax"/>
        </c:scaling>
        <c:delete val="1"/>
        <c:axPos val="r"/>
        <c:numFmt formatCode="0.0%" sourceLinked="1"/>
        <c:majorTickMark val="out"/>
        <c:minorTickMark val="none"/>
        <c:tickLblPos val="nextTo"/>
        <c:crossAx val="1189111712"/>
        <c:crosses val="max"/>
        <c:crossBetween val="between"/>
      </c:valAx>
      <c:catAx>
        <c:axId val="1189111712"/>
        <c:scaling>
          <c:orientation val="minMax"/>
        </c:scaling>
        <c:delete val="1"/>
        <c:axPos val="b"/>
        <c:numFmt formatCode="General" sourceLinked="1"/>
        <c:majorTickMark val="out"/>
        <c:minorTickMark val="none"/>
        <c:tickLblPos val="nextTo"/>
        <c:crossAx val="1189106272"/>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effectLst>
          <a:softEdge rad="1219200"/>
        </a:effectLst>
      </c:spPr>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lamina22!$A$9</c:f>
              <c:strCache>
                <c:ptCount val="1"/>
                <c:pt idx="0">
                  <c:v>2021</c:v>
                </c:pt>
              </c:strCache>
            </c:strRef>
          </c:tx>
          <c:spPr>
            <a:solidFill>
              <a:srgbClr val="74C9FF"/>
            </a:solidFill>
            <a:ln>
              <a:solidFill>
                <a:srgbClr val="74C9FF"/>
              </a:solidFill>
            </a:ln>
            <a:effectLst/>
          </c:spPr>
          <c:invertIfNegative val="0"/>
          <c:cat>
            <c:strRef>
              <c:f>lamina22!$B$8:$F$8</c:f>
              <c:strCache>
                <c:ptCount val="5"/>
                <c:pt idx="0">
                  <c:v>Servicios</c:v>
                </c:pt>
                <c:pt idx="1">
                  <c:v>Comercio</c:v>
                </c:pt>
                <c:pt idx="2">
                  <c:v>Manufactura</c:v>
                </c:pt>
                <c:pt idx="3">
                  <c:v>Construcción</c:v>
                </c:pt>
                <c:pt idx="4">
                  <c:v>Minería</c:v>
                </c:pt>
              </c:strCache>
            </c:strRef>
          </c:cat>
          <c:val>
            <c:numRef>
              <c:f>lamina22!$B$9:$F$9</c:f>
              <c:numCache>
                <c:formatCode>#,##0</c:formatCode>
                <c:ptCount val="5"/>
                <c:pt idx="0">
                  <c:v>376</c:v>
                </c:pt>
                <c:pt idx="1">
                  <c:v>255</c:v>
                </c:pt>
                <c:pt idx="2">
                  <c:v>250</c:v>
                </c:pt>
                <c:pt idx="3">
                  <c:v>40</c:v>
                </c:pt>
                <c:pt idx="4">
                  <c:v>32</c:v>
                </c:pt>
              </c:numCache>
            </c:numRef>
          </c:val>
          <c:extLst xmlns:c16r2="http://schemas.microsoft.com/office/drawing/2015/06/chart">
            <c:ext xmlns:c16="http://schemas.microsoft.com/office/drawing/2014/chart" uri="{C3380CC4-5D6E-409C-BE32-E72D297353CC}">
              <c16:uniqueId val="{00000000-CF00-41B5-BABD-E25779D9ED0C}"/>
            </c:ext>
          </c:extLst>
        </c:ser>
        <c:ser>
          <c:idx val="1"/>
          <c:order val="1"/>
          <c:tx>
            <c:strRef>
              <c:f>lamina22!$A$10</c:f>
              <c:strCache>
                <c:ptCount val="1"/>
                <c:pt idx="0">
                  <c:v>2022</c:v>
                </c:pt>
              </c:strCache>
            </c:strRef>
          </c:tx>
          <c:spPr>
            <a:solidFill>
              <a:srgbClr val="86859B"/>
            </a:solidFill>
            <a:ln cap="flat">
              <a:solidFill>
                <a:srgbClr val="86859B"/>
              </a:solidFill>
            </a:ln>
            <a:effectLst/>
          </c:spPr>
          <c:invertIfNegative val="0"/>
          <c:cat>
            <c:strRef>
              <c:f>lamina22!$B$8:$F$8</c:f>
              <c:strCache>
                <c:ptCount val="5"/>
                <c:pt idx="0">
                  <c:v>Servicios</c:v>
                </c:pt>
                <c:pt idx="1">
                  <c:v>Comercio</c:v>
                </c:pt>
                <c:pt idx="2">
                  <c:v>Manufactura</c:v>
                </c:pt>
                <c:pt idx="3">
                  <c:v>Construcción</c:v>
                </c:pt>
                <c:pt idx="4">
                  <c:v>Minería</c:v>
                </c:pt>
              </c:strCache>
            </c:strRef>
          </c:cat>
          <c:val>
            <c:numRef>
              <c:f>lamina22!$B$10:$F$10</c:f>
              <c:numCache>
                <c:formatCode>#,##0</c:formatCode>
                <c:ptCount val="5"/>
                <c:pt idx="0">
                  <c:v>448</c:v>
                </c:pt>
                <c:pt idx="1">
                  <c:v>286</c:v>
                </c:pt>
                <c:pt idx="2">
                  <c:v>268</c:v>
                </c:pt>
                <c:pt idx="3">
                  <c:v>44</c:v>
                </c:pt>
                <c:pt idx="4">
                  <c:v>34</c:v>
                </c:pt>
              </c:numCache>
            </c:numRef>
          </c:val>
          <c:extLst xmlns:c16r2="http://schemas.microsoft.com/office/drawing/2015/06/chart">
            <c:ext xmlns:c16="http://schemas.microsoft.com/office/drawing/2014/chart" uri="{C3380CC4-5D6E-409C-BE32-E72D297353CC}">
              <c16:uniqueId val="{00000001-CF00-41B5-BABD-E25779D9ED0C}"/>
            </c:ext>
          </c:extLst>
        </c:ser>
        <c:dLbls>
          <c:showLegendKey val="0"/>
          <c:showVal val="0"/>
          <c:showCatName val="0"/>
          <c:showSerName val="0"/>
          <c:showPercent val="0"/>
          <c:showBubbleSize val="0"/>
        </c:dLbls>
        <c:gapWidth val="56"/>
        <c:axId val="1189101376"/>
        <c:axId val="1189112256"/>
      </c:barChart>
      <c:catAx>
        <c:axId val="1189101376"/>
        <c:scaling>
          <c:orientation val="minMax"/>
        </c:scaling>
        <c:delete val="1"/>
        <c:axPos val="b"/>
        <c:numFmt formatCode="General" sourceLinked="1"/>
        <c:majorTickMark val="none"/>
        <c:minorTickMark val="none"/>
        <c:tickLblPos val="nextTo"/>
        <c:crossAx val="1189112256"/>
        <c:crosses val="autoZero"/>
        <c:auto val="1"/>
        <c:lblAlgn val="ctr"/>
        <c:lblOffset val="100"/>
        <c:noMultiLvlLbl val="0"/>
      </c:catAx>
      <c:valAx>
        <c:axId val="1189112256"/>
        <c:scaling>
          <c:orientation val="minMax"/>
        </c:scaling>
        <c:delete val="1"/>
        <c:axPos val="l"/>
        <c:numFmt formatCode="#,##0" sourceLinked="1"/>
        <c:majorTickMark val="none"/>
        <c:minorTickMark val="none"/>
        <c:tickLblPos val="nextTo"/>
        <c:crossAx val="1189101376"/>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effectLst>
          <a:softEdge rad="1219200"/>
        </a:effectLst>
      </c:spPr>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lamina22!$I$9</c:f>
              <c:strCache>
                <c:ptCount val="1"/>
                <c:pt idx="0">
                  <c:v>2021</c:v>
                </c:pt>
              </c:strCache>
            </c:strRef>
          </c:tx>
          <c:spPr>
            <a:solidFill>
              <a:srgbClr val="74C9FF"/>
            </a:solidFill>
            <a:ln>
              <a:solidFill>
                <a:srgbClr val="74C9FF"/>
              </a:solidFill>
            </a:ln>
            <a:effectLst/>
          </c:spPr>
          <c:invertIfNegative val="0"/>
          <c:cat>
            <c:strRef>
              <c:f>lamina22!$J$8:$L$8</c:f>
              <c:strCache>
                <c:ptCount val="3"/>
                <c:pt idx="0">
                  <c:v>Grande Empresa</c:v>
                </c:pt>
                <c:pt idx="1">
                  <c:v>Mediana Empresa B</c:v>
                </c:pt>
                <c:pt idx="2">
                  <c:v>Mediana Empresa A</c:v>
                </c:pt>
              </c:strCache>
            </c:strRef>
          </c:cat>
          <c:val>
            <c:numRef>
              <c:f>lamina22!$J$9:$L$9</c:f>
              <c:numCache>
                <c:formatCode>#,##0</c:formatCode>
                <c:ptCount val="3"/>
                <c:pt idx="0">
                  <c:v>678</c:v>
                </c:pt>
                <c:pt idx="1">
                  <c:v>145</c:v>
                </c:pt>
                <c:pt idx="2">
                  <c:v>130</c:v>
                </c:pt>
              </c:numCache>
            </c:numRef>
          </c:val>
          <c:extLst xmlns:c16r2="http://schemas.microsoft.com/office/drawing/2015/06/chart">
            <c:ext xmlns:c16="http://schemas.microsoft.com/office/drawing/2014/chart" uri="{C3380CC4-5D6E-409C-BE32-E72D297353CC}">
              <c16:uniqueId val="{00000000-509B-409C-9A19-A04AEDBD2E94}"/>
            </c:ext>
          </c:extLst>
        </c:ser>
        <c:ser>
          <c:idx val="1"/>
          <c:order val="1"/>
          <c:tx>
            <c:strRef>
              <c:f>lamina22!$I$10</c:f>
              <c:strCache>
                <c:ptCount val="1"/>
                <c:pt idx="0">
                  <c:v>2022</c:v>
                </c:pt>
              </c:strCache>
            </c:strRef>
          </c:tx>
          <c:spPr>
            <a:solidFill>
              <a:srgbClr val="86859B"/>
            </a:solidFill>
            <a:ln cap="flat">
              <a:solidFill>
                <a:srgbClr val="86859B"/>
              </a:solidFill>
            </a:ln>
            <a:effectLst/>
          </c:spPr>
          <c:invertIfNegative val="0"/>
          <c:cat>
            <c:strRef>
              <c:f>lamina22!$J$8:$L$8</c:f>
              <c:strCache>
                <c:ptCount val="3"/>
                <c:pt idx="0">
                  <c:v>Grande Empresa</c:v>
                </c:pt>
                <c:pt idx="1">
                  <c:v>Mediana Empresa B</c:v>
                </c:pt>
                <c:pt idx="2">
                  <c:v>Mediana Empresa A</c:v>
                </c:pt>
              </c:strCache>
            </c:strRef>
          </c:cat>
          <c:val>
            <c:numRef>
              <c:f>lamina22!$J$10:$L$10</c:f>
              <c:numCache>
                <c:formatCode>#,##0</c:formatCode>
                <c:ptCount val="3"/>
                <c:pt idx="0">
                  <c:v>734</c:v>
                </c:pt>
                <c:pt idx="1">
                  <c:v>192</c:v>
                </c:pt>
                <c:pt idx="2">
                  <c:v>154</c:v>
                </c:pt>
              </c:numCache>
            </c:numRef>
          </c:val>
          <c:extLst xmlns:c16r2="http://schemas.microsoft.com/office/drawing/2015/06/chart">
            <c:ext xmlns:c16="http://schemas.microsoft.com/office/drawing/2014/chart" uri="{C3380CC4-5D6E-409C-BE32-E72D297353CC}">
              <c16:uniqueId val="{00000001-509B-409C-9A19-A04AEDBD2E94}"/>
            </c:ext>
          </c:extLst>
        </c:ser>
        <c:dLbls>
          <c:showLegendKey val="0"/>
          <c:showVal val="0"/>
          <c:showCatName val="0"/>
          <c:showSerName val="0"/>
          <c:showPercent val="0"/>
          <c:showBubbleSize val="0"/>
        </c:dLbls>
        <c:gapWidth val="70"/>
        <c:axId val="1189099200"/>
        <c:axId val="1189108448"/>
      </c:barChart>
      <c:catAx>
        <c:axId val="1189099200"/>
        <c:scaling>
          <c:orientation val="minMax"/>
        </c:scaling>
        <c:delete val="1"/>
        <c:axPos val="b"/>
        <c:numFmt formatCode="General" sourceLinked="1"/>
        <c:majorTickMark val="none"/>
        <c:minorTickMark val="none"/>
        <c:tickLblPos val="nextTo"/>
        <c:crossAx val="1189108448"/>
        <c:crosses val="autoZero"/>
        <c:auto val="1"/>
        <c:lblAlgn val="ctr"/>
        <c:lblOffset val="100"/>
        <c:noMultiLvlLbl val="0"/>
      </c:catAx>
      <c:valAx>
        <c:axId val="1189108448"/>
        <c:scaling>
          <c:orientation val="minMax"/>
        </c:scaling>
        <c:delete val="1"/>
        <c:axPos val="l"/>
        <c:numFmt formatCode="#,##0" sourceLinked="1"/>
        <c:majorTickMark val="none"/>
        <c:minorTickMark val="none"/>
        <c:tickLblPos val="nextTo"/>
        <c:crossAx val="118909920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effectLst>
          <a:softEdge rad="1219200"/>
        </a:effectLst>
      </c:spPr>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337139953353536"/>
          <c:y val="4.8863389027591062E-2"/>
          <c:w val="0.54308426167994861"/>
          <c:h val="0.85269701043467128"/>
        </c:manualLayout>
      </c:layout>
      <c:barChart>
        <c:barDir val="bar"/>
        <c:grouping val="clustered"/>
        <c:varyColors val="0"/>
        <c:ser>
          <c:idx val="2"/>
          <c:order val="0"/>
          <c:tx>
            <c:strRef>
              <c:f>lamina23!$C$1</c:f>
              <c:strCache>
                <c:ptCount val="1"/>
                <c:pt idx="0">
                  <c:v>Hombres</c:v>
                </c:pt>
              </c:strCache>
            </c:strRef>
          </c:tx>
          <c:spPr>
            <a:solidFill>
              <a:srgbClr val="3B8BED">
                <a:alpha val="96000"/>
              </a:srgbClr>
            </a:solidFill>
            <a:ln w="3175">
              <a:solidFill>
                <a:srgbClr val="3B3838"/>
              </a:solidFill>
            </a:ln>
            <a:effectLst/>
          </c:spPr>
          <c:invertIfNegative val="0"/>
          <c:cat>
            <c:strRef>
              <c:f>lamina23!$A$2:$A$10</c:f>
              <c:strCache>
                <c:ptCount val="9"/>
                <c:pt idx="0">
                  <c:v>Trabajadores de los Servicios y Comercio</c:v>
                </c:pt>
                <c:pt idx="1">
                  <c:v>No calificados, Ocupaciones elementales</c:v>
                </c:pt>
                <c:pt idx="2">
                  <c:v>Operadores</c:v>
                </c:pt>
                <c:pt idx="3">
                  <c:v>Administrativos y empleados de Oficina</c:v>
                </c:pt>
                <c:pt idx="4">
                  <c:v>Técnicos y Profesionales de nivel medio</c:v>
                </c:pt>
                <c:pt idx="5">
                  <c:v>Artesanos , oficiales y obreros</c:v>
                </c:pt>
                <c:pt idx="6">
                  <c:v>Profesionales, Científicos e Intelectuales</c:v>
                </c:pt>
                <c:pt idx="7">
                  <c:v>Directores y Gerentes</c:v>
                </c:pt>
                <c:pt idx="8">
                  <c:v>Trabajadores agrarios</c:v>
                </c:pt>
              </c:strCache>
            </c:strRef>
          </c:cat>
          <c:val>
            <c:numRef>
              <c:f>lamina23!$C$2:$C$10</c:f>
              <c:numCache>
                <c:formatCode>0</c:formatCode>
                <c:ptCount val="9"/>
                <c:pt idx="0">
                  <c:v>-183119</c:v>
                </c:pt>
                <c:pt idx="1">
                  <c:v>-131984</c:v>
                </c:pt>
                <c:pt idx="2">
                  <c:v>-93446</c:v>
                </c:pt>
                <c:pt idx="3">
                  <c:v>-85826</c:v>
                </c:pt>
                <c:pt idx="4">
                  <c:v>-76566</c:v>
                </c:pt>
                <c:pt idx="5">
                  <c:v>-59296</c:v>
                </c:pt>
                <c:pt idx="6">
                  <c:v>-54140</c:v>
                </c:pt>
                <c:pt idx="7">
                  <c:v>-18108</c:v>
                </c:pt>
                <c:pt idx="8">
                  <c:v>-15798</c:v>
                </c:pt>
              </c:numCache>
            </c:numRef>
          </c:val>
          <c:extLst xmlns:c16r2="http://schemas.microsoft.com/office/drawing/2015/06/chart">
            <c:ext xmlns:c16="http://schemas.microsoft.com/office/drawing/2014/chart" uri="{C3380CC4-5D6E-409C-BE32-E72D297353CC}">
              <c16:uniqueId val="{00000000-9D01-4952-871E-2B0F8D2030EC}"/>
            </c:ext>
          </c:extLst>
        </c:ser>
        <c:ser>
          <c:idx val="3"/>
          <c:order val="1"/>
          <c:tx>
            <c:strRef>
              <c:f>lamina23!$E$1</c:f>
              <c:strCache>
                <c:ptCount val="1"/>
                <c:pt idx="0">
                  <c:v>Mujeres</c:v>
                </c:pt>
              </c:strCache>
            </c:strRef>
          </c:tx>
          <c:spPr>
            <a:solidFill>
              <a:srgbClr val="3DC8EB">
                <a:alpha val="60000"/>
              </a:srgbClr>
            </a:solidFill>
            <a:ln w="3175">
              <a:solidFill>
                <a:srgbClr val="3B3838"/>
              </a:solidFill>
            </a:ln>
            <a:effectLst/>
          </c:spPr>
          <c:invertIfNegative val="0"/>
          <c:cat>
            <c:strRef>
              <c:f>lamina23!$A$2:$A$10</c:f>
              <c:strCache>
                <c:ptCount val="9"/>
                <c:pt idx="0">
                  <c:v>Trabajadores de los Servicios y Comercio</c:v>
                </c:pt>
                <c:pt idx="1">
                  <c:v>No calificados, Ocupaciones elementales</c:v>
                </c:pt>
                <c:pt idx="2">
                  <c:v>Operadores</c:v>
                </c:pt>
                <c:pt idx="3">
                  <c:v>Administrativos y empleados de Oficina</c:v>
                </c:pt>
                <c:pt idx="4">
                  <c:v>Técnicos y Profesionales de nivel medio</c:v>
                </c:pt>
                <c:pt idx="5">
                  <c:v>Artesanos , oficiales y obreros</c:v>
                </c:pt>
                <c:pt idx="6">
                  <c:v>Profesionales, Científicos e Intelectuales</c:v>
                </c:pt>
                <c:pt idx="7">
                  <c:v>Directores y Gerentes</c:v>
                </c:pt>
                <c:pt idx="8">
                  <c:v>Trabajadores agrarios</c:v>
                </c:pt>
              </c:strCache>
            </c:strRef>
          </c:cat>
          <c:val>
            <c:numRef>
              <c:f>lamina23!$E$2:$E$10</c:f>
              <c:numCache>
                <c:formatCode>0</c:formatCode>
                <c:ptCount val="9"/>
                <c:pt idx="0">
                  <c:v>110941</c:v>
                </c:pt>
                <c:pt idx="1">
                  <c:v>37642</c:v>
                </c:pt>
                <c:pt idx="2">
                  <c:v>9319</c:v>
                </c:pt>
                <c:pt idx="3">
                  <c:v>88399</c:v>
                </c:pt>
                <c:pt idx="4">
                  <c:v>40459</c:v>
                </c:pt>
                <c:pt idx="5">
                  <c:v>8511</c:v>
                </c:pt>
                <c:pt idx="6">
                  <c:v>53983</c:v>
                </c:pt>
                <c:pt idx="7">
                  <c:v>10261</c:v>
                </c:pt>
                <c:pt idx="8">
                  <c:v>2132</c:v>
                </c:pt>
              </c:numCache>
            </c:numRef>
          </c:val>
          <c:extLst xmlns:c16r2="http://schemas.microsoft.com/office/drawing/2015/06/chart">
            <c:ext xmlns:c16="http://schemas.microsoft.com/office/drawing/2014/chart" uri="{C3380CC4-5D6E-409C-BE32-E72D297353CC}">
              <c16:uniqueId val="{00000001-9D01-4952-871E-2B0F8D2030EC}"/>
            </c:ext>
          </c:extLst>
        </c:ser>
        <c:ser>
          <c:idx val="1"/>
          <c:order val="2"/>
          <c:tx>
            <c:strRef>
              <c:f>lamina23!$C$1</c:f>
              <c:strCache>
                <c:ptCount val="1"/>
                <c:pt idx="0">
                  <c:v>Hombres</c:v>
                </c:pt>
              </c:strCache>
            </c:strRef>
          </c:tx>
          <c:spPr>
            <a:solidFill>
              <a:srgbClr val="3B8BED">
                <a:alpha val="96000"/>
              </a:srgbClr>
            </a:solidFill>
            <a:ln w="3175">
              <a:solidFill>
                <a:srgbClr val="6E6E7C"/>
              </a:solidFill>
            </a:ln>
            <a:effectLst/>
          </c:spPr>
          <c:invertIfNegative val="0"/>
          <c:dLbls>
            <c:dLbl>
              <c:idx val="0"/>
              <c:layout>
                <c:manualLayout>
                  <c:x val="-1.2376959513296737E-2"/>
                  <c:y val="-1.1490625794139054E-16"/>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9D01-4952-871E-2B0F8D2030EC}"/>
                </c:ext>
                <c:ext xmlns:c15="http://schemas.microsoft.com/office/drawing/2012/chart" uri="{CE6537A1-D6FC-4f65-9D91-7224C49458BB}">
                  <c15:layout/>
                </c:ext>
              </c:extLst>
            </c:dLbl>
            <c:dLbl>
              <c:idx val="1"/>
              <c:layout>
                <c:manualLayout>
                  <c:x val="-1.4923886582644028E-2"/>
                  <c:y val="-6.2676864735429607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9D01-4952-871E-2B0F8D2030EC}"/>
                </c:ext>
                <c:ext xmlns:c15="http://schemas.microsoft.com/office/drawing/2012/chart" uri="{CE6537A1-D6FC-4f65-9D91-7224C49458BB}">
                  <c15:layout/>
                </c:ext>
              </c:extLst>
            </c:dLbl>
            <c:dLbl>
              <c:idx val="2"/>
              <c:layout>
                <c:manualLayout>
                  <c:x val="-8.5528545833131568E-3"/>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9D01-4952-871E-2B0F8D2030EC}"/>
                </c:ext>
                <c:ext xmlns:c15="http://schemas.microsoft.com/office/drawing/2012/chart" uri="{CE6537A1-D6FC-4f65-9D91-7224C49458BB}">
                  <c15:layout/>
                </c:ext>
              </c:extLst>
            </c:dLbl>
            <c:dLbl>
              <c:idx val="3"/>
              <c:layout>
                <c:manualLayout>
                  <c:x val="-7.6900304189539579E-3"/>
                  <c:y val="-1.1490625794139054E-16"/>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9D01-4952-871E-2B0F8D2030EC}"/>
                </c:ext>
                <c:ext xmlns:c15="http://schemas.microsoft.com/office/drawing/2012/chart" uri="{CE6537A1-D6FC-4f65-9D91-7224C49458BB}">
                  <c15:layout/>
                </c:ext>
              </c:extLst>
            </c:dLbl>
            <c:dLbl>
              <c:idx val="4"/>
              <c:layout>
                <c:manualLayout>
                  <c:x val="-1.0857112356434424E-2"/>
                  <c:y val="0"/>
                </c:manualLayout>
              </c:layout>
              <c:tx>
                <c:rich>
                  <a:bodyPr rot="0" spcFirstLastPara="1" vertOverflow="ellipsis" vert="horz" wrap="square" lIns="72000" rIns="108000" anchor="ctr" anchorCtr="1"/>
                  <a:lstStyle/>
                  <a:p>
                    <a:pPr>
                      <a:defRPr sz="1100" b="0" i="0" u="none" strike="noStrike" kern="1200" baseline="0">
                        <a:solidFill>
                          <a:srgbClr val="FF0000"/>
                        </a:solidFill>
                        <a:latin typeface="+mn-lt"/>
                        <a:ea typeface="+mn-ea"/>
                        <a:cs typeface="+mn-cs"/>
                      </a:defRPr>
                    </a:pPr>
                    <a:r>
                      <a:rPr lang="en-US" dirty="0" smtClean="0">
                        <a:solidFill>
                          <a:srgbClr val="6E6E7C"/>
                        </a:solidFill>
                      </a:rPr>
                      <a:t>76.566</a:t>
                    </a:r>
                    <a:endParaRPr lang="en-US" dirty="0">
                      <a:solidFill>
                        <a:srgbClr val="6E6E7C"/>
                      </a:solidFill>
                    </a:endParaRPr>
                  </a:p>
                </c:rich>
              </c:tx>
              <c:numFmt formatCode="_(#,##0_);_(#,##0;_(&quot;$&quot;* &quot;-&quot;?_);_(@_)" sourceLinked="0"/>
              <c:spPr>
                <a:noFill/>
                <a:ln>
                  <a:noFill/>
                </a:ln>
                <a:effectLst/>
              </c:sp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9D01-4952-871E-2B0F8D2030EC}"/>
                </c:ext>
                <c:ext xmlns:c15="http://schemas.microsoft.com/office/drawing/2012/chart" uri="{CE6537A1-D6FC-4f65-9D91-7224C49458BB}">
                  <c15:spPr xmlns:c15="http://schemas.microsoft.com/office/drawing/2012/chart">
                    <a:prstGeom prst="rect">
                      <a:avLst/>
                    </a:prstGeom>
                  </c15:spPr>
                  <c15:layout/>
                </c:ext>
              </c:extLst>
            </c:dLbl>
            <c:dLbl>
              <c:idx val="5"/>
              <c:layout>
                <c:manualLayout>
                  <c:x val="-8.1693160357630534E-3"/>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9D01-4952-871E-2B0F8D2030EC}"/>
                </c:ext>
                <c:ext xmlns:c15="http://schemas.microsoft.com/office/drawing/2012/chart" uri="{CE6537A1-D6FC-4f65-9D91-7224C49458BB}">
                  <c15:layout/>
                </c:ext>
              </c:extLst>
            </c:dLbl>
            <c:dLbl>
              <c:idx val="6"/>
              <c:layout>
                <c:manualLayout>
                  <c:x val="-9.342767904701824E-3"/>
                  <c:y val="-2.8726564485347635E-17"/>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9D01-4952-871E-2B0F8D2030EC}"/>
                </c:ext>
                <c:ext xmlns:c15="http://schemas.microsoft.com/office/drawing/2012/chart" uri="{CE6537A1-D6FC-4f65-9D91-7224C49458BB}">
                  <c15:layout/>
                </c:ext>
              </c:extLst>
            </c:dLbl>
            <c:dLbl>
              <c:idx val="7"/>
              <c:layout>
                <c:manualLayout>
                  <c:x val="-1.0165422321613306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9D01-4952-871E-2B0F8D2030EC}"/>
                </c:ext>
                <c:ext xmlns:c15="http://schemas.microsoft.com/office/drawing/2012/chart" uri="{CE6537A1-D6FC-4f65-9D91-7224C49458BB}">
                  <c15:layout/>
                </c:ext>
              </c:extLst>
            </c:dLbl>
            <c:dLbl>
              <c:idx val="8"/>
              <c:layout>
                <c:manualLayout>
                  <c:x val="-1.6584602990830165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9D01-4952-871E-2B0F8D2030EC}"/>
                </c:ext>
                <c:ext xmlns:c15="http://schemas.microsoft.com/office/drawing/2012/chart" uri="{CE6537A1-D6FC-4f65-9D91-7224C49458BB}">
                  <c15:layout/>
                </c:ext>
              </c:extLst>
            </c:dLbl>
            <c:numFmt formatCode="_(#,##0_);_(#,##0;_(&quot;$&quot;* &quot;-&quot;?_);_(@_)" sourceLinked="0"/>
            <c:spPr>
              <a:noFill/>
              <a:ln>
                <a:noFill/>
              </a:ln>
              <a:effectLst/>
            </c:spPr>
            <c:txPr>
              <a:bodyPr rot="0" spcFirstLastPara="1" vertOverflow="ellipsis" vert="horz" wrap="square" lIns="72000" rIns="108000" anchor="ctr" anchorCtr="1"/>
              <a:lstStyle/>
              <a:p>
                <a:pPr>
                  <a:defRPr sz="1100" b="0" i="0" u="none" strike="noStrike" kern="1200" baseline="0">
                    <a:solidFill>
                      <a:srgbClr val="6E6E7C"/>
                    </a:solidFill>
                    <a:latin typeface="+mn-lt"/>
                    <a:ea typeface="+mn-ea"/>
                    <a:cs typeface="+mn-cs"/>
                  </a:defRPr>
                </a:pPr>
                <a:endParaRPr lang="es-EC"/>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cat>
            <c:strRef>
              <c:f>lamina23!$A$2:$A$10</c:f>
              <c:strCache>
                <c:ptCount val="9"/>
                <c:pt idx="0">
                  <c:v>Trabajadores de los Servicios y Comercio</c:v>
                </c:pt>
                <c:pt idx="1">
                  <c:v>No calificados, Ocupaciones elementales</c:v>
                </c:pt>
                <c:pt idx="2">
                  <c:v>Operadores</c:v>
                </c:pt>
                <c:pt idx="3">
                  <c:v>Administrativos y empleados de Oficina</c:v>
                </c:pt>
                <c:pt idx="4">
                  <c:v>Técnicos y Profesionales de nivel medio</c:v>
                </c:pt>
                <c:pt idx="5">
                  <c:v>Artesanos , oficiales y obreros</c:v>
                </c:pt>
                <c:pt idx="6">
                  <c:v>Profesionales, Científicos e Intelectuales</c:v>
                </c:pt>
                <c:pt idx="7">
                  <c:v>Directores y Gerentes</c:v>
                </c:pt>
                <c:pt idx="8">
                  <c:v>Trabajadores agrarios</c:v>
                </c:pt>
              </c:strCache>
            </c:strRef>
          </c:cat>
          <c:val>
            <c:numRef>
              <c:f>lamina23!$C$2:$C$10</c:f>
              <c:numCache>
                <c:formatCode>0</c:formatCode>
                <c:ptCount val="9"/>
                <c:pt idx="0">
                  <c:v>-183119</c:v>
                </c:pt>
                <c:pt idx="1">
                  <c:v>-131984</c:v>
                </c:pt>
                <c:pt idx="2">
                  <c:v>-93446</c:v>
                </c:pt>
                <c:pt idx="3">
                  <c:v>-85826</c:v>
                </c:pt>
                <c:pt idx="4">
                  <c:v>-76566</c:v>
                </c:pt>
                <c:pt idx="5">
                  <c:v>-59296</c:v>
                </c:pt>
                <c:pt idx="6">
                  <c:v>-54140</c:v>
                </c:pt>
                <c:pt idx="7">
                  <c:v>-18108</c:v>
                </c:pt>
                <c:pt idx="8">
                  <c:v>-15798</c:v>
                </c:pt>
              </c:numCache>
            </c:numRef>
          </c:val>
          <c:extLst xmlns:c16r2="http://schemas.microsoft.com/office/drawing/2015/06/chart">
            <c:ext xmlns:c16="http://schemas.microsoft.com/office/drawing/2014/chart" uri="{C3380CC4-5D6E-409C-BE32-E72D297353CC}">
              <c16:uniqueId val="{0000000B-9D01-4952-871E-2B0F8D2030EC}"/>
            </c:ext>
          </c:extLst>
        </c:ser>
        <c:ser>
          <c:idx val="0"/>
          <c:order val="3"/>
          <c:tx>
            <c:strRef>
              <c:f>lamina23!$E$1</c:f>
              <c:strCache>
                <c:ptCount val="1"/>
                <c:pt idx="0">
                  <c:v>Mujeres</c:v>
                </c:pt>
              </c:strCache>
            </c:strRef>
          </c:tx>
          <c:spPr>
            <a:solidFill>
              <a:srgbClr val="3DC8EB">
                <a:alpha val="60000"/>
              </a:srgbClr>
            </a:solidFill>
            <a:ln w="3175">
              <a:solidFill>
                <a:srgbClr val="6E6E7C"/>
              </a:solidFill>
            </a:ln>
            <a:effectLst/>
          </c:spPr>
          <c:invertIfNegative val="0"/>
          <c:dLbls>
            <c:dLbl>
              <c:idx val="0"/>
              <c:layout>
                <c:manualLayout>
                  <c:x val="-3.3154286680459029E-3"/>
                  <c:y val="-1.1490625794139054E-16"/>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9D01-4952-871E-2B0F8D2030EC}"/>
                </c:ext>
                <c:ext xmlns:c15="http://schemas.microsoft.com/office/drawing/2012/chart" uri="{CE6537A1-D6FC-4f65-9D91-7224C49458BB}">
                  <c15:layout/>
                </c:ext>
              </c:extLst>
            </c:dLbl>
            <c:dLbl>
              <c:idx val="1"/>
              <c:layout>
                <c:manualLayout>
                  <c:x val="-8.9575785456130225E-3"/>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9D01-4952-871E-2B0F8D2030EC}"/>
                </c:ext>
                <c:ext xmlns:c15="http://schemas.microsoft.com/office/drawing/2012/chart" uri="{CE6537A1-D6FC-4f65-9D91-7224C49458BB}">
                  <c15:layout/>
                </c:ext>
              </c:extLst>
            </c:dLbl>
            <c:dLbl>
              <c:idx val="2"/>
              <c:layout>
                <c:manualLayout>
                  <c:x val="-1.1966732845867028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E-9D01-4952-871E-2B0F8D2030EC}"/>
                </c:ext>
                <c:ext xmlns:c15="http://schemas.microsoft.com/office/drawing/2012/chart" uri="{CE6537A1-D6FC-4f65-9D91-7224C49458BB}">
                  <c15:layout/>
                </c:ext>
              </c:extLst>
            </c:dLbl>
            <c:dLbl>
              <c:idx val="3"/>
              <c:layout>
                <c:manualLayout>
                  <c:x val="0"/>
                  <c:y val="-1.1490625794139054E-16"/>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F-9D01-4952-871E-2B0F8D2030EC}"/>
                </c:ext>
                <c:ext xmlns:c15="http://schemas.microsoft.com/office/drawing/2012/chart" uri="{CE6537A1-D6FC-4f65-9D91-7224C49458BB}">
                  <c15:layout/>
                </c:ext>
              </c:extLst>
            </c:dLbl>
            <c:dLbl>
              <c:idx val="4"/>
              <c:layout>
                <c:manualLayout>
                  <c:x val="-1.0840329105788405E-2"/>
                  <c:y val="0"/>
                </c:manualLayout>
              </c:layout>
              <c:tx>
                <c:rich>
                  <a:bodyPr rot="0" spcFirstLastPara="1" vertOverflow="clip" horzOverflow="clip" vert="horz" wrap="square" lIns="108000" rIns="36000" anchor="b" anchorCtr="0">
                    <a:noAutofit/>
                  </a:bodyPr>
                  <a:lstStyle/>
                  <a:p>
                    <a:pPr algn="ctr">
                      <a:defRPr sz="1100" b="0" i="0" u="none" strike="noStrike" kern="1200" baseline="0">
                        <a:solidFill>
                          <a:srgbClr val="FF0000"/>
                        </a:solidFill>
                        <a:latin typeface="+mn-lt"/>
                        <a:ea typeface="+mn-ea"/>
                        <a:cs typeface="+mn-cs"/>
                      </a:defRPr>
                    </a:pPr>
                    <a:r>
                      <a:rPr lang="en-US" dirty="0" smtClean="0">
                        <a:solidFill>
                          <a:srgbClr val="6E6E7C"/>
                        </a:solidFill>
                      </a:rPr>
                      <a:t>40.459</a:t>
                    </a:r>
                    <a:endParaRPr lang="en-US" dirty="0">
                      <a:solidFill>
                        <a:srgbClr val="6E6E7C"/>
                      </a:solidFill>
                    </a:endParaRPr>
                  </a:p>
                </c:rich>
              </c:tx>
              <c:numFmt formatCode="#,##0" sourceLinked="0"/>
              <c:spPr>
                <a:noFill/>
                <a:ln>
                  <a:noFill/>
                </a:ln>
                <a:effectLst/>
              </c:sp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9D01-4952-871E-2B0F8D2030EC}"/>
                </c:ext>
                <c:ext xmlns:c15="http://schemas.microsoft.com/office/drawing/2012/chart" uri="{CE6537A1-D6FC-4f65-9D91-7224C49458BB}">
                  <c15:spPr xmlns:c15="http://schemas.microsoft.com/office/drawing/2012/chart">
                    <a:prstGeom prst="rect">
                      <a:avLst/>
                    </a:prstGeom>
                  </c15:spPr>
                  <c15:layout/>
                </c:ext>
              </c:extLst>
            </c:dLbl>
            <c:dLbl>
              <c:idx val="5"/>
              <c:layout>
                <c:manualLayout>
                  <c:x val="-1.0482653272348687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9D01-4952-871E-2B0F8D2030EC}"/>
                </c:ext>
                <c:ext xmlns:c15="http://schemas.microsoft.com/office/drawing/2012/chart" uri="{CE6537A1-D6FC-4f65-9D91-7224C49458BB}">
                  <c15:layout/>
                </c:ext>
              </c:extLst>
            </c:dLbl>
            <c:dLbl>
              <c:idx val="6"/>
              <c:layout>
                <c:manualLayout>
                  <c:x val="-1.2328260572897636E-2"/>
                  <c:y val="-2.8726564485347635E-17"/>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9D01-4952-871E-2B0F8D2030EC}"/>
                </c:ext>
                <c:ext xmlns:c15="http://schemas.microsoft.com/office/drawing/2012/chart" uri="{CE6537A1-D6FC-4f65-9D91-7224C49458BB}">
                  <c15:layout/>
                </c:ext>
              </c:extLst>
            </c:dLbl>
            <c:dLbl>
              <c:idx val="7"/>
              <c:layout>
                <c:manualLayout>
                  <c:x val="-1.0404514859504933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3-9D01-4952-871E-2B0F8D2030EC}"/>
                </c:ext>
                <c:ext xmlns:c15="http://schemas.microsoft.com/office/drawing/2012/chart" uri="{CE6537A1-D6FC-4f65-9D91-7224C49458BB}">
                  <c15:layout/>
                </c:ext>
              </c:extLst>
            </c:dLbl>
            <c:dLbl>
              <c:idx val="8"/>
              <c:layout>
                <c:manualLayout>
                  <c:x val="-1.0482653272348687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4-9D01-4952-871E-2B0F8D2030EC}"/>
                </c:ext>
                <c:ext xmlns:c15="http://schemas.microsoft.com/office/drawing/2012/chart" uri="{CE6537A1-D6FC-4f65-9D91-7224C49458BB}">
                  <c15:layout/>
                </c:ext>
              </c:extLst>
            </c:dLbl>
            <c:numFmt formatCode="#,##0" sourceLinked="0"/>
            <c:spPr>
              <a:noFill/>
              <a:ln>
                <a:noFill/>
              </a:ln>
              <a:effectLst/>
            </c:spPr>
            <c:txPr>
              <a:bodyPr rot="0" spcFirstLastPara="1" vertOverflow="clip" horzOverflow="clip" vert="horz" wrap="square" lIns="108000" rIns="36000" anchor="b" anchorCtr="0">
                <a:noAutofit/>
              </a:bodyPr>
              <a:lstStyle/>
              <a:p>
                <a:pPr algn="ctr">
                  <a:defRPr sz="1100" b="0" i="0" u="none" strike="noStrike" kern="1200" baseline="0">
                    <a:solidFill>
                      <a:srgbClr val="6E6E7C"/>
                    </a:solidFill>
                    <a:latin typeface="+mn-lt"/>
                    <a:ea typeface="+mn-ea"/>
                    <a:cs typeface="+mn-cs"/>
                  </a:defRPr>
                </a:pPr>
                <a:endParaRPr lang="es-EC"/>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cat>
            <c:strRef>
              <c:f>lamina23!$A$2:$A$10</c:f>
              <c:strCache>
                <c:ptCount val="9"/>
                <c:pt idx="0">
                  <c:v>Trabajadores de los Servicios y Comercio</c:v>
                </c:pt>
                <c:pt idx="1">
                  <c:v>No calificados, Ocupaciones elementales</c:v>
                </c:pt>
                <c:pt idx="2">
                  <c:v>Operadores</c:v>
                </c:pt>
                <c:pt idx="3">
                  <c:v>Administrativos y empleados de Oficina</c:v>
                </c:pt>
                <c:pt idx="4">
                  <c:v>Técnicos y Profesionales de nivel medio</c:v>
                </c:pt>
                <c:pt idx="5">
                  <c:v>Artesanos , oficiales y obreros</c:v>
                </c:pt>
                <c:pt idx="6">
                  <c:v>Profesionales, Científicos e Intelectuales</c:v>
                </c:pt>
                <c:pt idx="7">
                  <c:v>Directores y Gerentes</c:v>
                </c:pt>
                <c:pt idx="8">
                  <c:v>Trabajadores agrarios</c:v>
                </c:pt>
              </c:strCache>
            </c:strRef>
          </c:cat>
          <c:val>
            <c:numRef>
              <c:f>lamina23!$E$2:$E$10</c:f>
              <c:numCache>
                <c:formatCode>0</c:formatCode>
                <c:ptCount val="9"/>
                <c:pt idx="0">
                  <c:v>110941</c:v>
                </c:pt>
                <c:pt idx="1">
                  <c:v>37642</c:v>
                </c:pt>
                <c:pt idx="2">
                  <c:v>9319</c:v>
                </c:pt>
                <c:pt idx="3">
                  <c:v>88399</c:v>
                </c:pt>
                <c:pt idx="4">
                  <c:v>40459</c:v>
                </c:pt>
                <c:pt idx="5">
                  <c:v>8511</c:v>
                </c:pt>
                <c:pt idx="6">
                  <c:v>53983</c:v>
                </c:pt>
                <c:pt idx="7">
                  <c:v>10261</c:v>
                </c:pt>
                <c:pt idx="8">
                  <c:v>2132</c:v>
                </c:pt>
              </c:numCache>
            </c:numRef>
          </c:val>
          <c:extLst xmlns:c16r2="http://schemas.microsoft.com/office/drawing/2015/06/chart">
            <c:ext xmlns:c16="http://schemas.microsoft.com/office/drawing/2014/chart" uri="{C3380CC4-5D6E-409C-BE32-E72D297353CC}">
              <c16:uniqueId val="{00000015-9D01-4952-871E-2B0F8D2030EC}"/>
            </c:ext>
          </c:extLst>
        </c:ser>
        <c:dLbls>
          <c:showLegendKey val="0"/>
          <c:showVal val="0"/>
          <c:showCatName val="0"/>
          <c:showSerName val="0"/>
          <c:showPercent val="0"/>
          <c:showBubbleSize val="0"/>
        </c:dLbls>
        <c:gapWidth val="0"/>
        <c:overlap val="100"/>
        <c:axId val="1189108992"/>
        <c:axId val="1189099744"/>
      </c:barChart>
      <c:dateAx>
        <c:axId val="1189108992"/>
        <c:scaling>
          <c:orientation val="minMax"/>
        </c:scaling>
        <c:delete val="1"/>
        <c:axPos val="l"/>
        <c:numFmt formatCode="General" sourceLinked="0"/>
        <c:majorTickMark val="none"/>
        <c:minorTickMark val="none"/>
        <c:tickLblPos val="low"/>
        <c:crossAx val="1189099744"/>
        <c:crosses val="autoZero"/>
        <c:auto val="0"/>
        <c:lblOffset val="100"/>
        <c:baseTimeUnit val="days"/>
        <c:majorUnit val="1"/>
      </c:dateAx>
      <c:valAx>
        <c:axId val="1189099744"/>
        <c:scaling>
          <c:orientation val="minMax"/>
        </c:scaling>
        <c:delete val="1"/>
        <c:axPos val="b"/>
        <c:numFmt formatCode="0" sourceLinked="1"/>
        <c:majorTickMark val="none"/>
        <c:minorTickMark val="none"/>
        <c:tickLblPos val="nextTo"/>
        <c:crossAx val="118910899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sz="800"/>
      </a:pPr>
      <a:endParaRPr lang="es-EC"/>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lamina23!$E$26</c:f>
              <c:strCache>
                <c:ptCount val="1"/>
                <c:pt idx="0">
                  <c:v>2022</c:v>
                </c:pt>
              </c:strCache>
            </c:strRef>
          </c:tx>
          <c:spPr>
            <a:solidFill>
              <a:srgbClr val="86859B"/>
            </a:solidFill>
            <a:ln>
              <a:solidFill>
                <a:srgbClr val="86859B"/>
              </a:solidFill>
            </a:ln>
            <a:effectLst/>
          </c:spPr>
          <c:invertIfNegative val="0"/>
          <c:dLbls>
            <c:dLbl>
              <c:idx val="5"/>
              <c:layout/>
              <c:tx>
                <c:rich>
                  <a:bodyPr/>
                  <a:lstStyle/>
                  <a:p>
                    <a:r>
                      <a:rPr lang="en-US" smtClean="0"/>
                      <a:t>67.808</a:t>
                    </a:r>
                    <a:endParaRPr lang="en-US" dirty="0"/>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7E0C-4F06-B3C4-1379D9E034BA}"/>
                </c:ex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a:solidFill>
                      <a:srgbClr val="6E6E7C"/>
                    </a:solidFill>
                  </a:defRPr>
                </a:pPr>
                <a:endParaRPr lang="es-EC"/>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lamina23!$D$27:$D$35</c:f>
              <c:strCache>
                <c:ptCount val="9"/>
                <c:pt idx="0">
                  <c:v>Trabajadores de los Servicios y Comercio</c:v>
                </c:pt>
                <c:pt idx="1">
                  <c:v>No calificados, Ocupaciones elementales</c:v>
                </c:pt>
                <c:pt idx="2">
                  <c:v>Operadores</c:v>
                </c:pt>
                <c:pt idx="3">
                  <c:v>Administrativos y empleados de Oficina</c:v>
                </c:pt>
                <c:pt idx="4">
                  <c:v>Técnicos y Profesionales de nivel medio</c:v>
                </c:pt>
                <c:pt idx="5">
                  <c:v>Artesanos , oficiales y obreros</c:v>
                </c:pt>
                <c:pt idx="6">
                  <c:v>Profesionales, Científicos e Intelectuales</c:v>
                </c:pt>
                <c:pt idx="7">
                  <c:v>Directores y Gerentes</c:v>
                </c:pt>
                <c:pt idx="8">
                  <c:v>Trabajadores agrarios</c:v>
                </c:pt>
              </c:strCache>
            </c:strRef>
          </c:cat>
          <c:val>
            <c:numRef>
              <c:f>lamina23!$E$27:$E$35</c:f>
              <c:numCache>
                <c:formatCode>#,##0</c:formatCode>
                <c:ptCount val="9"/>
                <c:pt idx="0">
                  <c:v>294060</c:v>
                </c:pt>
                <c:pt idx="1">
                  <c:v>169626</c:v>
                </c:pt>
                <c:pt idx="2">
                  <c:v>102765</c:v>
                </c:pt>
                <c:pt idx="3">
                  <c:v>174225</c:v>
                </c:pt>
                <c:pt idx="4">
                  <c:v>117025</c:v>
                </c:pt>
                <c:pt idx="5">
                  <c:v>67807</c:v>
                </c:pt>
                <c:pt idx="6">
                  <c:v>108123</c:v>
                </c:pt>
                <c:pt idx="7">
                  <c:v>28369</c:v>
                </c:pt>
                <c:pt idx="8">
                  <c:v>17930</c:v>
                </c:pt>
              </c:numCache>
            </c:numRef>
          </c:val>
          <c:extLst xmlns:c16r2="http://schemas.microsoft.com/office/drawing/2015/06/chart">
            <c:ext xmlns:c16="http://schemas.microsoft.com/office/drawing/2014/chart" uri="{C3380CC4-5D6E-409C-BE32-E72D297353CC}">
              <c16:uniqueId val="{00000000-9172-4491-B6CB-9A5237FCEC09}"/>
            </c:ext>
          </c:extLst>
        </c:ser>
        <c:ser>
          <c:idx val="1"/>
          <c:order val="1"/>
          <c:tx>
            <c:strRef>
              <c:f>lamina23!$F$26</c:f>
              <c:strCache>
                <c:ptCount val="1"/>
                <c:pt idx="0">
                  <c:v>2021</c:v>
                </c:pt>
              </c:strCache>
            </c:strRef>
          </c:tx>
          <c:spPr>
            <a:solidFill>
              <a:srgbClr val="74C9FF"/>
            </a:solidFill>
            <a:ln cap="flat">
              <a:solidFill>
                <a:srgbClr val="74C9FF"/>
              </a:solidFill>
            </a:ln>
            <a:effectLst/>
          </c:spPr>
          <c:invertIfNegative val="0"/>
          <c:dLbls>
            <c:dLbl>
              <c:idx val="0"/>
              <c:layout/>
              <c:tx>
                <c:rich>
                  <a:bodyPr/>
                  <a:lstStyle/>
                  <a:p>
                    <a:r>
                      <a:rPr lang="en-US"/>
                      <a:t>239.814</a:t>
                    </a:r>
                    <a:endParaRPr lang="en-US" dirty="0"/>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5A04-4FF5-937D-F1499EBDDC43}"/>
                </c:ext>
                <c:ext xmlns:c15="http://schemas.microsoft.com/office/drawing/2012/chart" uri="{CE6537A1-D6FC-4f65-9D91-7224C49458BB}">
                  <c15:layout/>
                </c:ext>
              </c:extLst>
            </c:dLbl>
            <c:dLbl>
              <c:idx val="1"/>
              <c:layout/>
              <c:tx>
                <c:rich>
                  <a:bodyPr/>
                  <a:lstStyle/>
                  <a:p>
                    <a:r>
                      <a:rPr lang="en-US" dirty="0" smtClean="0"/>
                      <a:t>154.781</a:t>
                    </a:r>
                    <a:endParaRPr lang="en-US" dirty="0"/>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A04-4FF5-937D-F1499EBDDC43}"/>
                </c:ext>
                <c:ext xmlns:c15="http://schemas.microsoft.com/office/drawing/2012/chart" uri="{CE6537A1-D6FC-4f65-9D91-7224C49458BB}">
                  <c15:layout/>
                </c:ext>
              </c:extLst>
            </c:dLbl>
            <c:dLbl>
              <c:idx val="3"/>
              <c:layout/>
              <c:tx>
                <c:rich>
                  <a:bodyPr/>
                  <a:lstStyle/>
                  <a:p>
                    <a:r>
                      <a:rPr lang="en-US"/>
                      <a:t>158.027</a:t>
                    </a:r>
                    <a:endParaRPr lang="en-US" dirty="0"/>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5A04-4FF5-937D-F1499EBDDC43}"/>
                </c:ext>
                <c:ext xmlns:c15="http://schemas.microsoft.com/office/drawing/2012/chart" uri="{CE6537A1-D6FC-4f65-9D91-7224C49458BB}">
                  <c15:layout/>
                </c:ext>
              </c:extLst>
            </c:dLbl>
            <c:dLbl>
              <c:idx val="5"/>
              <c:layout/>
              <c:tx>
                <c:rich>
                  <a:bodyPr/>
                  <a:lstStyle/>
                  <a:p>
                    <a:r>
                      <a:rPr lang="en-US" dirty="0"/>
                      <a:t>59.969</a:t>
                    </a:r>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5A04-4FF5-937D-F1499EBDDC43}"/>
                </c:ext>
                <c:ext xmlns:c15="http://schemas.microsoft.com/office/drawing/2012/chart" uri="{CE6537A1-D6FC-4f65-9D91-7224C49458BB}">
                  <c15:layout/>
                </c:ext>
              </c:extLst>
            </c:dLbl>
            <c:dLbl>
              <c:idx val="6"/>
              <c:layout/>
              <c:tx>
                <c:rich>
                  <a:bodyPr/>
                  <a:lstStyle/>
                  <a:p>
                    <a:r>
                      <a:rPr lang="en-US"/>
                      <a:t>93.260</a:t>
                    </a:r>
                    <a:endParaRPr lang="en-US" dirty="0"/>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5A04-4FF5-937D-F1499EBDDC43}"/>
                </c:ex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a:solidFill>
                      <a:srgbClr val="6E6E7C"/>
                    </a:solidFill>
                  </a:defRPr>
                </a:pPr>
                <a:endParaRPr lang="es-EC"/>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lamina23!$D$27:$D$35</c:f>
              <c:strCache>
                <c:ptCount val="9"/>
                <c:pt idx="0">
                  <c:v>Trabajadores de los Servicios y Comercio</c:v>
                </c:pt>
                <c:pt idx="1">
                  <c:v>No calificados, Ocupaciones elementales</c:v>
                </c:pt>
                <c:pt idx="2">
                  <c:v>Operadores</c:v>
                </c:pt>
                <c:pt idx="3">
                  <c:v>Administrativos y empleados de Oficina</c:v>
                </c:pt>
                <c:pt idx="4">
                  <c:v>Técnicos y Profesionales de nivel medio</c:v>
                </c:pt>
                <c:pt idx="5">
                  <c:v>Artesanos , oficiales y obreros</c:v>
                </c:pt>
                <c:pt idx="6">
                  <c:v>Profesionales, Científicos e Intelectuales</c:v>
                </c:pt>
                <c:pt idx="7">
                  <c:v>Directores y Gerentes</c:v>
                </c:pt>
                <c:pt idx="8">
                  <c:v>Trabajadores agrarios</c:v>
                </c:pt>
              </c:strCache>
            </c:strRef>
          </c:cat>
          <c:val>
            <c:numRef>
              <c:f>lamina23!$F$27:$F$35</c:f>
              <c:numCache>
                <c:formatCode>#,##0</c:formatCode>
                <c:ptCount val="9"/>
                <c:pt idx="0">
                  <c:v>239813</c:v>
                </c:pt>
                <c:pt idx="1">
                  <c:v>154782</c:v>
                </c:pt>
                <c:pt idx="2">
                  <c:v>89739</c:v>
                </c:pt>
                <c:pt idx="3">
                  <c:v>158028</c:v>
                </c:pt>
                <c:pt idx="4">
                  <c:v>102851</c:v>
                </c:pt>
                <c:pt idx="5">
                  <c:v>59968</c:v>
                </c:pt>
                <c:pt idx="6">
                  <c:v>93259</c:v>
                </c:pt>
                <c:pt idx="7">
                  <c:v>36925</c:v>
                </c:pt>
                <c:pt idx="8">
                  <c:v>17611</c:v>
                </c:pt>
              </c:numCache>
            </c:numRef>
          </c:val>
          <c:extLst xmlns:c16r2="http://schemas.microsoft.com/office/drawing/2015/06/chart">
            <c:ext xmlns:c16="http://schemas.microsoft.com/office/drawing/2014/chart" uri="{C3380CC4-5D6E-409C-BE32-E72D297353CC}">
              <c16:uniqueId val="{00000001-9172-4491-B6CB-9A5237FCEC09}"/>
            </c:ext>
          </c:extLst>
        </c:ser>
        <c:dLbls>
          <c:showLegendKey val="0"/>
          <c:showVal val="0"/>
          <c:showCatName val="0"/>
          <c:showSerName val="0"/>
          <c:showPercent val="0"/>
          <c:showBubbleSize val="0"/>
        </c:dLbls>
        <c:gapWidth val="75"/>
        <c:axId val="1189097568"/>
        <c:axId val="1189098112"/>
      </c:barChart>
      <c:catAx>
        <c:axId val="1189097568"/>
        <c:scaling>
          <c:orientation val="minMax"/>
        </c:scaling>
        <c:delete val="1"/>
        <c:axPos val="l"/>
        <c:numFmt formatCode="General" sourceLinked="1"/>
        <c:majorTickMark val="none"/>
        <c:minorTickMark val="none"/>
        <c:tickLblPos val="nextTo"/>
        <c:crossAx val="1189098112"/>
        <c:crosses val="autoZero"/>
        <c:auto val="1"/>
        <c:lblAlgn val="ctr"/>
        <c:lblOffset val="100"/>
        <c:noMultiLvlLbl val="0"/>
      </c:catAx>
      <c:valAx>
        <c:axId val="1189098112"/>
        <c:scaling>
          <c:orientation val="minMax"/>
        </c:scaling>
        <c:delete val="1"/>
        <c:axPos val="b"/>
        <c:numFmt formatCode="#,##0" sourceLinked="1"/>
        <c:majorTickMark val="none"/>
        <c:minorTickMark val="none"/>
        <c:tickLblPos val="nextTo"/>
        <c:crossAx val="1189097568"/>
        <c:crosses val="autoZero"/>
        <c:crossBetween val="between"/>
      </c:valAx>
      <c:spPr>
        <a:effectLst>
          <a:softEdge rad="1219200"/>
        </a:effectLst>
      </c:spPr>
    </c:plotArea>
    <c:plotVisOnly val="1"/>
    <c:dispBlanksAs val="gap"/>
    <c:showDLblsOverMax val="0"/>
    <c:extLst xmlns:c16r2="http://schemas.microsoft.com/office/drawing/2015/06/chart"/>
  </c:chart>
  <c:spPr>
    <a:noFill/>
  </c:spPr>
  <c:txPr>
    <a:bodyPr/>
    <a:lstStyle/>
    <a:p>
      <a:pPr>
        <a:defRPr/>
      </a:pPr>
      <a:endParaRPr lang="es-EC"/>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lamina24!$A$9</c:f>
              <c:strCache>
                <c:ptCount val="1"/>
                <c:pt idx="0">
                  <c:v>2021</c:v>
                </c:pt>
              </c:strCache>
            </c:strRef>
          </c:tx>
          <c:spPr>
            <a:solidFill>
              <a:srgbClr val="74C9FF"/>
            </a:solidFill>
            <a:ln>
              <a:solidFill>
                <a:srgbClr val="74C9FF"/>
              </a:solidFill>
            </a:ln>
            <a:effectLst/>
          </c:spPr>
          <c:invertIfNegative val="0"/>
          <c:cat>
            <c:strRef>
              <c:f>lamina24!$B$8:$F$8</c:f>
              <c:strCache>
                <c:ptCount val="5"/>
                <c:pt idx="0">
                  <c:v>Servicios</c:v>
                </c:pt>
                <c:pt idx="1">
                  <c:v>Manufactura</c:v>
                </c:pt>
                <c:pt idx="2">
                  <c:v>Comercio</c:v>
                </c:pt>
                <c:pt idx="3">
                  <c:v>Minería</c:v>
                </c:pt>
                <c:pt idx="4">
                  <c:v>Construcción</c:v>
                </c:pt>
              </c:strCache>
            </c:strRef>
          </c:cat>
          <c:val>
            <c:numRef>
              <c:f>lamina24!$B$9:$F$9</c:f>
              <c:numCache>
                <c:formatCode>#,##0</c:formatCode>
                <c:ptCount val="5"/>
                <c:pt idx="0">
                  <c:v>6370</c:v>
                </c:pt>
                <c:pt idx="1">
                  <c:v>4384</c:v>
                </c:pt>
                <c:pt idx="2">
                  <c:v>4317</c:v>
                </c:pt>
                <c:pt idx="3">
                  <c:v>1099</c:v>
                </c:pt>
                <c:pt idx="4">
                  <c:v>604</c:v>
                </c:pt>
              </c:numCache>
            </c:numRef>
          </c:val>
          <c:extLst xmlns:c16r2="http://schemas.microsoft.com/office/drawing/2015/06/chart">
            <c:ext xmlns:c16="http://schemas.microsoft.com/office/drawing/2014/chart" uri="{C3380CC4-5D6E-409C-BE32-E72D297353CC}">
              <c16:uniqueId val="{00000000-18A9-4984-BCBD-6D061B369DDA}"/>
            </c:ext>
          </c:extLst>
        </c:ser>
        <c:ser>
          <c:idx val="1"/>
          <c:order val="1"/>
          <c:tx>
            <c:strRef>
              <c:f>lamina24!$A$10</c:f>
              <c:strCache>
                <c:ptCount val="1"/>
                <c:pt idx="0">
                  <c:v>2022</c:v>
                </c:pt>
              </c:strCache>
            </c:strRef>
          </c:tx>
          <c:spPr>
            <a:solidFill>
              <a:srgbClr val="86859B"/>
            </a:solidFill>
            <a:ln cap="flat">
              <a:solidFill>
                <a:srgbClr val="86859B"/>
              </a:solidFill>
            </a:ln>
            <a:effectLst/>
          </c:spPr>
          <c:invertIfNegative val="0"/>
          <c:cat>
            <c:strRef>
              <c:f>lamina24!$B$8:$F$8</c:f>
              <c:strCache>
                <c:ptCount val="5"/>
                <c:pt idx="0">
                  <c:v>Servicios</c:v>
                </c:pt>
                <c:pt idx="1">
                  <c:v>Manufactura</c:v>
                </c:pt>
                <c:pt idx="2">
                  <c:v>Comercio</c:v>
                </c:pt>
                <c:pt idx="3">
                  <c:v>Minería</c:v>
                </c:pt>
                <c:pt idx="4">
                  <c:v>Construcción</c:v>
                </c:pt>
              </c:strCache>
            </c:strRef>
          </c:cat>
          <c:val>
            <c:numRef>
              <c:f>lamina24!$B$10:$F$10</c:f>
              <c:numCache>
                <c:formatCode>#,##0</c:formatCode>
                <c:ptCount val="5"/>
                <c:pt idx="0">
                  <c:v>7528</c:v>
                </c:pt>
                <c:pt idx="1">
                  <c:v>4855</c:v>
                </c:pt>
                <c:pt idx="2">
                  <c:v>4786</c:v>
                </c:pt>
                <c:pt idx="3">
                  <c:v>1318</c:v>
                </c:pt>
                <c:pt idx="4">
                  <c:v>639</c:v>
                </c:pt>
              </c:numCache>
            </c:numRef>
          </c:val>
          <c:extLst xmlns:c16r2="http://schemas.microsoft.com/office/drawing/2015/06/chart">
            <c:ext xmlns:c16="http://schemas.microsoft.com/office/drawing/2014/chart" uri="{C3380CC4-5D6E-409C-BE32-E72D297353CC}">
              <c16:uniqueId val="{00000001-18A9-4984-BCBD-6D061B369DDA}"/>
            </c:ext>
          </c:extLst>
        </c:ser>
        <c:dLbls>
          <c:showLegendKey val="0"/>
          <c:showVal val="0"/>
          <c:showCatName val="0"/>
          <c:showSerName val="0"/>
          <c:showPercent val="0"/>
          <c:showBubbleSize val="0"/>
        </c:dLbls>
        <c:gapWidth val="56"/>
        <c:axId val="1189104640"/>
        <c:axId val="1189107360"/>
      </c:barChart>
      <c:catAx>
        <c:axId val="1189104640"/>
        <c:scaling>
          <c:orientation val="minMax"/>
        </c:scaling>
        <c:delete val="1"/>
        <c:axPos val="b"/>
        <c:numFmt formatCode="General" sourceLinked="1"/>
        <c:majorTickMark val="none"/>
        <c:minorTickMark val="none"/>
        <c:tickLblPos val="nextTo"/>
        <c:crossAx val="1189107360"/>
        <c:crosses val="autoZero"/>
        <c:auto val="1"/>
        <c:lblAlgn val="ctr"/>
        <c:lblOffset val="100"/>
        <c:noMultiLvlLbl val="0"/>
      </c:catAx>
      <c:valAx>
        <c:axId val="1189107360"/>
        <c:scaling>
          <c:orientation val="minMax"/>
        </c:scaling>
        <c:delete val="1"/>
        <c:axPos val="l"/>
        <c:numFmt formatCode="#,##0" sourceLinked="1"/>
        <c:majorTickMark val="none"/>
        <c:minorTickMark val="none"/>
        <c:tickLblPos val="nextTo"/>
        <c:crossAx val="118910464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effectLst>
          <a:softEdge rad="1219200"/>
        </a:effectLst>
      </c:spPr>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lamina24!$I$9</c:f>
              <c:strCache>
                <c:ptCount val="1"/>
                <c:pt idx="0">
                  <c:v>2021</c:v>
                </c:pt>
              </c:strCache>
            </c:strRef>
          </c:tx>
          <c:spPr>
            <a:solidFill>
              <a:srgbClr val="74C9FF"/>
            </a:solidFill>
            <a:ln>
              <a:solidFill>
                <a:srgbClr val="74C9FF"/>
              </a:solidFill>
            </a:ln>
            <a:effectLst/>
          </c:spPr>
          <c:invertIfNegative val="0"/>
          <c:cat>
            <c:strRef>
              <c:f>lamina24!$J$8:$L$8</c:f>
              <c:strCache>
                <c:ptCount val="3"/>
                <c:pt idx="0">
                  <c:v>Grande Empresa</c:v>
                </c:pt>
                <c:pt idx="1">
                  <c:v>Mediana Empresa B</c:v>
                </c:pt>
                <c:pt idx="2">
                  <c:v>Mediana Empresa A</c:v>
                </c:pt>
              </c:strCache>
            </c:strRef>
          </c:cat>
          <c:val>
            <c:numRef>
              <c:f>lamina24!$J$9:$L$9</c:f>
              <c:numCache>
                <c:formatCode>#,##0</c:formatCode>
                <c:ptCount val="3"/>
                <c:pt idx="0">
                  <c:v>13131</c:v>
                </c:pt>
                <c:pt idx="1">
                  <c:v>1972</c:v>
                </c:pt>
                <c:pt idx="2">
                  <c:v>1671</c:v>
                </c:pt>
              </c:numCache>
            </c:numRef>
          </c:val>
          <c:extLst xmlns:c16r2="http://schemas.microsoft.com/office/drawing/2015/06/chart">
            <c:ext xmlns:c16="http://schemas.microsoft.com/office/drawing/2014/chart" uri="{C3380CC4-5D6E-409C-BE32-E72D297353CC}">
              <c16:uniqueId val="{00000000-0F15-4150-8758-B9187F2B496C}"/>
            </c:ext>
          </c:extLst>
        </c:ser>
        <c:ser>
          <c:idx val="1"/>
          <c:order val="1"/>
          <c:tx>
            <c:strRef>
              <c:f>lamina24!$I$10</c:f>
              <c:strCache>
                <c:ptCount val="1"/>
                <c:pt idx="0">
                  <c:v>2022</c:v>
                </c:pt>
              </c:strCache>
            </c:strRef>
          </c:tx>
          <c:spPr>
            <a:solidFill>
              <a:srgbClr val="86859B"/>
            </a:solidFill>
            <a:ln cap="flat">
              <a:solidFill>
                <a:srgbClr val="86859B"/>
              </a:solidFill>
            </a:ln>
            <a:effectLst/>
          </c:spPr>
          <c:invertIfNegative val="0"/>
          <c:cat>
            <c:strRef>
              <c:f>lamina24!$J$8:$L$8</c:f>
              <c:strCache>
                <c:ptCount val="3"/>
                <c:pt idx="0">
                  <c:v>Grande Empresa</c:v>
                </c:pt>
                <c:pt idx="1">
                  <c:v>Mediana Empresa B</c:v>
                </c:pt>
                <c:pt idx="2">
                  <c:v>Mediana Empresa A</c:v>
                </c:pt>
              </c:strCache>
            </c:strRef>
          </c:cat>
          <c:val>
            <c:numRef>
              <c:f>lamina24!$J$10:$L$10</c:f>
              <c:numCache>
                <c:formatCode>#,##0</c:formatCode>
                <c:ptCount val="3"/>
                <c:pt idx="0">
                  <c:v>14436</c:v>
                </c:pt>
                <c:pt idx="1">
                  <c:v>2629</c:v>
                </c:pt>
                <c:pt idx="2">
                  <c:v>2061</c:v>
                </c:pt>
              </c:numCache>
            </c:numRef>
          </c:val>
          <c:extLst xmlns:c16r2="http://schemas.microsoft.com/office/drawing/2015/06/chart">
            <c:ext xmlns:c16="http://schemas.microsoft.com/office/drawing/2014/chart" uri="{C3380CC4-5D6E-409C-BE32-E72D297353CC}">
              <c16:uniqueId val="{00000001-0F15-4150-8758-B9187F2B496C}"/>
            </c:ext>
          </c:extLst>
        </c:ser>
        <c:dLbls>
          <c:showLegendKey val="0"/>
          <c:showVal val="0"/>
          <c:showCatName val="0"/>
          <c:showSerName val="0"/>
          <c:showPercent val="0"/>
          <c:showBubbleSize val="0"/>
        </c:dLbls>
        <c:gapWidth val="70"/>
        <c:axId val="1189102464"/>
        <c:axId val="1189098656"/>
      </c:barChart>
      <c:catAx>
        <c:axId val="1189102464"/>
        <c:scaling>
          <c:orientation val="minMax"/>
        </c:scaling>
        <c:delete val="1"/>
        <c:axPos val="b"/>
        <c:numFmt formatCode="General" sourceLinked="1"/>
        <c:majorTickMark val="none"/>
        <c:minorTickMark val="none"/>
        <c:tickLblPos val="nextTo"/>
        <c:crossAx val="1189098656"/>
        <c:crosses val="autoZero"/>
        <c:auto val="1"/>
        <c:lblAlgn val="ctr"/>
        <c:lblOffset val="100"/>
        <c:noMultiLvlLbl val="0"/>
      </c:catAx>
      <c:valAx>
        <c:axId val="1189098656"/>
        <c:scaling>
          <c:orientation val="minMax"/>
        </c:scaling>
        <c:delete val="1"/>
        <c:axPos val="l"/>
        <c:numFmt formatCode="#,##0" sourceLinked="1"/>
        <c:majorTickMark val="none"/>
        <c:minorTickMark val="none"/>
        <c:tickLblPos val="nextTo"/>
        <c:crossAx val="1189102464"/>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effectLst>
          <a:softEdge rad="1219200"/>
        </a:effectLst>
      </c:spPr>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lamina14!$A$9</c:f>
              <c:strCache>
                <c:ptCount val="1"/>
                <c:pt idx="0">
                  <c:v>2021</c:v>
                </c:pt>
              </c:strCache>
            </c:strRef>
          </c:tx>
          <c:spPr>
            <a:solidFill>
              <a:srgbClr val="74C9FF"/>
            </a:solidFill>
            <a:ln>
              <a:solidFill>
                <a:srgbClr val="74C9FF"/>
              </a:solidFill>
            </a:ln>
            <a:effectLst/>
          </c:spPr>
          <c:invertIfNegative val="0"/>
          <c:cat>
            <c:strRef>
              <c:f>lamina14!$B$8:$F$8</c:f>
              <c:strCache>
                <c:ptCount val="5"/>
                <c:pt idx="0">
                  <c:v>Manufactura</c:v>
                </c:pt>
                <c:pt idx="1">
                  <c:v>Servicios</c:v>
                </c:pt>
                <c:pt idx="2">
                  <c:v>Minería</c:v>
                </c:pt>
                <c:pt idx="3">
                  <c:v>Comercio</c:v>
                </c:pt>
                <c:pt idx="4">
                  <c:v>Construcción</c:v>
                </c:pt>
              </c:strCache>
            </c:strRef>
          </c:cat>
          <c:val>
            <c:numRef>
              <c:f>lamina14!$B$9:$F$9</c:f>
              <c:numCache>
                <c:formatCode>#,##0</c:formatCode>
                <c:ptCount val="5"/>
                <c:pt idx="0">
                  <c:v>37122</c:v>
                </c:pt>
                <c:pt idx="1">
                  <c:v>28121</c:v>
                </c:pt>
                <c:pt idx="2">
                  <c:v>12596</c:v>
                </c:pt>
                <c:pt idx="3">
                  <c:v>13393</c:v>
                </c:pt>
                <c:pt idx="4">
                  <c:v>2981</c:v>
                </c:pt>
              </c:numCache>
            </c:numRef>
          </c:val>
          <c:extLst xmlns:c16r2="http://schemas.microsoft.com/office/drawing/2015/06/chart">
            <c:ext xmlns:c16="http://schemas.microsoft.com/office/drawing/2014/chart" uri="{C3380CC4-5D6E-409C-BE32-E72D297353CC}">
              <c16:uniqueId val="{00000000-BC5B-476D-ABC6-9534024F682D}"/>
            </c:ext>
          </c:extLst>
        </c:ser>
        <c:ser>
          <c:idx val="1"/>
          <c:order val="1"/>
          <c:tx>
            <c:strRef>
              <c:f>lamina14!$A$10</c:f>
              <c:strCache>
                <c:ptCount val="1"/>
                <c:pt idx="0">
                  <c:v>2022</c:v>
                </c:pt>
              </c:strCache>
            </c:strRef>
          </c:tx>
          <c:spPr>
            <a:solidFill>
              <a:srgbClr val="86859B"/>
            </a:solidFill>
            <a:ln>
              <a:solidFill>
                <a:srgbClr val="86859B"/>
              </a:solidFill>
            </a:ln>
            <a:effectLst/>
          </c:spPr>
          <c:invertIfNegative val="0"/>
          <c:cat>
            <c:strRef>
              <c:f>lamina14!$B$8:$F$8</c:f>
              <c:strCache>
                <c:ptCount val="5"/>
                <c:pt idx="0">
                  <c:v>Manufactura</c:v>
                </c:pt>
                <c:pt idx="1">
                  <c:v>Servicios</c:v>
                </c:pt>
                <c:pt idx="2">
                  <c:v>Minería</c:v>
                </c:pt>
                <c:pt idx="3">
                  <c:v>Comercio</c:v>
                </c:pt>
                <c:pt idx="4">
                  <c:v>Construcción</c:v>
                </c:pt>
              </c:strCache>
            </c:strRef>
          </c:cat>
          <c:val>
            <c:numRef>
              <c:f>lamina14!$B$10:$F$10</c:f>
              <c:numCache>
                <c:formatCode>#,##0</c:formatCode>
                <c:ptCount val="5"/>
                <c:pt idx="0">
                  <c:v>43859</c:v>
                </c:pt>
                <c:pt idx="1">
                  <c:v>31972</c:v>
                </c:pt>
                <c:pt idx="2">
                  <c:v>16446</c:v>
                </c:pt>
                <c:pt idx="3">
                  <c:v>16287</c:v>
                </c:pt>
                <c:pt idx="4">
                  <c:v>3373</c:v>
                </c:pt>
              </c:numCache>
            </c:numRef>
          </c:val>
          <c:extLst xmlns:c16r2="http://schemas.microsoft.com/office/drawing/2015/06/chart">
            <c:ext xmlns:c16="http://schemas.microsoft.com/office/drawing/2014/chart" uri="{C3380CC4-5D6E-409C-BE32-E72D297353CC}">
              <c16:uniqueId val="{00000001-BC5B-476D-ABC6-9534024F682D}"/>
            </c:ext>
          </c:extLst>
        </c:ser>
        <c:dLbls>
          <c:showLegendKey val="0"/>
          <c:showVal val="0"/>
          <c:showCatName val="0"/>
          <c:showSerName val="0"/>
          <c:showPercent val="0"/>
          <c:showBubbleSize val="0"/>
        </c:dLbls>
        <c:gapWidth val="150"/>
        <c:axId val="1030333776"/>
        <c:axId val="1030343568"/>
      </c:barChart>
      <c:catAx>
        <c:axId val="1030333776"/>
        <c:scaling>
          <c:orientation val="minMax"/>
        </c:scaling>
        <c:delete val="1"/>
        <c:axPos val="b"/>
        <c:numFmt formatCode="General" sourceLinked="1"/>
        <c:majorTickMark val="none"/>
        <c:minorTickMark val="none"/>
        <c:tickLblPos val="nextTo"/>
        <c:crossAx val="1030343568"/>
        <c:crosses val="autoZero"/>
        <c:auto val="1"/>
        <c:lblAlgn val="ctr"/>
        <c:lblOffset val="100"/>
        <c:noMultiLvlLbl val="0"/>
      </c:catAx>
      <c:valAx>
        <c:axId val="1030343568"/>
        <c:scaling>
          <c:orientation val="minMax"/>
        </c:scaling>
        <c:delete val="1"/>
        <c:axPos val="l"/>
        <c:numFmt formatCode="#,##0" sourceLinked="1"/>
        <c:majorTickMark val="none"/>
        <c:minorTickMark val="none"/>
        <c:tickLblPos val="nextTo"/>
        <c:crossAx val="1030333776"/>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EC"/>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lamina26!$G$1</c:f>
              <c:strCache>
                <c:ptCount val="1"/>
                <c:pt idx="0">
                  <c:v>2021</c:v>
                </c:pt>
              </c:strCache>
            </c:strRef>
          </c:tx>
          <c:spPr>
            <a:solidFill>
              <a:srgbClr val="74C9FF"/>
            </a:solidFill>
            <a:ln>
              <a:solidFill>
                <a:srgbClr val="74C9FF"/>
              </a:solidFill>
            </a:ln>
            <a:effectLst/>
          </c:spPr>
          <c:invertIfNegative val="0"/>
          <c:cat>
            <c:strRef>
              <c:f>lamina26!$F$2:$F$18</c:f>
              <c:strCache>
                <c:ptCount val="17"/>
                <c:pt idx="0">
                  <c:v>B</c:v>
                </c:pt>
                <c:pt idx="1">
                  <c:v>K</c:v>
                </c:pt>
                <c:pt idx="2">
                  <c:v>D</c:v>
                </c:pt>
                <c:pt idx="3">
                  <c:v>L</c:v>
                </c:pt>
                <c:pt idx="4">
                  <c:v>C</c:v>
                </c:pt>
                <c:pt idx="5">
                  <c:v>J</c:v>
                </c:pt>
                <c:pt idx="6">
                  <c:v>H</c:v>
                </c:pt>
                <c:pt idx="7">
                  <c:v>F</c:v>
                </c:pt>
                <c:pt idx="8">
                  <c:v>Q</c:v>
                </c:pt>
                <c:pt idx="9">
                  <c:v>G</c:v>
                </c:pt>
                <c:pt idx="10">
                  <c:v>E</c:v>
                </c:pt>
                <c:pt idx="11">
                  <c:v>R</c:v>
                </c:pt>
                <c:pt idx="12">
                  <c:v>M</c:v>
                </c:pt>
                <c:pt idx="13">
                  <c:v>S</c:v>
                </c:pt>
                <c:pt idx="14">
                  <c:v>I</c:v>
                </c:pt>
                <c:pt idx="15">
                  <c:v>P</c:v>
                </c:pt>
                <c:pt idx="16">
                  <c:v>N</c:v>
                </c:pt>
              </c:strCache>
            </c:strRef>
          </c:cat>
          <c:val>
            <c:numRef>
              <c:f>lamina26!$G$2:$G$18</c:f>
              <c:numCache>
                <c:formatCode>#,##0.0</c:formatCode>
                <c:ptCount val="17"/>
                <c:pt idx="0">
                  <c:v>421.75292690548497</c:v>
                </c:pt>
                <c:pt idx="1">
                  <c:v>358.14206854997695</c:v>
                </c:pt>
                <c:pt idx="2">
                  <c:v>230.866543071889</c:v>
                </c:pt>
                <c:pt idx="3">
                  <c:v>137.344243033792</c:v>
                </c:pt>
                <c:pt idx="4">
                  <c:v>148.34108042869198</c:v>
                </c:pt>
                <c:pt idx="5">
                  <c:v>120.462815977323</c:v>
                </c:pt>
                <c:pt idx="6">
                  <c:v>96.894043187438001</c:v>
                </c:pt>
                <c:pt idx="7">
                  <c:v>72.217091877961096</c:v>
                </c:pt>
                <c:pt idx="8">
                  <c:v>68.419880250010593</c:v>
                </c:pt>
                <c:pt idx="9">
                  <c:v>52.216715234207797</c:v>
                </c:pt>
                <c:pt idx="10">
                  <c:v>59.325603508351904</c:v>
                </c:pt>
                <c:pt idx="11">
                  <c:v>56.079360575692199</c:v>
                </c:pt>
                <c:pt idx="12">
                  <c:v>73.137008297895406</c:v>
                </c:pt>
                <c:pt idx="13">
                  <c:v>46.731625026377898</c:v>
                </c:pt>
                <c:pt idx="14">
                  <c:v>38.695324776573706</c:v>
                </c:pt>
                <c:pt idx="15">
                  <c:v>38.259975580857201</c:v>
                </c:pt>
                <c:pt idx="16">
                  <c:v>18.906366305702399</c:v>
                </c:pt>
              </c:numCache>
            </c:numRef>
          </c:val>
          <c:extLst xmlns:c16r2="http://schemas.microsoft.com/office/drawing/2015/06/chart">
            <c:ext xmlns:c16="http://schemas.microsoft.com/office/drawing/2014/chart" uri="{C3380CC4-5D6E-409C-BE32-E72D297353CC}">
              <c16:uniqueId val="{00000005-14F3-4997-B609-BDD87E3E965D}"/>
            </c:ext>
          </c:extLst>
        </c:ser>
        <c:ser>
          <c:idx val="1"/>
          <c:order val="1"/>
          <c:tx>
            <c:strRef>
              <c:f>lamina26!$H$1</c:f>
              <c:strCache>
                <c:ptCount val="1"/>
                <c:pt idx="0">
                  <c:v>2022</c:v>
                </c:pt>
              </c:strCache>
            </c:strRef>
          </c:tx>
          <c:spPr>
            <a:solidFill>
              <a:srgbClr val="86859B"/>
            </a:solidFill>
            <a:ln cap="flat">
              <a:solidFill>
                <a:srgbClr val="86859B"/>
              </a:solidFill>
            </a:ln>
            <a:effectLst/>
          </c:spPr>
          <c:invertIfNegative val="0"/>
          <c:cat>
            <c:strRef>
              <c:f>lamina26!$F$2:$F$18</c:f>
              <c:strCache>
                <c:ptCount val="17"/>
                <c:pt idx="0">
                  <c:v>B</c:v>
                </c:pt>
                <c:pt idx="1">
                  <c:v>K</c:v>
                </c:pt>
                <c:pt idx="2">
                  <c:v>D</c:v>
                </c:pt>
                <c:pt idx="3">
                  <c:v>L</c:v>
                </c:pt>
                <c:pt idx="4">
                  <c:v>C</c:v>
                </c:pt>
                <c:pt idx="5">
                  <c:v>J</c:v>
                </c:pt>
                <c:pt idx="6">
                  <c:v>H</c:v>
                </c:pt>
                <c:pt idx="7">
                  <c:v>F</c:v>
                </c:pt>
                <c:pt idx="8">
                  <c:v>Q</c:v>
                </c:pt>
                <c:pt idx="9">
                  <c:v>G</c:v>
                </c:pt>
                <c:pt idx="10">
                  <c:v>E</c:v>
                </c:pt>
                <c:pt idx="11">
                  <c:v>R</c:v>
                </c:pt>
                <c:pt idx="12">
                  <c:v>M</c:v>
                </c:pt>
                <c:pt idx="13">
                  <c:v>S</c:v>
                </c:pt>
                <c:pt idx="14">
                  <c:v>I</c:v>
                </c:pt>
                <c:pt idx="15">
                  <c:v>P</c:v>
                </c:pt>
                <c:pt idx="16">
                  <c:v>N</c:v>
                </c:pt>
              </c:strCache>
            </c:strRef>
          </c:cat>
          <c:val>
            <c:numRef>
              <c:f>lamina26!$H$2:$H$18</c:f>
              <c:numCache>
                <c:formatCode>#,##0.0</c:formatCode>
                <c:ptCount val="17"/>
                <c:pt idx="0">
                  <c:v>500.80436835923302</c:v>
                </c:pt>
                <c:pt idx="1">
                  <c:v>380.33712776408197</c:v>
                </c:pt>
                <c:pt idx="2">
                  <c:v>201.438726095871</c:v>
                </c:pt>
                <c:pt idx="3">
                  <c:v>174.730698264072</c:v>
                </c:pt>
                <c:pt idx="4">
                  <c:v>164.34594257376</c:v>
                </c:pt>
                <c:pt idx="5">
                  <c:v>111.507097620105</c:v>
                </c:pt>
                <c:pt idx="6">
                  <c:v>110.99287872001099</c:v>
                </c:pt>
                <c:pt idx="7">
                  <c:v>71.681324013279507</c:v>
                </c:pt>
                <c:pt idx="8">
                  <c:v>56.056222655598802</c:v>
                </c:pt>
                <c:pt idx="9">
                  <c:v>54.307680006926297</c:v>
                </c:pt>
                <c:pt idx="10">
                  <c:v>54.063051873139301</c:v>
                </c:pt>
                <c:pt idx="11">
                  <c:v>51.542643631299399</c:v>
                </c:pt>
                <c:pt idx="12">
                  <c:v>51.424282073251995</c:v>
                </c:pt>
                <c:pt idx="13">
                  <c:v>46.210212053724604</c:v>
                </c:pt>
                <c:pt idx="14">
                  <c:v>42.042614163445002</c:v>
                </c:pt>
                <c:pt idx="15">
                  <c:v>37.771658575760497</c:v>
                </c:pt>
                <c:pt idx="16">
                  <c:v>22.2959669594511</c:v>
                </c:pt>
              </c:numCache>
            </c:numRef>
          </c:val>
          <c:extLst xmlns:c16r2="http://schemas.microsoft.com/office/drawing/2015/06/chart">
            <c:ext xmlns:c16="http://schemas.microsoft.com/office/drawing/2014/chart" uri="{C3380CC4-5D6E-409C-BE32-E72D297353CC}">
              <c16:uniqueId val="{00000007-14F3-4997-B609-BDD87E3E965D}"/>
            </c:ext>
          </c:extLst>
        </c:ser>
        <c:dLbls>
          <c:showLegendKey val="0"/>
          <c:showVal val="0"/>
          <c:showCatName val="0"/>
          <c:showSerName val="0"/>
          <c:showPercent val="0"/>
          <c:showBubbleSize val="0"/>
        </c:dLbls>
        <c:gapWidth val="56"/>
        <c:axId val="1189110080"/>
        <c:axId val="1189110624"/>
      </c:barChart>
      <c:barChart>
        <c:barDir val="col"/>
        <c:grouping val="clustered"/>
        <c:varyColors val="0"/>
        <c:ser>
          <c:idx val="2"/>
          <c:order val="2"/>
          <c:tx>
            <c:strRef>
              <c:f>lamina26!$I$1</c:f>
              <c:strCache>
                <c:ptCount val="1"/>
                <c:pt idx="0">
                  <c:v>Var.</c:v>
                </c:pt>
              </c:strCache>
            </c:strRef>
          </c:tx>
          <c:spPr>
            <a:noFill/>
            <a:ln>
              <a:noFill/>
            </a:ln>
          </c:spPr>
          <c:invertIfNegative val="0"/>
          <c:cat>
            <c:strRef>
              <c:f>lamina26!$F$2:$F$18</c:f>
              <c:strCache>
                <c:ptCount val="17"/>
                <c:pt idx="0">
                  <c:v>B</c:v>
                </c:pt>
                <c:pt idx="1">
                  <c:v>K</c:v>
                </c:pt>
                <c:pt idx="2">
                  <c:v>D</c:v>
                </c:pt>
                <c:pt idx="3">
                  <c:v>L</c:v>
                </c:pt>
                <c:pt idx="4">
                  <c:v>C</c:v>
                </c:pt>
                <c:pt idx="5">
                  <c:v>J</c:v>
                </c:pt>
                <c:pt idx="6">
                  <c:v>H</c:v>
                </c:pt>
                <c:pt idx="7">
                  <c:v>F</c:v>
                </c:pt>
                <c:pt idx="8">
                  <c:v>Q</c:v>
                </c:pt>
                <c:pt idx="9">
                  <c:v>G</c:v>
                </c:pt>
                <c:pt idx="10">
                  <c:v>E</c:v>
                </c:pt>
                <c:pt idx="11">
                  <c:v>R</c:v>
                </c:pt>
                <c:pt idx="12">
                  <c:v>M</c:v>
                </c:pt>
                <c:pt idx="13">
                  <c:v>S</c:v>
                </c:pt>
                <c:pt idx="14">
                  <c:v>I</c:v>
                </c:pt>
                <c:pt idx="15">
                  <c:v>P</c:v>
                </c:pt>
                <c:pt idx="16">
                  <c:v>N</c:v>
                </c:pt>
              </c:strCache>
            </c:strRef>
          </c:cat>
          <c:val>
            <c:numRef>
              <c:f>lamina26!$I$2:$I$18</c:f>
              <c:numCache>
                <c:formatCode>0.0%</c:formatCode>
                <c:ptCount val="17"/>
                <c:pt idx="0">
                  <c:v>0.187</c:v>
                </c:pt>
                <c:pt idx="1">
                  <c:v>6.2E-2</c:v>
                </c:pt>
                <c:pt idx="2">
                  <c:v>-0.127</c:v>
                </c:pt>
                <c:pt idx="3">
                  <c:v>0.27200000000000002</c:v>
                </c:pt>
                <c:pt idx="4">
                  <c:v>0.108</c:v>
                </c:pt>
                <c:pt idx="5">
                  <c:v>-7.3999999999999996E-2</c:v>
                </c:pt>
                <c:pt idx="6">
                  <c:v>0.14599999999999999</c:v>
                </c:pt>
                <c:pt idx="7">
                  <c:v>-7.0000000000000001E-3</c:v>
                </c:pt>
                <c:pt idx="8">
                  <c:v>-0.18099999999999999</c:v>
                </c:pt>
                <c:pt idx="9">
                  <c:v>0.04</c:v>
                </c:pt>
                <c:pt idx="10">
                  <c:v>-8.8999999999999996E-2</c:v>
                </c:pt>
                <c:pt idx="11">
                  <c:v>-8.1000000000000003E-2</c:v>
                </c:pt>
                <c:pt idx="12">
                  <c:v>-0.29699999999999999</c:v>
                </c:pt>
                <c:pt idx="13">
                  <c:v>-1.0999999999999999E-2</c:v>
                </c:pt>
                <c:pt idx="14">
                  <c:v>8.6999999999999994E-2</c:v>
                </c:pt>
                <c:pt idx="15">
                  <c:v>-1.2999999999999999E-2</c:v>
                </c:pt>
                <c:pt idx="16">
                  <c:v>0.17899999999999999</c:v>
                </c:pt>
              </c:numCache>
            </c:numRef>
          </c:val>
          <c:extLst xmlns:c16r2="http://schemas.microsoft.com/office/drawing/2015/06/chart">
            <c:ext xmlns:c16="http://schemas.microsoft.com/office/drawing/2014/chart" uri="{C3380CC4-5D6E-409C-BE32-E72D297353CC}">
              <c16:uniqueId val="{00000009-14F3-4997-B609-BDD87E3E965D}"/>
            </c:ext>
          </c:extLst>
        </c:ser>
        <c:dLbls>
          <c:showLegendKey val="0"/>
          <c:showVal val="0"/>
          <c:showCatName val="0"/>
          <c:showSerName val="0"/>
          <c:showPercent val="0"/>
          <c:showBubbleSize val="0"/>
        </c:dLbls>
        <c:gapWidth val="56"/>
        <c:axId val="1189100832"/>
        <c:axId val="1189100288"/>
      </c:barChart>
      <c:catAx>
        <c:axId val="1189110080"/>
        <c:scaling>
          <c:orientation val="minMax"/>
        </c:scaling>
        <c:delete val="1"/>
        <c:axPos val="b"/>
        <c:numFmt formatCode="General" sourceLinked="1"/>
        <c:majorTickMark val="none"/>
        <c:minorTickMark val="none"/>
        <c:tickLblPos val="nextTo"/>
        <c:crossAx val="1189110624"/>
        <c:crosses val="autoZero"/>
        <c:auto val="1"/>
        <c:lblAlgn val="ctr"/>
        <c:lblOffset val="100"/>
        <c:noMultiLvlLbl val="0"/>
      </c:catAx>
      <c:valAx>
        <c:axId val="1189110624"/>
        <c:scaling>
          <c:orientation val="minMax"/>
          <c:min val="0"/>
        </c:scaling>
        <c:delete val="1"/>
        <c:axPos val="l"/>
        <c:numFmt formatCode="#,##0.0" sourceLinked="1"/>
        <c:majorTickMark val="out"/>
        <c:minorTickMark val="none"/>
        <c:tickLblPos val="nextTo"/>
        <c:crossAx val="1189110080"/>
        <c:crosses val="autoZero"/>
        <c:crossBetween val="between"/>
      </c:valAx>
      <c:valAx>
        <c:axId val="1189100288"/>
        <c:scaling>
          <c:orientation val="minMax"/>
        </c:scaling>
        <c:delete val="1"/>
        <c:axPos val="r"/>
        <c:numFmt formatCode="0.0%" sourceLinked="1"/>
        <c:majorTickMark val="out"/>
        <c:minorTickMark val="none"/>
        <c:tickLblPos val="nextTo"/>
        <c:crossAx val="1189100832"/>
        <c:crosses val="max"/>
        <c:crossBetween val="between"/>
      </c:valAx>
      <c:catAx>
        <c:axId val="1189100832"/>
        <c:scaling>
          <c:orientation val="minMax"/>
        </c:scaling>
        <c:delete val="1"/>
        <c:axPos val="b"/>
        <c:numFmt formatCode="General" sourceLinked="1"/>
        <c:majorTickMark val="out"/>
        <c:minorTickMark val="none"/>
        <c:tickLblPos val="nextTo"/>
        <c:crossAx val="118910028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effectLst>
          <a:softEdge rad="1219200"/>
        </a:effectLst>
      </c:spPr>
    </c:plotArea>
    <c:plotVisOnly val="1"/>
    <c:dispBlanksAs val="gap"/>
    <c:showDLblsOverMax val="0"/>
    <c:extLst xmlns:c16r2="http://schemas.microsoft.com/office/drawing/2015/06/chart"/>
  </c:chart>
  <c:spPr>
    <a:noFill/>
  </c:spPr>
  <c:txPr>
    <a:bodyPr/>
    <a:lstStyle/>
    <a:p>
      <a:pPr>
        <a:defRPr/>
      </a:pPr>
      <a:endParaRPr lang="es-EC"/>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lamina27!$G$1</c:f>
              <c:strCache>
                <c:ptCount val="1"/>
                <c:pt idx="0">
                  <c:v>2021</c:v>
                </c:pt>
              </c:strCache>
            </c:strRef>
          </c:tx>
          <c:spPr>
            <a:solidFill>
              <a:srgbClr val="74C9FF"/>
            </a:solidFill>
            <a:ln>
              <a:solidFill>
                <a:srgbClr val="74C9FF"/>
              </a:solidFill>
            </a:ln>
            <a:effectLst/>
          </c:spPr>
          <c:invertIfNegative val="0"/>
          <c:cat>
            <c:strRef>
              <c:f>lamina27!$F$2:$F$18</c:f>
              <c:strCache>
                <c:ptCount val="17"/>
                <c:pt idx="0">
                  <c:v>B</c:v>
                </c:pt>
                <c:pt idx="1">
                  <c:v>D</c:v>
                </c:pt>
                <c:pt idx="2">
                  <c:v>K</c:v>
                </c:pt>
                <c:pt idx="3">
                  <c:v>L</c:v>
                </c:pt>
                <c:pt idx="4">
                  <c:v>J</c:v>
                </c:pt>
                <c:pt idx="5">
                  <c:v>H</c:v>
                </c:pt>
                <c:pt idx="6">
                  <c:v>E</c:v>
                </c:pt>
                <c:pt idx="7">
                  <c:v>C</c:v>
                </c:pt>
                <c:pt idx="8">
                  <c:v>G</c:v>
                </c:pt>
                <c:pt idx="9">
                  <c:v>S</c:v>
                </c:pt>
                <c:pt idx="10">
                  <c:v>P</c:v>
                </c:pt>
                <c:pt idx="11">
                  <c:v>M</c:v>
                </c:pt>
                <c:pt idx="12">
                  <c:v>R</c:v>
                </c:pt>
                <c:pt idx="13">
                  <c:v>F</c:v>
                </c:pt>
                <c:pt idx="14">
                  <c:v>Q</c:v>
                </c:pt>
                <c:pt idx="15">
                  <c:v>I</c:v>
                </c:pt>
                <c:pt idx="16">
                  <c:v>N</c:v>
                </c:pt>
              </c:strCache>
            </c:strRef>
          </c:cat>
          <c:val>
            <c:numRef>
              <c:f>lamina27!$G$2:$G$18</c:f>
              <c:numCache>
                <c:formatCode>#,##0.0</c:formatCode>
                <c:ptCount val="17"/>
                <c:pt idx="0">
                  <c:v>342.283049045084</c:v>
                </c:pt>
                <c:pt idx="1">
                  <c:v>143.709213799021</c:v>
                </c:pt>
                <c:pt idx="2">
                  <c:v>77.389087000142297</c:v>
                </c:pt>
                <c:pt idx="3">
                  <c:v>59.400899361631396</c:v>
                </c:pt>
                <c:pt idx="4">
                  <c:v>61.8696432337548</c:v>
                </c:pt>
                <c:pt idx="5">
                  <c:v>32.584983037913304</c:v>
                </c:pt>
                <c:pt idx="6">
                  <c:v>30.9178807886119</c:v>
                </c:pt>
                <c:pt idx="7">
                  <c:v>32.545887773888197</c:v>
                </c:pt>
                <c:pt idx="8">
                  <c:v>30.2311125911651</c:v>
                </c:pt>
                <c:pt idx="9">
                  <c:v>26.459138999948003</c:v>
                </c:pt>
                <c:pt idx="10">
                  <c:v>27.637068513964699</c:v>
                </c:pt>
                <c:pt idx="11">
                  <c:v>28.540651239986097</c:v>
                </c:pt>
                <c:pt idx="12">
                  <c:v>27.475832711081299</c:v>
                </c:pt>
                <c:pt idx="13">
                  <c:v>22.3659922705606</c:v>
                </c:pt>
                <c:pt idx="14">
                  <c:v>29.110025176293302</c:v>
                </c:pt>
                <c:pt idx="15">
                  <c:v>13.801913288492299</c:v>
                </c:pt>
                <c:pt idx="16">
                  <c:v>12.553972399411899</c:v>
                </c:pt>
              </c:numCache>
            </c:numRef>
          </c:val>
          <c:extLst xmlns:c16r2="http://schemas.microsoft.com/office/drawing/2015/06/chart">
            <c:ext xmlns:c16="http://schemas.microsoft.com/office/drawing/2014/chart" uri="{C3380CC4-5D6E-409C-BE32-E72D297353CC}">
              <c16:uniqueId val="{00000005-14F3-4997-B609-BDD87E3E965D}"/>
            </c:ext>
          </c:extLst>
        </c:ser>
        <c:ser>
          <c:idx val="1"/>
          <c:order val="1"/>
          <c:tx>
            <c:strRef>
              <c:f>lamina27!$H$1</c:f>
              <c:strCache>
                <c:ptCount val="1"/>
                <c:pt idx="0">
                  <c:v>2022</c:v>
                </c:pt>
              </c:strCache>
            </c:strRef>
          </c:tx>
          <c:spPr>
            <a:solidFill>
              <a:srgbClr val="86859B"/>
            </a:solidFill>
            <a:ln cap="flat">
              <a:solidFill>
                <a:srgbClr val="86859B"/>
              </a:solidFill>
            </a:ln>
            <a:effectLst/>
          </c:spPr>
          <c:invertIfNegative val="0"/>
          <c:cat>
            <c:strRef>
              <c:f>lamina27!$F$2:$F$18</c:f>
              <c:strCache>
                <c:ptCount val="17"/>
                <c:pt idx="0">
                  <c:v>B</c:v>
                </c:pt>
                <c:pt idx="1">
                  <c:v>D</c:v>
                </c:pt>
                <c:pt idx="2">
                  <c:v>K</c:v>
                </c:pt>
                <c:pt idx="3">
                  <c:v>L</c:v>
                </c:pt>
                <c:pt idx="4">
                  <c:v>J</c:v>
                </c:pt>
                <c:pt idx="5">
                  <c:v>H</c:v>
                </c:pt>
                <c:pt idx="6">
                  <c:v>E</c:v>
                </c:pt>
                <c:pt idx="7">
                  <c:v>C</c:v>
                </c:pt>
                <c:pt idx="8">
                  <c:v>G</c:v>
                </c:pt>
                <c:pt idx="9">
                  <c:v>S</c:v>
                </c:pt>
                <c:pt idx="10">
                  <c:v>P</c:v>
                </c:pt>
                <c:pt idx="11">
                  <c:v>M</c:v>
                </c:pt>
                <c:pt idx="12">
                  <c:v>R</c:v>
                </c:pt>
                <c:pt idx="13">
                  <c:v>F</c:v>
                </c:pt>
                <c:pt idx="14">
                  <c:v>Q</c:v>
                </c:pt>
                <c:pt idx="15">
                  <c:v>I</c:v>
                </c:pt>
                <c:pt idx="16">
                  <c:v>N</c:v>
                </c:pt>
              </c:strCache>
            </c:strRef>
          </c:cat>
          <c:val>
            <c:numRef>
              <c:f>lamina27!$H$2:$H$18</c:f>
              <c:numCache>
                <c:formatCode>#,##0.0</c:formatCode>
                <c:ptCount val="17"/>
                <c:pt idx="0">
                  <c:v>412.13603060448895</c:v>
                </c:pt>
                <c:pt idx="1">
                  <c:v>100.22211389271</c:v>
                </c:pt>
                <c:pt idx="2">
                  <c:v>78.415172212882695</c:v>
                </c:pt>
                <c:pt idx="3">
                  <c:v>73.567119803177704</c:v>
                </c:pt>
                <c:pt idx="4">
                  <c:v>58.475096773335899</c:v>
                </c:pt>
                <c:pt idx="5">
                  <c:v>38.326032772057999</c:v>
                </c:pt>
                <c:pt idx="6">
                  <c:v>32.7956379957077</c:v>
                </c:pt>
                <c:pt idx="7">
                  <c:v>32.050577267398104</c:v>
                </c:pt>
                <c:pt idx="8">
                  <c:v>31.540471012239902</c:v>
                </c:pt>
                <c:pt idx="9">
                  <c:v>25.174442547880698</c:v>
                </c:pt>
                <c:pt idx="10">
                  <c:v>25.012067417367202</c:v>
                </c:pt>
                <c:pt idx="11">
                  <c:v>23.943129028084801</c:v>
                </c:pt>
                <c:pt idx="12">
                  <c:v>23.186774024795099</c:v>
                </c:pt>
                <c:pt idx="13">
                  <c:v>22.996930339333602</c:v>
                </c:pt>
                <c:pt idx="14">
                  <c:v>22.352878888211599</c:v>
                </c:pt>
                <c:pt idx="15">
                  <c:v>14.5148619603205</c:v>
                </c:pt>
                <c:pt idx="16">
                  <c:v>13.486653074736999</c:v>
                </c:pt>
              </c:numCache>
            </c:numRef>
          </c:val>
          <c:extLst xmlns:c16r2="http://schemas.microsoft.com/office/drawing/2015/06/chart">
            <c:ext xmlns:c16="http://schemas.microsoft.com/office/drawing/2014/chart" uri="{C3380CC4-5D6E-409C-BE32-E72D297353CC}">
              <c16:uniqueId val="{00000007-14F3-4997-B609-BDD87E3E965D}"/>
            </c:ext>
          </c:extLst>
        </c:ser>
        <c:dLbls>
          <c:showLegendKey val="0"/>
          <c:showVal val="0"/>
          <c:showCatName val="0"/>
          <c:showSerName val="0"/>
          <c:showPercent val="0"/>
          <c:showBubbleSize val="0"/>
        </c:dLbls>
        <c:gapWidth val="56"/>
        <c:axId val="1192783776"/>
        <c:axId val="1192790848"/>
      </c:barChart>
      <c:barChart>
        <c:barDir val="col"/>
        <c:grouping val="clustered"/>
        <c:varyColors val="0"/>
        <c:ser>
          <c:idx val="2"/>
          <c:order val="2"/>
          <c:tx>
            <c:strRef>
              <c:f>lamina27!$I$1</c:f>
              <c:strCache>
                <c:ptCount val="1"/>
                <c:pt idx="0">
                  <c:v>Var.</c:v>
                </c:pt>
              </c:strCache>
            </c:strRef>
          </c:tx>
          <c:spPr>
            <a:noFill/>
            <a:ln>
              <a:noFill/>
            </a:ln>
          </c:spPr>
          <c:invertIfNegative val="0"/>
          <c:cat>
            <c:strRef>
              <c:f>lamina27!$F$2:$F$18</c:f>
              <c:strCache>
                <c:ptCount val="17"/>
                <c:pt idx="0">
                  <c:v>B</c:v>
                </c:pt>
                <c:pt idx="1">
                  <c:v>D</c:v>
                </c:pt>
                <c:pt idx="2">
                  <c:v>K</c:v>
                </c:pt>
                <c:pt idx="3">
                  <c:v>L</c:v>
                </c:pt>
                <c:pt idx="4">
                  <c:v>J</c:v>
                </c:pt>
                <c:pt idx="5">
                  <c:v>H</c:v>
                </c:pt>
                <c:pt idx="6">
                  <c:v>E</c:v>
                </c:pt>
                <c:pt idx="7">
                  <c:v>C</c:v>
                </c:pt>
                <c:pt idx="8">
                  <c:v>G</c:v>
                </c:pt>
                <c:pt idx="9">
                  <c:v>S</c:v>
                </c:pt>
                <c:pt idx="10">
                  <c:v>P</c:v>
                </c:pt>
                <c:pt idx="11">
                  <c:v>M</c:v>
                </c:pt>
                <c:pt idx="12">
                  <c:v>R</c:v>
                </c:pt>
                <c:pt idx="13">
                  <c:v>F</c:v>
                </c:pt>
                <c:pt idx="14">
                  <c:v>Q</c:v>
                </c:pt>
                <c:pt idx="15">
                  <c:v>I</c:v>
                </c:pt>
                <c:pt idx="16">
                  <c:v>N</c:v>
                </c:pt>
              </c:strCache>
            </c:strRef>
          </c:cat>
          <c:val>
            <c:numRef>
              <c:f>lamina27!$I$2:$I$18</c:f>
              <c:numCache>
                <c:formatCode>0.0%</c:formatCode>
                <c:ptCount val="17"/>
                <c:pt idx="0">
                  <c:v>0.20399999999999999</c:v>
                </c:pt>
                <c:pt idx="1">
                  <c:v>-0.30299999999999999</c:v>
                </c:pt>
                <c:pt idx="2">
                  <c:v>1.2999999999999999E-2</c:v>
                </c:pt>
                <c:pt idx="3">
                  <c:v>0.23799999999999999</c:v>
                </c:pt>
                <c:pt idx="4">
                  <c:v>-5.5E-2</c:v>
                </c:pt>
                <c:pt idx="5">
                  <c:v>0.17599999999999999</c:v>
                </c:pt>
                <c:pt idx="6">
                  <c:v>6.0999999999999999E-2</c:v>
                </c:pt>
                <c:pt idx="7">
                  <c:v>-1.4999999999999999E-2</c:v>
                </c:pt>
                <c:pt idx="8">
                  <c:v>4.2999999999999997E-2</c:v>
                </c:pt>
                <c:pt idx="9">
                  <c:v>-4.9000000000000002E-2</c:v>
                </c:pt>
                <c:pt idx="10">
                  <c:v>-9.5000000000000001E-2</c:v>
                </c:pt>
                <c:pt idx="11">
                  <c:v>-0.161</c:v>
                </c:pt>
                <c:pt idx="12">
                  <c:v>-0.156</c:v>
                </c:pt>
                <c:pt idx="13">
                  <c:v>2.8000000000000001E-2</c:v>
                </c:pt>
                <c:pt idx="14">
                  <c:v>-0.23200000000000001</c:v>
                </c:pt>
                <c:pt idx="15">
                  <c:v>5.1999999999999998E-2</c:v>
                </c:pt>
                <c:pt idx="16">
                  <c:v>7.3999999999999996E-2</c:v>
                </c:pt>
              </c:numCache>
            </c:numRef>
          </c:val>
          <c:extLst xmlns:c16r2="http://schemas.microsoft.com/office/drawing/2015/06/chart">
            <c:ext xmlns:c16="http://schemas.microsoft.com/office/drawing/2014/chart" uri="{C3380CC4-5D6E-409C-BE32-E72D297353CC}">
              <c16:uniqueId val="{00000009-14F3-4997-B609-BDD87E3E965D}"/>
            </c:ext>
          </c:extLst>
        </c:ser>
        <c:dLbls>
          <c:showLegendKey val="0"/>
          <c:showVal val="0"/>
          <c:showCatName val="0"/>
          <c:showSerName val="0"/>
          <c:showPercent val="0"/>
          <c:showBubbleSize val="0"/>
        </c:dLbls>
        <c:gapWidth val="56"/>
        <c:axId val="1192794112"/>
        <c:axId val="1192785408"/>
      </c:barChart>
      <c:catAx>
        <c:axId val="1192783776"/>
        <c:scaling>
          <c:orientation val="minMax"/>
        </c:scaling>
        <c:delete val="1"/>
        <c:axPos val="b"/>
        <c:numFmt formatCode="General" sourceLinked="1"/>
        <c:majorTickMark val="none"/>
        <c:minorTickMark val="none"/>
        <c:tickLblPos val="nextTo"/>
        <c:crossAx val="1192790848"/>
        <c:crosses val="autoZero"/>
        <c:auto val="1"/>
        <c:lblAlgn val="ctr"/>
        <c:lblOffset val="100"/>
        <c:noMultiLvlLbl val="0"/>
      </c:catAx>
      <c:valAx>
        <c:axId val="1192790848"/>
        <c:scaling>
          <c:orientation val="minMax"/>
          <c:min val="0"/>
        </c:scaling>
        <c:delete val="1"/>
        <c:axPos val="l"/>
        <c:numFmt formatCode="#,##0.0" sourceLinked="1"/>
        <c:majorTickMark val="out"/>
        <c:minorTickMark val="none"/>
        <c:tickLblPos val="nextTo"/>
        <c:crossAx val="1192783776"/>
        <c:crosses val="autoZero"/>
        <c:crossBetween val="between"/>
      </c:valAx>
      <c:valAx>
        <c:axId val="1192785408"/>
        <c:scaling>
          <c:orientation val="minMax"/>
        </c:scaling>
        <c:delete val="1"/>
        <c:axPos val="r"/>
        <c:numFmt formatCode="0.0%" sourceLinked="1"/>
        <c:majorTickMark val="out"/>
        <c:minorTickMark val="none"/>
        <c:tickLblPos val="nextTo"/>
        <c:crossAx val="1192794112"/>
        <c:crosses val="max"/>
        <c:crossBetween val="between"/>
      </c:valAx>
      <c:catAx>
        <c:axId val="1192794112"/>
        <c:scaling>
          <c:orientation val="minMax"/>
        </c:scaling>
        <c:delete val="1"/>
        <c:axPos val="b"/>
        <c:numFmt formatCode="General" sourceLinked="1"/>
        <c:majorTickMark val="out"/>
        <c:minorTickMark val="none"/>
        <c:tickLblPos val="nextTo"/>
        <c:crossAx val="11927854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effectLst>
          <a:softEdge rad="1219200"/>
        </a:effectLst>
      </c:spPr>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lamina14!$I$9</c:f>
              <c:strCache>
                <c:ptCount val="1"/>
                <c:pt idx="0">
                  <c:v>2021</c:v>
                </c:pt>
              </c:strCache>
            </c:strRef>
          </c:tx>
          <c:spPr>
            <a:solidFill>
              <a:srgbClr val="74C9FF"/>
            </a:solidFill>
            <a:ln>
              <a:solidFill>
                <a:srgbClr val="74C9FF"/>
              </a:solidFill>
            </a:ln>
            <a:effectLst/>
          </c:spPr>
          <c:invertIfNegative val="0"/>
          <c:cat>
            <c:strRef>
              <c:f>lamina14!$J$8:$N$8</c:f>
              <c:strCache>
                <c:ptCount val="5"/>
                <c:pt idx="0">
                  <c:v>Manufactura</c:v>
                </c:pt>
                <c:pt idx="1">
                  <c:v>Servicios</c:v>
                </c:pt>
                <c:pt idx="2">
                  <c:v>Minería</c:v>
                </c:pt>
                <c:pt idx="3">
                  <c:v>Comercio</c:v>
                </c:pt>
                <c:pt idx="4">
                  <c:v>Construcción</c:v>
                </c:pt>
              </c:strCache>
            </c:strRef>
          </c:cat>
          <c:val>
            <c:numRef>
              <c:f>lamina14!$J$9:$N$9</c:f>
              <c:numCache>
                <c:formatCode>#,##0</c:formatCode>
                <c:ptCount val="5"/>
                <c:pt idx="0">
                  <c:v>29060</c:v>
                </c:pt>
                <c:pt idx="1">
                  <c:v>15368</c:v>
                </c:pt>
                <c:pt idx="2">
                  <c:v>2603</c:v>
                </c:pt>
                <c:pt idx="3">
                  <c:v>5705</c:v>
                </c:pt>
                <c:pt idx="4">
                  <c:v>2074</c:v>
                </c:pt>
              </c:numCache>
            </c:numRef>
          </c:val>
          <c:extLst xmlns:c16r2="http://schemas.microsoft.com/office/drawing/2015/06/chart">
            <c:ext xmlns:c16="http://schemas.microsoft.com/office/drawing/2014/chart" uri="{C3380CC4-5D6E-409C-BE32-E72D297353CC}">
              <c16:uniqueId val="{00000000-1852-4FB5-8382-599771A28E58}"/>
            </c:ext>
          </c:extLst>
        </c:ser>
        <c:ser>
          <c:idx val="1"/>
          <c:order val="1"/>
          <c:tx>
            <c:strRef>
              <c:f>lamina14!$I$10</c:f>
              <c:strCache>
                <c:ptCount val="1"/>
                <c:pt idx="0">
                  <c:v>2022</c:v>
                </c:pt>
              </c:strCache>
            </c:strRef>
          </c:tx>
          <c:spPr>
            <a:solidFill>
              <a:srgbClr val="86859B"/>
            </a:solidFill>
            <a:ln>
              <a:solidFill>
                <a:srgbClr val="86859B"/>
              </a:solidFill>
            </a:ln>
            <a:effectLst/>
          </c:spPr>
          <c:invertIfNegative val="0"/>
          <c:cat>
            <c:strRef>
              <c:f>lamina14!$J$8:$N$8</c:f>
              <c:strCache>
                <c:ptCount val="5"/>
                <c:pt idx="0">
                  <c:v>Manufactura</c:v>
                </c:pt>
                <c:pt idx="1">
                  <c:v>Servicios</c:v>
                </c:pt>
                <c:pt idx="2">
                  <c:v>Minería</c:v>
                </c:pt>
                <c:pt idx="3">
                  <c:v>Comercio</c:v>
                </c:pt>
                <c:pt idx="4">
                  <c:v>Construcción</c:v>
                </c:pt>
              </c:strCache>
            </c:strRef>
          </c:cat>
          <c:val>
            <c:numRef>
              <c:f>lamina14!$J$10:$N$10</c:f>
              <c:numCache>
                <c:formatCode>#,##0</c:formatCode>
                <c:ptCount val="5"/>
                <c:pt idx="0">
                  <c:v>35603</c:v>
                </c:pt>
                <c:pt idx="1">
                  <c:v>18399</c:v>
                </c:pt>
                <c:pt idx="2">
                  <c:v>3294</c:v>
                </c:pt>
                <c:pt idx="3">
                  <c:v>7620</c:v>
                </c:pt>
                <c:pt idx="4">
                  <c:v>2310</c:v>
                </c:pt>
              </c:numCache>
            </c:numRef>
          </c:val>
          <c:extLst xmlns:c16r2="http://schemas.microsoft.com/office/drawing/2015/06/chart">
            <c:ext xmlns:c16="http://schemas.microsoft.com/office/drawing/2014/chart" uri="{C3380CC4-5D6E-409C-BE32-E72D297353CC}">
              <c16:uniqueId val="{00000001-1852-4FB5-8382-599771A28E58}"/>
            </c:ext>
          </c:extLst>
        </c:ser>
        <c:dLbls>
          <c:showLegendKey val="0"/>
          <c:showVal val="0"/>
          <c:showCatName val="0"/>
          <c:showSerName val="0"/>
          <c:showPercent val="0"/>
          <c:showBubbleSize val="0"/>
        </c:dLbls>
        <c:gapWidth val="150"/>
        <c:axId val="1030341392"/>
        <c:axId val="1030337040"/>
      </c:barChart>
      <c:catAx>
        <c:axId val="1030341392"/>
        <c:scaling>
          <c:orientation val="minMax"/>
        </c:scaling>
        <c:delete val="1"/>
        <c:axPos val="b"/>
        <c:numFmt formatCode="General" sourceLinked="1"/>
        <c:majorTickMark val="none"/>
        <c:minorTickMark val="none"/>
        <c:tickLblPos val="nextTo"/>
        <c:crossAx val="1030337040"/>
        <c:crosses val="autoZero"/>
        <c:auto val="1"/>
        <c:lblAlgn val="ctr"/>
        <c:lblOffset val="100"/>
        <c:noMultiLvlLbl val="0"/>
      </c:catAx>
      <c:valAx>
        <c:axId val="1030337040"/>
        <c:scaling>
          <c:orientation val="minMax"/>
        </c:scaling>
        <c:delete val="1"/>
        <c:axPos val="l"/>
        <c:numFmt formatCode="#,##0" sourceLinked="1"/>
        <c:majorTickMark val="none"/>
        <c:minorTickMark val="none"/>
        <c:tickLblPos val="nextTo"/>
        <c:crossAx val="103034139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EC"/>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lamina15!$A$9</c:f>
              <c:strCache>
                <c:ptCount val="1"/>
                <c:pt idx="0">
                  <c:v>2021</c:v>
                </c:pt>
              </c:strCache>
            </c:strRef>
          </c:tx>
          <c:spPr>
            <a:solidFill>
              <a:srgbClr val="74C9FF"/>
            </a:solidFill>
            <a:ln>
              <a:solidFill>
                <a:srgbClr val="74C9FF"/>
              </a:solidFill>
            </a:ln>
            <a:effectLst/>
          </c:spPr>
          <c:invertIfNegative val="0"/>
          <c:cat>
            <c:strRef>
              <c:f>lamina15!$B$8:$F$8</c:f>
              <c:strCache>
                <c:ptCount val="5"/>
                <c:pt idx="0">
                  <c:v>Manufactura</c:v>
                </c:pt>
                <c:pt idx="1">
                  <c:v>Servicios</c:v>
                </c:pt>
                <c:pt idx="2">
                  <c:v>Minería</c:v>
                </c:pt>
                <c:pt idx="3">
                  <c:v>Comercio</c:v>
                </c:pt>
                <c:pt idx="4">
                  <c:v>Construcción</c:v>
                </c:pt>
              </c:strCache>
            </c:strRef>
          </c:cat>
          <c:val>
            <c:numRef>
              <c:f>lamina15!$B$9:$F$9</c:f>
              <c:numCache>
                <c:formatCode>#,##0</c:formatCode>
                <c:ptCount val="5"/>
                <c:pt idx="0">
                  <c:v>8061</c:v>
                </c:pt>
                <c:pt idx="1">
                  <c:v>12753</c:v>
                </c:pt>
                <c:pt idx="2">
                  <c:v>9992</c:v>
                </c:pt>
                <c:pt idx="3">
                  <c:v>7689</c:v>
                </c:pt>
                <c:pt idx="4">
                  <c:v>907</c:v>
                </c:pt>
              </c:numCache>
            </c:numRef>
          </c:val>
          <c:extLst xmlns:c16r2="http://schemas.microsoft.com/office/drawing/2015/06/chart">
            <c:ext xmlns:c16="http://schemas.microsoft.com/office/drawing/2014/chart" uri="{C3380CC4-5D6E-409C-BE32-E72D297353CC}">
              <c16:uniqueId val="{00000008-6733-481E-94A8-F8D05B2BB799}"/>
            </c:ext>
          </c:extLst>
        </c:ser>
        <c:ser>
          <c:idx val="1"/>
          <c:order val="1"/>
          <c:tx>
            <c:strRef>
              <c:f>lamina15!$A$10</c:f>
              <c:strCache>
                <c:ptCount val="1"/>
                <c:pt idx="0">
                  <c:v>2022</c:v>
                </c:pt>
              </c:strCache>
            </c:strRef>
          </c:tx>
          <c:spPr>
            <a:solidFill>
              <a:srgbClr val="86859B"/>
            </a:solidFill>
            <a:ln>
              <a:solidFill>
                <a:srgbClr val="86859B"/>
              </a:solidFill>
            </a:ln>
            <a:effectLst/>
          </c:spPr>
          <c:invertIfNegative val="0"/>
          <c:cat>
            <c:strRef>
              <c:f>lamina15!$B$8:$F$8</c:f>
              <c:strCache>
                <c:ptCount val="5"/>
                <c:pt idx="0">
                  <c:v>Manufactura</c:v>
                </c:pt>
                <c:pt idx="1">
                  <c:v>Servicios</c:v>
                </c:pt>
                <c:pt idx="2">
                  <c:v>Minería</c:v>
                </c:pt>
                <c:pt idx="3">
                  <c:v>Comercio</c:v>
                </c:pt>
                <c:pt idx="4">
                  <c:v>Construcción</c:v>
                </c:pt>
              </c:strCache>
            </c:strRef>
          </c:cat>
          <c:val>
            <c:numRef>
              <c:f>lamina15!$B$10:$F$10</c:f>
              <c:numCache>
                <c:formatCode>#,##0</c:formatCode>
                <c:ptCount val="5"/>
                <c:pt idx="0">
                  <c:v>8257</c:v>
                </c:pt>
                <c:pt idx="1">
                  <c:v>13573</c:v>
                </c:pt>
                <c:pt idx="2">
                  <c:v>13151</c:v>
                </c:pt>
                <c:pt idx="3">
                  <c:v>8666</c:v>
                </c:pt>
                <c:pt idx="4">
                  <c:v>1063</c:v>
                </c:pt>
              </c:numCache>
            </c:numRef>
          </c:val>
          <c:extLst xmlns:c16r2="http://schemas.microsoft.com/office/drawing/2015/06/chart">
            <c:ext xmlns:c16="http://schemas.microsoft.com/office/drawing/2014/chart" uri="{C3380CC4-5D6E-409C-BE32-E72D297353CC}">
              <c16:uniqueId val="{0000000A-6733-481E-94A8-F8D05B2BB799}"/>
            </c:ext>
          </c:extLst>
        </c:ser>
        <c:dLbls>
          <c:showLegendKey val="0"/>
          <c:showVal val="0"/>
          <c:showCatName val="0"/>
          <c:showSerName val="0"/>
          <c:showPercent val="0"/>
          <c:showBubbleSize val="0"/>
        </c:dLbls>
        <c:gapWidth val="150"/>
        <c:axId val="1076233536"/>
        <c:axId val="1076228640"/>
      </c:barChart>
      <c:catAx>
        <c:axId val="1076233536"/>
        <c:scaling>
          <c:orientation val="minMax"/>
        </c:scaling>
        <c:delete val="1"/>
        <c:axPos val="b"/>
        <c:numFmt formatCode="General" sourceLinked="1"/>
        <c:majorTickMark val="none"/>
        <c:minorTickMark val="none"/>
        <c:tickLblPos val="nextTo"/>
        <c:crossAx val="1076228640"/>
        <c:crosses val="autoZero"/>
        <c:auto val="1"/>
        <c:lblAlgn val="ctr"/>
        <c:lblOffset val="100"/>
        <c:noMultiLvlLbl val="0"/>
      </c:catAx>
      <c:valAx>
        <c:axId val="1076228640"/>
        <c:scaling>
          <c:orientation val="minMax"/>
        </c:scaling>
        <c:delete val="1"/>
        <c:axPos val="l"/>
        <c:numFmt formatCode="#,##0" sourceLinked="1"/>
        <c:majorTickMark val="none"/>
        <c:minorTickMark val="none"/>
        <c:tickLblPos val="nextTo"/>
        <c:crossAx val="1076233536"/>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lamina15!$I$9</c:f>
              <c:strCache>
                <c:ptCount val="1"/>
                <c:pt idx="0">
                  <c:v>2021</c:v>
                </c:pt>
              </c:strCache>
            </c:strRef>
          </c:tx>
          <c:spPr>
            <a:solidFill>
              <a:srgbClr val="74C9FF"/>
            </a:solidFill>
            <a:ln>
              <a:solidFill>
                <a:srgbClr val="74C9FF"/>
              </a:solidFill>
            </a:ln>
            <a:effectLst/>
          </c:spPr>
          <c:invertIfNegative val="0"/>
          <c:cat>
            <c:strRef>
              <c:f>lamina15!$J$8:$N$8</c:f>
              <c:strCache>
                <c:ptCount val="5"/>
                <c:pt idx="0">
                  <c:v>Manufactura</c:v>
                </c:pt>
                <c:pt idx="1">
                  <c:v>Servicios</c:v>
                </c:pt>
                <c:pt idx="2">
                  <c:v>Minería</c:v>
                </c:pt>
                <c:pt idx="3">
                  <c:v>Comercio</c:v>
                </c:pt>
                <c:pt idx="4">
                  <c:v>Construcción</c:v>
                </c:pt>
              </c:strCache>
            </c:strRef>
          </c:cat>
          <c:val>
            <c:numRef>
              <c:f>lamina15!$J$9:$N$9</c:f>
              <c:numCache>
                <c:formatCode>#,##0</c:formatCode>
                <c:ptCount val="5"/>
                <c:pt idx="0">
                  <c:v>619</c:v>
                </c:pt>
                <c:pt idx="1">
                  <c:v>2093</c:v>
                </c:pt>
                <c:pt idx="2">
                  <c:v>1457</c:v>
                </c:pt>
                <c:pt idx="3">
                  <c:v>409</c:v>
                </c:pt>
                <c:pt idx="4">
                  <c:v>31</c:v>
                </c:pt>
              </c:numCache>
            </c:numRef>
          </c:val>
          <c:extLst xmlns:c16r2="http://schemas.microsoft.com/office/drawing/2015/06/chart">
            <c:ext xmlns:c16="http://schemas.microsoft.com/office/drawing/2014/chart" uri="{C3380CC4-5D6E-409C-BE32-E72D297353CC}">
              <c16:uniqueId val="{00000000-E160-4F8F-9F61-E2343D62C795}"/>
            </c:ext>
          </c:extLst>
        </c:ser>
        <c:ser>
          <c:idx val="1"/>
          <c:order val="1"/>
          <c:tx>
            <c:strRef>
              <c:f>lamina15!$I$10</c:f>
              <c:strCache>
                <c:ptCount val="1"/>
                <c:pt idx="0">
                  <c:v>2022</c:v>
                </c:pt>
              </c:strCache>
            </c:strRef>
          </c:tx>
          <c:spPr>
            <a:solidFill>
              <a:srgbClr val="86859B"/>
            </a:solidFill>
            <a:ln>
              <a:solidFill>
                <a:srgbClr val="86859B"/>
              </a:solidFill>
            </a:ln>
            <a:effectLst/>
          </c:spPr>
          <c:invertIfNegative val="0"/>
          <c:cat>
            <c:strRef>
              <c:f>lamina15!$J$8:$N$8</c:f>
              <c:strCache>
                <c:ptCount val="5"/>
                <c:pt idx="0">
                  <c:v>Manufactura</c:v>
                </c:pt>
                <c:pt idx="1">
                  <c:v>Servicios</c:v>
                </c:pt>
                <c:pt idx="2">
                  <c:v>Minería</c:v>
                </c:pt>
                <c:pt idx="3">
                  <c:v>Comercio</c:v>
                </c:pt>
                <c:pt idx="4">
                  <c:v>Construcción</c:v>
                </c:pt>
              </c:strCache>
            </c:strRef>
          </c:cat>
          <c:val>
            <c:numRef>
              <c:f>lamina15!$J$10:$N$10</c:f>
              <c:numCache>
                <c:formatCode>#,##0</c:formatCode>
                <c:ptCount val="5"/>
                <c:pt idx="0">
                  <c:v>529</c:v>
                </c:pt>
                <c:pt idx="1">
                  <c:v>-2023</c:v>
                </c:pt>
                <c:pt idx="2">
                  <c:v>87</c:v>
                </c:pt>
                <c:pt idx="3">
                  <c:v>535</c:v>
                </c:pt>
                <c:pt idx="4">
                  <c:v>52</c:v>
                </c:pt>
              </c:numCache>
            </c:numRef>
          </c:val>
          <c:extLst xmlns:c16r2="http://schemas.microsoft.com/office/drawing/2015/06/chart">
            <c:ext xmlns:c16="http://schemas.microsoft.com/office/drawing/2014/chart" uri="{C3380CC4-5D6E-409C-BE32-E72D297353CC}">
              <c16:uniqueId val="{00000001-E160-4F8F-9F61-E2343D62C795}"/>
            </c:ext>
          </c:extLst>
        </c:ser>
        <c:dLbls>
          <c:showLegendKey val="0"/>
          <c:showVal val="0"/>
          <c:showCatName val="0"/>
          <c:showSerName val="0"/>
          <c:showPercent val="0"/>
          <c:showBubbleSize val="0"/>
        </c:dLbls>
        <c:gapWidth val="150"/>
        <c:axId val="1076234624"/>
        <c:axId val="1076229184"/>
      </c:barChart>
      <c:catAx>
        <c:axId val="1076234624"/>
        <c:scaling>
          <c:orientation val="minMax"/>
        </c:scaling>
        <c:delete val="1"/>
        <c:axPos val="b"/>
        <c:numFmt formatCode="General" sourceLinked="1"/>
        <c:majorTickMark val="none"/>
        <c:minorTickMark val="none"/>
        <c:tickLblPos val="nextTo"/>
        <c:crossAx val="1076229184"/>
        <c:crosses val="autoZero"/>
        <c:auto val="1"/>
        <c:lblAlgn val="ctr"/>
        <c:lblOffset val="100"/>
        <c:noMultiLvlLbl val="0"/>
      </c:catAx>
      <c:valAx>
        <c:axId val="1076229184"/>
        <c:scaling>
          <c:orientation val="minMax"/>
          <c:max val="16000"/>
        </c:scaling>
        <c:delete val="1"/>
        <c:axPos val="l"/>
        <c:numFmt formatCode="#,##0" sourceLinked="1"/>
        <c:majorTickMark val="out"/>
        <c:minorTickMark val="none"/>
        <c:tickLblPos val="nextTo"/>
        <c:crossAx val="1076234624"/>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spPr>
        <a:noFill/>
      </c:spPr>
    </c:plotArea>
    <c:plotVisOnly val="1"/>
    <c:dispBlanksAs val="gap"/>
    <c:showDLblsOverMax val="0"/>
    <c:extLst xmlns:c16r2="http://schemas.microsoft.com/office/drawing/2015/06/chart"/>
  </c:chart>
  <c:spPr>
    <a:noFill/>
    <a:ln>
      <a:noFill/>
    </a:ln>
  </c:spPr>
  <c:txPr>
    <a:bodyPr/>
    <a:lstStyle/>
    <a:p>
      <a:pPr>
        <a:defRPr/>
      </a:pPr>
      <a:endParaRPr lang="es-EC"/>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lamina16!$A$9</c:f>
              <c:strCache>
                <c:ptCount val="1"/>
                <c:pt idx="0">
                  <c:v>2021</c:v>
                </c:pt>
              </c:strCache>
            </c:strRef>
          </c:tx>
          <c:spPr>
            <a:solidFill>
              <a:srgbClr val="74C9FF"/>
            </a:solidFill>
            <a:ln>
              <a:solidFill>
                <a:srgbClr val="74C9FF"/>
              </a:solidFill>
            </a:ln>
            <a:effectLst/>
          </c:spPr>
          <c:invertIfNegative val="0"/>
          <c:cat>
            <c:strRef>
              <c:f>lamina16!$B$8:$D$8</c:f>
              <c:strCache>
                <c:ptCount val="3"/>
                <c:pt idx="0">
                  <c:v>Grande Empresa</c:v>
                </c:pt>
                <c:pt idx="1">
                  <c:v>Mediana Empresa B</c:v>
                </c:pt>
                <c:pt idx="2">
                  <c:v>Mediana Empresa A</c:v>
                </c:pt>
              </c:strCache>
            </c:strRef>
          </c:cat>
          <c:val>
            <c:numRef>
              <c:f>lamina16!$B$9:$D$9</c:f>
              <c:numCache>
                <c:formatCode>#,##0</c:formatCode>
                <c:ptCount val="3"/>
                <c:pt idx="0">
                  <c:v>81757</c:v>
                </c:pt>
                <c:pt idx="1">
                  <c:v>6896</c:v>
                </c:pt>
                <c:pt idx="2">
                  <c:v>5559</c:v>
                </c:pt>
              </c:numCache>
            </c:numRef>
          </c:val>
          <c:extLst xmlns:c16r2="http://schemas.microsoft.com/office/drawing/2015/06/chart">
            <c:ext xmlns:c16="http://schemas.microsoft.com/office/drawing/2014/chart" uri="{C3380CC4-5D6E-409C-BE32-E72D297353CC}">
              <c16:uniqueId val="{00000000-5CC1-414C-8A69-CB2056BADAAD}"/>
            </c:ext>
          </c:extLst>
        </c:ser>
        <c:ser>
          <c:idx val="1"/>
          <c:order val="1"/>
          <c:tx>
            <c:strRef>
              <c:f>lamina16!$A$10</c:f>
              <c:strCache>
                <c:ptCount val="1"/>
                <c:pt idx="0">
                  <c:v>2022</c:v>
                </c:pt>
              </c:strCache>
            </c:strRef>
          </c:tx>
          <c:spPr>
            <a:solidFill>
              <a:srgbClr val="86859B"/>
            </a:solidFill>
            <a:ln>
              <a:solidFill>
                <a:srgbClr val="86859B"/>
              </a:solidFill>
            </a:ln>
            <a:effectLst/>
          </c:spPr>
          <c:invertIfNegative val="0"/>
          <c:cat>
            <c:strRef>
              <c:f>lamina16!$B$8:$D$8</c:f>
              <c:strCache>
                <c:ptCount val="3"/>
                <c:pt idx="0">
                  <c:v>Grande Empresa</c:v>
                </c:pt>
                <c:pt idx="1">
                  <c:v>Mediana Empresa B</c:v>
                </c:pt>
                <c:pt idx="2">
                  <c:v>Mediana Empresa A</c:v>
                </c:pt>
              </c:strCache>
            </c:strRef>
          </c:cat>
          <c:val>
            <c:numRef>
              <c:f>lamina16!$B$10:$D$10</c:f>
              <c:numCache>
                <c:formatCode>#,##0</c:formatCode>
                <c:ptCount val="3"/>
                <c:pt idx="0">
                  <c:v>95563</c:v>
                </c:pt>
                <c:pt idx="1">
                  <c:v>8975</c:v>
                </c:pt>
                <c:pt idx="2">
                  <c:v>7399</c:v>
                </c:pt>
              </c:numCache>
            </c:numRef>
          </c:val>
          <c:extLst xmlns:c16r2="http://schemas.microsoft.com/office/drawing/2015/06/chart">
            <c:ext xmlns:c16="http://schemas.microsoft.com/office/drawing/2014/chart" uri="{C3380CC4-5D6E-409C-BE32-E72D297353CC}">
              <c16:uniqueId val="{00000001-5CC1-414C-8A69-CB2056BADAAD}"/>
            </c:ext>
          </c:extLst>
        </c:ser>
        <c:dLbls>
          <c:showLegendKey val="0"/>
          <c:showVal val="0"/>
          <c:showCatName val="0"/>
          <c:showSerName val="0"/>
          <c:showPercent val="0"/>
          <c:showBubbleSize val="0"/>
        </c:dLbls>
        <c:gapWidth val="150"/>
        <c:axId val="1076235168"/>
        <c:axId val="1076230272"/>
      </c:barChart>
      <c:catAx>
        <c:axId val="1076235168"/>
        <c:scaling>
          <c:orientation val="minMax"/>
        </c:scaling>
        <c:delete val="1"/>
        <c:axPos val="b"/>
        <c:numFmt formatCode="General" sourceLinked="1"/>
        <c:majorTickMark val="none"/>
        <c:minorTickMark val="none"/>
        <c:tickLblPos val="nextTo"/>
        <c:crossAx val="1076230272"/>
        <c:crosses val="autoZero"/>
        <c:auto val="1"/>
        <c:lblAlgn val="ctr"/>
        <c:lblOffset val="100"/>
        <c:noMultiLvlLbl val="0"/>
      </c:catAx>
      <c:valAx>
        <c:axId val="1076230272"/>
        <c:scaling>
          <c:orientation val="minMax"/>
        </c:scaling>
        <c:delete val="1"/>
        <c:axPos val="l"/>
        <c:numFmt formatCode="#,##0" sourceLinked="1"/>
        <c:majorTickMark val="none"/>
        <c:minorTickMark val="none"/>
        <c:tickLblPos val="nextTo"/>
        <c:crossAx val="107623516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lamina16!$I$9</c:f>
              <c:strCache>
                <c:ptCount val="1"/>
                <c:pt idx="0">
                  <c:v>2021</c:v>
                </c:pt>
              </c:strCache>
            </c:strRef>
          </c:tx>
          <c:spPr>
            <a:solidFill>
              <a:srgbClr val="74C9FF"/>
            </a:solidFill>
            <a:ln>
              <a:solidFill>
                <a:srgbClr val="74C9FF"/>
              </a:solidFill>
            </a:ln>
            <a:effectLst/>
          </c:spPr>
          <c:invertIfNegative val="0"/>
          <c:cat>
            <c:strRef>
              <c:f>lamina16!$J$8:$L$8</c:f>
              <c:strCache>
                <c:ptCount val="3"/>
                <c:pt idx="0">
                  <c:v>Grande Empresa</c:v>
                </c:pt>
                <c:pt idx="1">
                  <c:v>Mediana Empresa B</c:v>
                </c:pt>
                <c:pt idx="2">
                  <c:v>Mediana Empresa A</c:v>
                </c:pt>
              </c:strCache>
            </c:strRef>
          </c:cat>
          <c:val>
            <c:numRef>
              <c:f>lamina16!$J$9:$L$9</c:f>
              <c:numCache>
                <c:formatCode>#,##0</c:formatCode>
                <c:ptCount val="3"/>
                <c:pt idx="0">
                  <c:v>47608</c:v>
                </c:pt>
                <c:pt idx="1">
                  <c:v>4064</c:v>
                </c:pt>
                <c:pt idx="2">
                  <c:v>3139</c:v>
                </c:pt>
              </c:numCache>
            </c:numRef>
          </c:val>
          <c:extLst xmlns:c16r2="http://schemas.microsoft.com/office/drawing/2015/06/chart">
            <c:ext xmlns:c16="http://schemas.microsoft.com/office/drawing/2014/chart" uri="{C3380CC4-5D6E-409C-BE32-E72D297353CC}">
              <c16:uniqueId val="{00000000-A99A-42A8-81EE-63C831FCC6A8}"/>
            </c:ext>
          </c:extLst>
        </c:ser>
        <c:ser>
          <c:idx val="1"/>
          <c:order val="1"/>
          <c:tx>
            <c:strRef>
              <c:f>lamina16!$I$10</c:f>
              <c:strCache>
                <c:ptCount val="1"/>
                <c:pt idx="0">
                  <c:v>2022</c:v>
                </c:pt>
              </c:strCache>
            </c:strRef>
          </c:tx>
          <c:spPr>
            <a:solidFill>
              <a:srgbClr val="86859B"/>
            </a:solidFill>
            <a:ln>
              <a:solidFill>
                <a:srgbClr val="86859B"/>
              </a:solidFill>
            </a:ln>
            <a:effectLst/>
          </c:spPr>
          <c:invertIfNegative val="0"/>
          <c:cat>
            <c:strRef>
              <c:f>lamina16!$J$8:$L$8</c:f>
              <c:strCache>
                <c:ptCount val="3"/>
                <c:pt idx="0">
                  <c:v>Grande Empresa</c:v>
                </c:pt>
                <c:pt idx="1">
                  <c:v>Mediana Empresa B</c:v>
                </c:pt>
                <c:pt idx="2">
                  <c:v>Mediana Empresa A</c:v>
                </c:pt>
              </c:strCache>
            </c:strRef>
          </c:cat>
          <c:val>
            <c:numRef>
              <c:f>lamina16!$J$10:$L$10</c:f>
              <c:numCache>
                <c:formatCode>#,##0</c:formatCode>
                <c:ptCount val="3"/>
                <c:pt idx="0">
                  <c:v>57288</c:v>
                </c:pt>
                <c:pt idx="1">
                  <c:v>5277</c:v>
                </c:pt>
                <c:pt idx="2">
                  <c:v>4661</c:v>
                </c:pt>
              </c:numCache>
            </c:numRef>
          </c:val>
          <c:extLst xmlns:c16r2="http://schemas.microsoft.com/office/drawing/2015/06/chart">
            <c:ext xmlns:c16="http://schemas.microsoft.com/office/drawing/2014/chart" uri="{C3380CC4-5D6E-409C-BE32-E72D297353CC}">
              <c16:uniqueId val="{00000001-A99A-42A8-81EE-63C831FCC6A8}"/>
            </c:ext>
          </c:extLst>
        </c:ser>
        <c:dLbls>
          <c:showLegendKey val="0"/>
          <c:showVal val="0"/>
          <c:showCatName val="0"/>
          <c:showSerName val="0"/>
          <c:showPercent val="0"/>
          <c:showBubbleSize val="0"/>
        </c:dLbls>
        <c:gapWidth val="150"/>
        <c:axId val="1076240064"/>
        <c:axId val="1076231360"/>
      </c:barChart>
      <c:catAx>
        <c:axId val="1076240064"/>
        <c:scaling>
          <c:orientation val="minMax"/>
        </c:scaling>
        <c:delete val="1"/>
        <c:axPos val="b"/>
        <c:numFmt formatCode="General" sourceLinked="1"/>
        <c:majorTickMark val="none"/>
        <c:minorTickMark val="none"/>
        <c:tickLblPos val="nextTo"/>
        <c:crossAx val="1076231360"/>
        <c:crosses val="autoZero"/>
        <c:auto val="1"/>
        <c:lblAlgn val="ctr"/>
        <c:lblOffset val="100"/>
        <c:noMultiLvlLbl val="0"/>
      </c:catAx>
      <c:valAx>
        <c:axId val="1076231360"/>
        <c:scaling>
          <c:orientation val="minMax"/>
        </c:scaling>
        <c:delete val="1"/>
        <c:axPos val="l"/>
        <c:numFmt formatCode="#,##0" sourceLinked="1"/>
        <c:majorTickMark val="none"/>
        <c:minorTickMark val="none"/>
        <c:tickLblPos val="nextTo"/>
        <c:crossAx val="1076240064"/>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lamina17!$A$9</c:f>
              <c:strCache>
                <c:ptCount val="1"/>
                <c:pt idx="0">
                  <c:v>2021</c:v>
                </c:pt>
              </c:strCache>
            </c:strRef>
          </c:tx>
          <c:spPr>
            <a:solidFill>
              <a:srgbClr val="74C9FF"/>
            </a:solidFill>
            <a:ln>
              <a:solidFill>
                <a:srgbClr val="74C9FF"/>
              </a:solidFill>
            </a:ln>
            <a:effectLst/>
          </c:spPr>
          <c:invertIfNegative val="0"/>
          <c:cat>
            <c:strRef>
              <c:f>lamina17!$B$8:$D$8</c:f>
              <c:strCache>
                <c:ptCount val="3"/>
                <c:pt idx="0">
                  <c:v>Grande Empresa</c:v>
                </c:pt>
                <c:pt idx="1">
                  <c:v>Mediana Empresa B</c:v>
                </c:pt>
                <c:pt idx="2">
                  <c:v>Mediana Empresa A</c:v>
                </c:pt>
              </c:strCache>
            </c:strRef>
          </c:cat>
          <c:val>
            <c:numRef>
              <c:f>lamina17!$B$9:$D$9</c:f>
              <c:numCache>
                <c:formatCode>#,##0</c:formatCode>
                <c:ptCount val="3"/>
                <c:pt idx="0">
                  <c:v>34149</c:v>
                </c:pt>
                <c:pt idx="1">
                  <c:v>2833</c:v>
                </c:pt>
                <c:pt idx="2">
                  <c:v>2420</c:v>
                </c:pt>
              </c:numCache>
            </c:numRef>
          </c:val>
          <c:extLst xmlns:c16r2="http://schemas.microsoft.com/office/drawing/2015/06/chart">
            <c:ext xmlns:c16="http://schemas.microsoft.com/office/drawing/2014/chart" uri="{C3380CC4-5D6E-409C-BE32-E72D297353CC}">
              <c16:uniqueId val="{00000000-6CB0-4C96-B827-6D1FCF447790}"/>
            </c:ext>
          </c:extLst>
        </c:ser>
        <c:ser>
          <c:idx val="1"/>
          <c:order val="1"/>
          <c:tx>
            <c:strRef>
              <c:f>lamina17!$A$10</c:f>
              <c:strCache>
                <c:ptCount val="1"/>
                <c:pt idx="0">
                  <c:v>2022</c:v>
                </c:pt>
              </c:strCache>
            </c:strRef>
          </c:tx>
          <c:spPr>
            <a:solidFill>
              <a:srgbClr val="86859B"/>
            </a:solidFill>
            <a:ln>
              <a:solidFill>
                <a:srgbClr val="86859B"/>
              </a:solidFill>
            </a:ln>
            <a:effectLst/>
          </c:spPr>
          <c:invertIfNegative val="0"/>
          <c:cat>
            <c:strRef>
              <c:f>lamina17!$B$8:$D$8</c:f>
              <c:strCache>
                <c:ptCount val="3"/>
                <c:pt idx="0">
                  <c:v>Grande Empresa</c:v>
                </c:pt>
                <c:pt idx="1">
                  <c:v>Mediana Empresa B</c:v>
                </c:pt>
                <c:pt idx="2">
                  <c:v>Mediana Empresa A</c:v>
                </c:pt>
              </c:strCache>
            </c:strRef>
          </c:cat>
          <c:val>
            <c:numRef>
              <c:f>lamina17!$B$10:$D$10</c:f>
              <c:numCache>
                <c:formatCode>#,##0</c:formatCode>
                <c:ptCount val="3"/>
                <c:pt idx="0">
                  <c:v>38274</c:v>
                </c:pt>
                <c:pt idx="1">
                  <c:v>3697</c:v>
                </c:pt>
                <c:pt idx="2">
                  <c:v>2738</c:v>
                </c:pt>
              </c:numCache>
            </c:numRef>
          </c:val>
          <c:extLst xmlns:c16r2="http://schemas.microsoft.com/office/drawing/2015/06/chart">
            <c:ext xmlns:c16="http://schemas.microsoft.com/office/drawing/2014/chart" uri="{C3380CC4-5D6E-409C-BE32-E72D297353CC}">
              <c16:uniqueId val="{00000001-6CB0-4C96-B827-6D1FCF447790}"/>
            </c:ext>
          </c:extLst>
        </c:ser>
        <c:dLbls>
          <c:showLegendKey val="0"/>
          <c:showVal val="0"/>
          <c:showCatName val="0"/>
          <c:showSerName val="0"/>
          <c:showPercent val="0"/>
          <c:showBubbleSize val="0"/>
        </c:dLbls>
        <c:gapWidth val="150"/>
        <c:axId val="1076237888"/>
        <c:axId val="1076240608"/>
      </c:barChart>
      <c:catAx>
        <c:axId val="1076237888"/>
        <c:scaling>
          <c:orientation val="minMax"/>
        </c:scaling>
        <c:delete val="1"/>
        <c:axPos val="b"/>
        <c:numFmt formatCode="General" sourceLinked="1"/>
        <c:majorTickMark val="none"/>
        <c:minorTickMark val="none"/>
        <c:tickLblPos val="nextTo"/>
        <c:crossAx val="1076240608"/>
        <c:crosses val="autoZero"/>
        <c:auto val="1"/>
        <c:lblAlgn val="ctr"/>
        <c:lblOffset val="100"/>
        <c:noMultiLvlLbl val="0"/>
      </c:catAx>
      <c:valAx>
        <c:axId val="1076240608"/>
        <c:scaling>
          <c:orientation val="minMax"/>
        </c:scaling>
        <c:delete val="1"/>
        <c:axPos val="l"/>
        <c:numFmt formatCode="#,##0" sourceLinked="1"/>
        <c:majorTickMark val="none"/>
        <c:minorTickMark val="none"/>
        <c:tickLblPos val="nextTo"/>
        <c:crossAx val="107623788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lamina17!$I$9</c:f>
              <c:strCache>
                <c:ptCount val="1"/>
                <c:pt idx="0">
                  <c:v>2021</c:v>
                </c:pt>
              </c:strCache>
            </c:strRef>
          </c:tx>
          <c:spPr>
            <a:solidFill>
              <a:srgbClr val="74C9FF"/>
            </a:solidFill>
            <a:ln>
              <a:solidFill>
                <a:srgbClr val="74C9FF"/>
              </a:solidFill>
            </a:ln>
            <a:effectLst/>
          </c:spPr>
          <c:invertIfNegative val="0"/>
          <c:cat>
            <c:strRef>
              <c:f>lamina17!$J$8:$L$8</c:f>
              <c:strCache>
                <c:ptCount val="3"/>
                <c:pt idx="0">
                  <c:v>Grande Empresa</c:v>
                </c:pt>
                <c:pt idx="1">
                  <c:v>Mediana Empresa B</c:v>
                </c:pt>
                <c:pt idx="2">
                  <c:v>Mediana Empresa A</c:v>
                </c:pt>
              </c:strCache>
            </c:strRef>
          </c:cat>
          <c:val>
            <c:numRef>
              <c:f>lamina17!$J$9:$L$9</c:f>
              <c:numCache>
                <c:formatCode>#,##0</c:formatCode>
                <c:ptCount val="3"/>
                <c:pt idx="0">
                  <c:v>4426.2797609999998</c:v>
                </c:pt>
                <c:pt idx="1">
                  <c:v>62.291488999999999</c:v>
                </c:pt>
                <c:pt idx="2">
                  <c:v>119.636506</c:v>
                </c:pt>
              </c:numCache>
            </c:numRef>
          </c:val>
          <c:extLst xmlns:c16r2="http://schemas.microsoft.com/office/drawing/2015/06/chart">
            <c:ext xmlns:c16="http://schemas.microsoft.com/office/drawing/2014/chart" uri="{C3380CC4-5D6E-409C-BE32-E72D297353CC}">
              <c16:uniqueId val="{00000004-3257-423F-A722-71780A8472EF}"/>
            </c:ext>
          </c:extLst>
        </c:ser>
        <c:ser>
          <c:idx val="1"/>
          <c:order val="1"/>
          <c:tx>
            <c:strRef>
              <c:f>lamina17!$I$10</c:f>
              <c:strCache>
                <c:ptCount val="1"/>
                <c:pt idx="0">
                  <c:v>2022</c:v>
                </c:pt>
              </c:strCache>
            </c:strRef>
          </c:tx>
          <c:spPr>
            <a:solidFill>
              <a:srgbClr val="86859B"/>
            </a:solidFill>
            <a:ln>
              <a:solidFill>
                <a:srgbClr val="86859B"/>
              </a:solidFill>
            </a:ln>
            <a:effectLst/>
          </c:spPr>
          <c:invertIfNegative val="0"/>
          <c:cat>
            <c:strRef>
              <c:f>lamina17!$J$8:$L$8</c:f>
              <c:strCache>
                <c:ptCount val="3"/>
                <c:pt idx="0">
                  <c:v>Grande Empresa</c:v>
                </c:pt>
                <c:pt idx="1">
                  <c:v>Mediana Empresa B</c:v>
                </c:pt>
                <c:pt idx="2">
                  <c:v>Mediana Empresa A</c:v>
                </c:pt>
              </c:strCache>
            </c:strRef>
          </c:cat>
          <c:val>
            <c:numRef>
              <c:f>lamina17!$J$10:$L$10</c:f>
              <c:numCache>
                <c:formatCode>#,##0</c:formatCode>
                <c:ptCount val="3"/>
                <c:pt idx="0">
                  <c:v>-1169.485058</c:v>
                </c:pt>
                <c:pt idx="1">
                  <c:v>311.43686200000002</c:v>
                </c:pt>
                <c:pt idx="2">
                  <c:v>38.03763</c:v>
                </c:pt>
              </c:numCache>
            </c:numRef>
          </c:val>
          <c:extLst xmlns:c16r2="http://schemas.microsoft.com/office/drawing/2015/06/chart">
            <c:ext xmlns:c16="http://schemas.microsoft.com/office/drawing/2014/chart" uri="{C3380CC4-5D6E-409C-BE32-E72D297353CC}">
              <c16:uniqueId val="{00000006-3257-423F-A722-71780A8472EF}"/>
            </c:ext>
          </c:extLst>
        </c:ser>
        <c:dLbls>
          <c:showLegendKey val="0"/>
          <c:showVal val="0"/>
          <c:showCatName val="0"/>
          <c:showSerName val="0"/>
          <c:showPercent val="0"/>
          <c:showBubbleSize val="0"/>
        </c:dLbls>
        <c:gapWidth val="150"/>
        <c:axId val="1076234080"/>
        <c:axId val="1076232992"/>
      </c:barChart>
      <c:catAx>
        <c:axId val="1076234080"/>
        <c:scaling>
          <c:orientation val="minMax"/>
        </c:scaling>
        <c:delete val="1"/>
        <c:axPos val="b"/>
        <c:numFmt formatCode="General" sourceLinked="1"/>
        <c:majorTickMark val="none"/>
        <c:minorTickMark val="none"/>
        <c:tickLblPos val="nextTo"/>
        <c:crossAx val="1076232992"/>
        <c:crosses val="autoZero"/>
        <c:auto val="1"/>
        <c:lblAlgn val="ctr"/>
        <c:lblOffset val="100"/>
        <c:noMultiLvlLbl val="0"/>
      </c:catAx>
      <c:valAx>
        <c:axId val="1076232992"/>
        <c:scaling>
          <c:orientation val="minMax"/>
          <c:max val="45000"/>
        </c:scaling>
        <c:delete val="1"/>
        <c:axPos val="l"/>
        <c:numFmt formatCode="#,##0" sourceLinked="1"/>
        <c:majorTickMark val="out"/>
        <c:minorTickMark val="none"/>
        <c:tickLblPos val="nextTo"/>
        <c:crossAx val="107623408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EC"/>
          </a:p>
        </c:txPr>
      </c:dTable>
    </c:plotArea>
    <c:plotVisOnly val="1"/>
    <c:dispBlanksAs val="gap"/>
    <c:showDLblsOverMax val="0"/>
    <c:extLst xmlns:c16r2="http://schemas.microsoft.com/office/drawing/2015/06/chart"/>
  </c:chart>
  <c:txPr>
    <a:bodyPr/>
    <a:lstStyle/>
    <a:p>
      <a:pPr>
        <a:defRPr/>
      </a:pPr>
      <a:endParaRPr lang="es-EC"/>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ED4BBE-CE86-6B49-AC2E-27AA863BA074}" type="datetimeFigureOut">
              <a:rPr lang="es-EC" smtClean="0"/>
              <a:t>21/3/2024</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C578A4-7E9F-C242-AAAF-C8A3C9831E10}" type="slidenum">
              <a:rPr lang="es-EC" smtClean="0"/>
              <a:t>‹Nº›</a:t>
            </a:fld>
            <a:endParaRPr lang="es-EC"/>
          </a:p>
        </p:txBody>
      </p:sp>
    </p:spTree>
    <p:extLst>
      <p:ext uri="{BB962C8B-B14F-4D97-AF65-F5344CB8AC3E}">
        <p14:creationId xmlns:p14="http://schemas.microsoft.com/office/powerpoint/2010/main" val="447814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5"/>
          </p:nvPr>
        </p:nvSpPr>
        <p:spPr/>
        <p:txBody>
          <a:bodyPr/>
          <a:lstStyle/>
          <a:p>
            <a:fld id="{25C578A4-7E9F-C242-AAAF-C8A3C9831E10}" type="slidenum">
              <a:rPr lang="es-EC" smtClean="0"/>
              <a:t>1</a:t>
            </a:fld>
            <a:endParaRPr lang="es-EC"/>
          </a:p>
        </p:txBody>
      </p:sp>
    </p:spTree>
    <p:extLst>
      <p:ext uri="{BB962C8B-B14F-4D97-AF65-F5344CB8AC3E}">
        <p14:creationId xmlns:p14="http://schemas.microsoft.com/office/powerpoint/2010/main" val="2096870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5</a:t>
            </a:fld>
            <a:endParaRPr lang="es-EC"/>
          </a:p>
        </p:txBody>
      </p:sp>
    </p:spTree>
    <p:extLst>
      <p:ext uri="{BB962C8B-B14F-4D97-AF65-F5344CB8AC3E}">
        <p14:creationId xmlns:p14="http://schemas.microsoft.com/office/powerpoint/2010/main" val="1832876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7</a:t>
            </a:fld>
            <a:endParaRPr lang="es-EC"/>
          </a:p>
        </p:txBody>
      </p:sp>
    </p:spTree>
    <p:extLst>
      <p:ext uri="{BB962C8B-B14F-4D97-AF65-F5344CB8AC3E}">
        <p14:creationId xmlns:p14="http://schemas.microsoft.com/office/powerpoint/2010/main" val="515547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14</a:t>
            </a:fld>
            <a:endParaRPr lang="es-EC"/>
          </a:p>
        </p:txBody>
      </p:sp>
    </p:spTree>
    <p:extLst>
      <p:ext uri="{BB962C8B-B14F-4D97-AF65-F5344CB8AC3E}">
        <p14:creationId xmlns:p14="http://schemas.microsoft.com/office/powerpoint/2010/main" val="747349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15</a:t>
            </a:fld>
            <a:endParaRPr lang="es-EC"/>
          </a:p>
        </p:txBody>
      </p:sp>
    </p:spTree>
    <p:extLst>
      <p:ext uri="{BB962C8B-B14F-4D97-AF65-F5344CB8AC3E}">
        <p14:creationId xmlns:p14="http://schemas.microsoft.com/office/powerpoint/2010/main" val="1463857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17</a:t>
            </a:fld>
            <a:endParaRPr lang="es-EC"/>
          </a:p>
        </p:txBody>
      </p:sp>
    </p:spTree>
    <p:extLst>
      <p:ext uri="{BB962C8B-B14F-4D97-AF65-F5344CB8AC3E}">
        <p14:creationId xmlns:p14="http://schemas.microsoft.com/office/powerpoint/2010/main" val="228496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21</a:t>
            </a:fld>
            <a:endParaRPr lang="es-EC"/>
          </a:p>
        </p:txBody>
      </p:sp>
    </p:spTree>
    <p:extLst>
      <p:ext uri="{BB962C8B-B14F-4D97-AF65-F5344CB8AC3E}">
        <p14:creationId xmlns:p14="http://schemas.microsoft.com/office/powerpoint/2010/main" val="2288592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23</a:t>
            </a:fld>
            <a:endParaRPr lang="es-EC"/>
          </a:p>
        </p:txBody>
      </p:sp>
    </p:spTree>
    <p:extLst>
      <p:ext uri="{BB962C8B-B14F-4D97-AF65-F5344CB8AC3E}">
        <p14:creationId xmlns:p14="http://schemas.microsoft.com/office/powerpoint/2010/main" val="35477325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ul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F401694C-DF5E-CF40-A072-E42A763FDAC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2D04D135-6A91-B14F-AADA-F6A21868AAE9}"/>
              </a:ext>
            </a:extLst>
          </p:cNvPr>
          <p:cNvSpPr>
            <a:spLocks noGrp="1"/>
          </p:cNvSpPr>
          <p:nvPr>
            <p:ph type="ctrTitle" hasCustomPrompt="1"/>
          </p:nvPr>
        </p:nvSpPr>
        <p:spPr>
          <a:xfrm>
            <a:off x="549488" y="1653670"/>
            <a:ext cx="6376748" cy="1854417"/>
          </a:xfrm>
          <a:prstGeom prst="rect">
            <a:avLst/>
          </a:prstGeom>
        </p:spPr>
        <p:txBody>
          <a:bodyPr anchor="ctr">
            <a:normAutofit/>
          </a:bodyPr>
          <a:lstStyle>
            <a:lvl1pPr algn="l">
              <a:defRPr sz="5400" b="1">
                <a:solidFill>
                  <a:srgbClr val="646E78"/>
                </a:solidFill>
              </a:defRPr>
            </a:lvl1pPr>
          </a:lstStyle>
          <a:p>
            <a:r>
              <a:rPr lang="es-EC" dirty="0"/>
              <a:t>Título de la</a:t>
            </a:r>
            <a:br>
              <a:rPr lang="es-EC" dirty="0"/>
            </a:br>
            <a:r>
              <a:rPr lang="es-EC" dirty="0"/>
              <a:t>presentación</a:t>
            </a:r>
          </a:p>
        </p:txBody>
      </p:sp>
      <p:sp>
        <p:nvSpPr>
          <p:cNvPr id="3" name="Subtítulo 2">
            <a:extLst>
              <a:ext uri="{FF2B5EF4-FFF2-40B4-BE49-F238E27FC236}">
                <a16:creationId xmlns:a16="http://schemas.microsoft.com/office/drawing/2014/main" xmlns="" id="{ECC0002B-CB7D-FA4D-B9DD-6A7C5A2F7717}"/>
              </a:ext>
            </a:extLst>
          </p:cNvPr>
          <p:cNvSpPr>
            <a:spLocks noGrp="1"/>
          </p:cNvSpPr>
          <p:nvPr>
            <p:ph type="subTitle" idx="1" hasCustomPrompt="1"/>
          </p:nvPr>
        </p:nvSpPr>
        <p:spPr>
          <a:xfrm>
            <a:off x="1236132" y="3621368"/>
            <a:ext cx="4626345" cy="575247"/>
          </a:xfrm>
        </p:spPr>
        <p:txBody>
          <a:bodyPr anchor="ctr">
            <a:normAutofit/>
          </a:bodyPr>
          <a:lstStyle>
            <a:lvl1pPr marL="0" indent="0" algn="l">
              <a:buNone/>
              <a:defRPr sz="2800">
                <a:solidFill>
                  <a:srgbClr val="646E7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Agregar subtítulo</a:t>
            </a:r>
            <a:endParaRPr lang="es-EC" dirty="0"/>
          </a:p>
        </p:txBody>
      </p:sp>
      <p:sp>
        <p:nvSpPr>
          <p:cNvPr id="5" name="Marcador de texto 4">
            <a:extLst>
              <a:ext uri="{FF2B5EF4-FFF2-40B4-BE49-F238E27FC236}">
                <a16:creationId xmlns:a16="http://schemas.microsoft.com/office/drawing/2014/main" xmlns="" id="{FCC0CD9F-F166-EF4A-A66C-481F939CCD7A}"/>
              </a:ext>
            </a:extLst>
          </p:cNvPr>
          <p:cNvSpPr>
            <a:spLocks noGrp="1"/>
          </p:cNvSpPr>
          <p:nvPr>
            <p:ph type="body" sz="quarter" idx="12" hasCustomPrompt="1"/>
          </p:nvPr>
        </p:nvSpPr>
        <p:spPr>
          <a:xfrm>
            <a:off x="549488" y="4463689"/>
            <a:ext cx="2285238" cy="437285"/>
          </a:xfrm>
          <a:prstGeom prst="roundRect">
            <a:avLst>
              <a:gd name="adj" fmla="val 50000"/>
            </a:avLst>
          </a:prstGeom>
          <a:gradFill>
            <a:gsLst>
              <a:gs pos="0">
                <a:srgbClr val="6E8DF3"/>
              </a:gs>
              <a:gs pos="100000">
                <a:srgbClr val="2F458C"/>
              </a:gs>
            </a:gsLst>
            <a:lin ang="2700000" scaled="0"/>
          </a:gradFill>
        </p:spPr>
        <p:txBody>
          <a:bodyPr anchor="ctr">
            <a:noAutofit/>
          </a:bodyPr>
          <a:lstStyle>
            <a:lvl1pPr marL="0" indent="0" algn="ctr">
              <a:buNone/>
              <a:defRPr sz="2400">
                <a:solidFill>
                  <a:schemeClr val="bg1"/>
                </a:solidFill>
              </a:defRPr>
            </a:lvl1pPr>
          </a:lstStyle>
          <a:p>
            <a:r>
              <a:rPr lang="es-419" dirty="0"/>
              <a:t>Mes, año</a:t>
            </a:r>
          </a:p>
        </p:txBody>
      </p:sp>
      <p:pic>
        <p:nvPicPr>
          <p:cNvPr id="6" name="Imagen 5">
            <a:extLst>
              <a:ext uri="{FF2B5EF4-FFF2-40B4-BE49-F238E27FC236}">
                <a16:creationId xmlns:a16="http://schemas.microsoft.com/office/drawing/2014/main" xmlns="" id="{372D4A1F-3AE4-F945-8FC8-58E4E93F42C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9488" y="3622239"/>
            <a:ext cx="573505" cy="573505"/>
          </a:xfrm>
          <a:prstGeom prst="rect">
            <a:avLst/>
          </a:prstGeom>
        </p:spPr>
      </p:pic>
    </p:spTree>
    <p:extLst>
      <p:ext uri="{BB962C8B-B14F-4D97-AF65-F5344CB8AC3E}">
        <p14:creationId xmlns:p14="http://schemas.microsoft.com/office/powerpoint/2010/main" val="1423692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67587F1A-3C8D-0640-981D-DAC840BFCAB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639" y="0"/>
            <a:ext cx="12180721" cy="6858000"/>
          </a:xfrm>
          <a:prstGeom prst="rect">
            <a:avLst/>
          </a:prstGeom>
        </p:spPr>
      </p:pic>
      <p:sp>
        <p:nvSpPr>
          <p:cNvPr id="2" name="Título 1">
            <a:extLst>
              <a:ext uri="{FF2B5EF4-FFF2-40B4-BE49-F238E27FC236}">
                <a16:creationId xmlns:a16="http://schemas.microsoft.com/office/drawing/2014/main" xmlns="" id="{F97BE1BF-79F0-1B44-AE84-19BDF2273437}"/>
              </a:ext>
            </a:extLst>
          </p:cNvPr>
          <p:cNvSpPr>
            <a:spLocks noGrp="1"/>
          </p:cNvSpPr>
          <p:nvPr>
            <p:ph type="title" hasCustomPrompt="1"/>
          </p:nvPr>
        </p:nvSpPr>
        <p:spPr>
          <a:xfrm>
            <a:off x="2557153" y="2819431"/>
            <a:ext cx="7077694" cy="829703"/>
          </a:xfrm>
        </p:spPr>
        <p:txBody>
          <a:bodyPr anchor="ctr">
            <a:normAutofit/>
          </a:bodyPr>
          <a:lstStyle>
            <a:lvl1pPr algn="ctr">
              <a:defRPr sz="5000" b="1">
                <a:solidFill>
                  <a:schemeClr val="bg1"/>
                </a:solidFill>
              </a:defRPr>
            </a:lvl1pPr>
          </a:lstStyle>
          <a:p>
            <a:r>
              <a:rPr lang="es-ES" dirty="0"/>
              <a:t>Modificar título</a:t>
            </a:r>
            <a:endParaRPr lang="es-EC" dirty="0"/>
          </a:p>
        </p:txBody>
      </p:sp>
      <p:sp>
        <p:nvSpPr>
          <p:cNvPr id="4" name="Marcador de texto 3">
            <a:extLst>
              <a:ext uri="{FF2B5EF4-FFF2-40B4-BE49-F238E27FC236}">
                <a16:creationId xmlns:a16="http://schemas.microsoft.com/office/drawing/2014/main" xmlns="" id="{036DA108-CC64-8041-9CE8-6611CB1CF76D}"/>
              </a:ext>
            </a:extLst>
          </p:cNvPr>
          <p:cNvSpPr>
            <a:spLocks noGrp="1"/>
          </p:cNvSpPr>
          <p:nvPr>
            <p:ph type="body" sz="quarter" idx="11" hasCustomPrompt="1"/>
          </p:nvPr>
        </p:nvSpPr>
        <p:spPr>
          <a:xfrm>
            <a:off x="2557463" y="3649134"/>
            <a:ext cx="7077075" cy="628650"/>
          </a:xfrm>
        </p:spPr>
        <p:txBody>
          <a:bodyPr anchor="ctr"/>
          <a:lstStyle>
            <a:lvl1pPr marL="0" indent="0" algn="ctr">
              <a:buNone/>
              <a:defRPr>
                <a:solidFill>
                  <a:schemeClr val="bg1"/>
                </a:solidFill>
              </a:defRPr>
            </a:lvl1pPr>
          </a:lstStyle>
          <a:p>
            <a:r>
              <a:rPr lang="es-ES" dirty="0"/>
              <a:t>Modificar subtítulo</a:t>
            </a:r>
            <a:endParaRPr lang="es-419" dirty="0"/>
          </a:p>
        </p:txBody>
      </p:sp>
    </p:spTree>
    <p:extLst>
      <p:ext uri="{BB962C8B-B14F-4D97-AF65-F5344CB8AC3E}">
        <p14:creationId xmlns:p14="http://schemas.microsoft.com/office/powerpoint/2010/main" val="3531139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xmlns="" id="{9B6347D3-1B44-DB40-9A5D-DF538A513A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639" y="0"/>
            <a:ext cx="12180721" cy="6858000"/>
          </a:xfrm>
          <a:prstGeom prst="rect">
            <a:avLst/>
          </a:prstGeom>
        </p:spPr>
      </p:pic>
      <p:sp>
        <p:nvSpPr>
          <p:cNvPr id="2" name="Título 1">
            <a:extLst>
              <a:ext uri="{FF2B5EF4-FFF2-40B4-BE49-F238E27FC236}">
                <a16:creationId xmlns:a16="http://schemas.microsoft.com/office/drawing/2014/main" xmlns="" id="{A2E9B1DB-9A94-3A40-9F4B-28F59CED0E54}"/>
              </a:ext>
            </a:extLst>
          </p:cNvPr>
          <p:cNvSpPr>
            <a:spLocks noGrp="1"/>
          </p:cNvSpPr>
          <p:nvPr>
            <p:ph type="title" hasCustomPrompt="1"/>
          </p:nvPr>
        </p:nvSpPr>
        <p:spPr>
          <a:xfrm>
            <a:off x="549488" y="730185"/>
            <a:ext cx="3690256" cy="853082"/>
          </a:xfrm>
        </p:spPr>
        <p:txBody>
          <a:bodyPr>
            <a:normAutofit/>
          </a:bodyPr>
          <a:lstStyle>
            <a:lvl1pPr>
              <a:defRPr sz="4800" b="1">
                <a:solidFill>
                  <a:srgbClr val="646E78"/>
                </a:solidFill>
              </a:defRPr>
            </a:lvl1pPr>
          </a:lstStyle>
          <a:p>
            <a:r>
              <a:rPr lang="es-ES" dirty="0"/>
              <a:t>Contenido</a:t>
            </a:r>
            <a:endParaRPr lang="es-419" dirty="0"/>
          </a:p>
        </p:txBody>
      </p:sp>
    </p:spTree>
    <p:extLst>
      <p:ext uri="{BB962C8B-B14F-4D97-AF65-F5344CB8AC3E}">
        <p14:creationId xmlns:p14="http://schemas.microsoft.com/office/powerpoint/2010/main" val="132316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E78"/>
                </a:solidFill>
              </a:defRPr>
            </a:lvl1pPr>
          </a:lstStyle>
          <a:p>
            <a:r>
              <a:rPr lang="es-ES" dirty="0"/>
              <a:t>Haga clic para modificar</a:t>
            </a:r>
            <a:endParaRPr lang="es-419" dirty="0"/>
          </a:p>
        </p:txBody>
      </p:sp>
    </p:spTree>
    <p:extLst>
      <p:ext uri="{BB962C8B-B14F-4D97-AF65-F5344CB8AC3E}">
        <p14:creationId xmlns:p14="http://schemas.microsoft.com/office/powerpoint/2010/main" val="861351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xmlns="" id="{7BDD29F2-EF0B-4347-9278-8857A52A5BE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639" y="0"/>
            <a:ext cx="12180721" cy="6858000"/>
          </a:xfrm>
          <a:prstGeom prst="rect">
            <a:avLst/>
          </a:prstGeom>
        </p:spPr>
      </p:pic>
    </p:spTree>
    <p:extLst>
      <p:ext uri="{BB962C8B-B14F-4D97-AF65-F5344CB8AC3E}">
        <p14:creationId xmlns:p14="http://schemas.microsoft.com/office/powerpoint/2010/main" val="14097762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xmlns="" id="{5AFFA344-97B1-2E42-9322-C455A09CB1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xmlns="" id="{7249D5DD-1BDF-D242-9FCC-33931EADFD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EC"/>
          </a:p>
        </p:txBody>
      </p:sp>
      <p:sp>
        <p:nvSpPr>
          <p:cNvPr id="4" name="Marcador de fecha 3">
            <a:extLst>
              <a:ext uri="{FF2B5EF4-FFF2-40B4-BE49-F238E27FC236}">
                <a16:creationId xmlns:a16="http://schemas.microsoft.com/office/drawing/2014/main" xmlns="" id="{138C3082-503C-2949-9FE2-4BE9395DFC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D09197-C62B-E041-B7A6-078879F8728D}" type="datetimeFigureOut">
              <a:rPr lang="es-EC" smtClean="0"/>
              <a:t>21/3/2024</a:t>
            </a:fld>
            <a:endParaRPr lang="es-EC"/>
          </a:p>
        </p:txBody>
      </p:sp>
      <p:sp>
        <p:nvSpPr>
          <p:cNvPr id="5" name="Marcador de pie de página 4">
            <a:extLst>
              <a:ext uri="{FF2B5EF4-FFF2-40B4-BE49-F238E27FC236}">
                <a16:creationId xmlns:a16="http://schemas.microsoft.com/office/drawing/2014/main" xmlns="" id="{C19FE301-8AFC-C744-B8C1-DE8A5B747F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xmlns="" id="{B0F974DB-B6FD-6D46-8745-1BB4CB07D8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9FF70-6B49-2041-A5E1-3A534BD2F87D}" type="slidenum">
              <a:rPr lang="es-EC" smtClean="0"/>
              <a:t>‹Nº›</a:t>
            </a:fld>
            <a:endParaRPr lang="es-EC"/>
          </a:p>
        </p:txBody>
      </p:sp>
    </p:spTree>
    <p:extLst>
      <p:ext uri="{BB962C8B-B14F-4D97-AF65-F5344CB8AC3E}">
        <p14:creationId xmlns:p14="http://schemas.microsoft.com/office/powerpoint/2010/main" val="415575497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5" r:id="rId3"/>
    <p:sldLayoutId id="2147483650" r:id="rId4"/>
    <p:sldLayoutId id="2147483654"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42.png"/><Relationship Id="rId7"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chart" Target="../charts/chart5.xml"/><Relationship Id="rId3" Type="http://schemas.openxmlformats.org/officeDocument/2006/relationships/image" Target="../media/image42.png"/><Relationship Id="rId7"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10.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chart" Target="../charts/chart9.xml"/><Relationship Id="rId3" Type="http://schemas.openxmlformats.org/officeDocument/2006/relationships/image" Target="../media/image11.png"/><Relationship Id="rId7" Type="http://schemas.openxmlformats.org/officeDocument/2006/relationships/chart" Target="../charts/chart8.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10.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2.png"/><Relationship Id="rId1" Type="http://schemas.openxmlformats.org/officeDocument/2006/relationships/slideLayout" Target="../slideLayouts/slideLayout4.xml"/><Relationship Id="rId4" Type="http://schemas.openxmlformats.org/officeDocument/2006/relationships/chart" Target="../charts/chart10.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chart" Target="../charts/chart11.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2.png"/><Relationship Id="rId1" Type="http://schemas.openxmlformats.org/officeDocument/2006/relationships/slideLayout" Target="../slideLayouts/slideLayout4.xml"/><Relationship Id="rId4" Type="http://schemas.openxmlformats.org/officeDocument/2006/relationships/chart" Target="../charts/chart12.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chart" Target="../charts/chart13.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chart" Target="../charts/chart15.xml"/><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chart" Target="../charts/chart14.xml"/><Relationship Id="rId5" Type="http://schemas.openxmlformats.org/officeDocument/2006/relationships/image" Target="../media/image31.png"/><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chart" Target="../charts/chart16.xml"/><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45.png"/><Relationship Id="rId11" Type="http://schemas.openxmlformats.org/officeDocument/2006/relationships/chart" Target="../charts/chart17.xml"/><Relationship Id="rId5" Type="http://schemas.openxmlformats.org/officeDocument/2006/relationships/image" Target="../media/image45.svg"/><Relationship Id="rId10" Type="http://schemas.openxmlformats.org/officeDocument/2006/relationships/image" Target="../media/image48.svg"/><Relationship Id="rId4" Type="http://schemas.openxmlformats.org/officeDocument/2006/relationships/image" Target="../media/image44.png"/><Relationship Id="rId9"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chart" Target="../charts/chart19.xml"/><Relationship Id="rId7" Type="http://schemas.openxmlformats.org/officeDocument/2006/relationships/image" Target="../media/image31.png"/><Relationship Id="rId2" Type="http://schemas.openxmlformats.org/officeDocument/2006/relationships/chart" Target="../charts/chart18.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36.pn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xml"/><Relationship Id="rId4" Type="http://schemas.openxmlformats.org/officeDocument/2006/relationships/chart" Target="../charts/chart20.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2.png"/><Relationship Id="rId1" Type="http://schemas.openxmlformats.org/officeDocument/2006/relationships/slideLayout" Target="../slideLayouts/slideLayout4.xml"/><Relationship Id="rId4" Type="http://schemas.openxmlformats.org/officeDocument/2006/relationships/chart" Target="../charts/char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3.xml"/><Relationship Id="rId16" Type="http://schemas.openxmlformats.org/officeDocument/2006/relationships/image" Target="../media/image30.png"/><Relationship Id="rId1" Type="http://schemas.openxmlformats.org/officeDocument/2006/relationships/slideLayout" Target="../slideLayouts/slideLayout4.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8.png"/><Relationship Id="rId7" Type="http://schemas.openxmlformats.org/officeDocument/2006/relationships/image" Target="../media/image34.pn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0.png"/><Relationship Id="rId7" Type="http://schemas.openxmlformats.org/officeDocument/2006/relationships/image" Target="../media/image34.pn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E0AD59A6-C0AA-6E41-9AA1-F41E83DB0BE4}"/>
              </a:ext>
            </a:extLst>
          </p:cNvPr>
          <p:cNvSpPr>
            <a:spLocks noGrp="1"/>
          </p:cNvSpPr>
          <p:nvPr>
            <p:ph type="ctrTitle"/>
          </p:nvPr>
        </p:nvSpPr>
        <p:spPr>
          <a:xfrm>
            <a:off x="549488" y="1653670"/>
            <a:ext cx="5917987" cy="1854417"/>
          </a:xfrm>
        </p:spPr>
        <p:txBody>
          <a:bodyPr>
            <a:noAutofit/>
          </a:bodyPr>
          <a:lstStyle/>
          <a:p>
            <a:r>
              <a:rPr lang="es-419" sz="4200" dirty="0"/>
              <a:t>Encuesta Estructural Empresarial</a:t>
            </a:r>
          </a:p>
        </p:txBody>
      </p:sp>
      <p:sp>
        <p:nvSpPr>
          <p:cNvPr id="3" name="Subtítulo 2">
            <a:extLst>
              <a:ext uri="{FF2B5EF4-FFF2-40B4-BE49-F238E27FC236}">
                <a16:creationId xmlns:a16="http://schemas.microsoft.com/office/drawing/2014/main" xmlns="" id="{0898C615-19C8-BF4C-8FAC-BFA2B153C794}"/>
              </a:ext>
            </a:extLst>
          </p:cNvPr>
          <p:cNvSpPr>
            <a:spLocks noGrp="1"/>
          </p:cNvSpPr>
          <p:nvPr>
            <p:ph type="subTitle" idx="1"/>
          </p:nvPr>
        </p:nvSpPr>
        <p:spPr/>
        <p:txBody>
          <a:bodyPr/>
          <a:lstStyle/>
          <a:p>
            <a:r>
              <a:rPr lang="es-419" dirty="0"/>
              <a:t>ENESEM</a:t>
            </a:r>
          </a:p>
        </p:txBody>
      </p:sp>
      <p:sp>
        <p:nvSpPr>
          <p:cNvPr id="4" name="Marcador de texto 3">
            <a:extLst>
              <a:ext uri="{FF2B5EF4-FFF2-40B4-BE49-F238E27FC236}">
                <a16:creationId xmlns:a16="http://schemas.microsoft.com/office/drawing/2014/main" xmlns="" id="{BAD6D518-2FC4-4041-B436-F34350D6A25F}"/>
              </a:ext>
            </a:extLst>
          </p:cNvPr>
          <p:cNvSpPr>
            <a:spLocks noGrp="1"/>
          </p:cNvSpPr>
          <p:nvPr>
            <p:ph type="body" sz="quarter" idx="12"/>
          </p:nvPr>
        </p:nvSpPr>
        <p:spPr/>
        <p:txBody>
          <a:bodyPr/>
          <a:lstStyle/>
          <a:p>
            <a:r>
              <a:rPr lang="es-ES" sz="1800" dirty="0" smtClean="0">
                <a:solidFill>
                  <a:srgbClr val="FFFFFF"/>
                </a:solidFill>
                <a:latin typeface="Century Gothic" panose="020B0502020202020204" pitchFamily="34" charset="0"/>
                <a:ea typeface="Century Gothic" panose="020B0502020202020204" pitchFamily="34" charset="0"/>
                <a:cs typeface="Century Gothic" panose="020B0502020202020204" pitchFamily="34" charset="0"/>
              </a:rPr>
              <a:t>Marzo</a:t>
            </a:r>
            <a:r>
              <a:rPr lang="es-ES" sz="1800" dirty="0" smtClean="0">
                <a:solidFill>
                  <a:srgbClr val="FFFFFF"/>
                </a:solidFill>
                <a:effectLst/>
                <a:latin typeface="Century Gothic" panose="020B0502020202020204" pitchFamily="34" charset="0"/>
                <a:ea typeface="Century Gothic" panose="020B0502020202020204" pitchFamily="34" charset="0"/>
                <a:cs typeface="Century Gothic" panose="020B0502020202020204" pitchFamily="34" charset="0"/>
              </a:rPr>
              <a:t>, </a:t>
            </a:r>
            <a:r>
              <a:rPr lang="es-ES" sz="1800" dirty="0">
                <a:solidFill>
                  <a:srgbClr val="FFFFFF"/>
                </a:solidFill>
                <a:effectLst/>
                <a:latin typeface="Century Gothic" panose="020B0502020202020204" pitchFamily="34" charset="0"/>
                <a:ea typeface="Century Gothic" panose="020B0502020202020204" pitchFamily="34" charset="0"/>
                <a:cs typeface="Century Gothic" panose="020B0502020202020204" pitchFamily="34" charset="0"/>
              </a:rPr>
              <a:t>2024</a:t>
            </a:r>
            <a:endParaRPr lang="es-419" dirty="0"/>
          </a:p>
        </p:txBody>
      </p:sp>
    </p:spTree>
    <p:extLst>
      <p:ext uri="{BB962C8B-B14F-4D97-AF65-F5344CB8AC3E}">
        <p14:creationId xmlns:p14="http://schemas.microsoft.com/office/powerpoint/2010/main" val="33562733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xmlns="" id="{AC1859E9-6A65-431F-97EB-68AD3A3AC092}"/>
              </a:ext>
            </a:extLst>
          </p:cNvPr>
          <p:cNvSpPr txBox="1">
            <a:spLocks/>
          </p:cNvSpPr>
          <p:nvPr/>
        </p:nvSpPr>
        <p:spPr>
          <a:xfrm>
            <a:off x="928800" y="327600"/>
            <a:ext cx="6537960" cy="6035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2300" dirty="0">
                <a:cs typeface="Century Gothic (Títulos)"/>
                <a:sym typeface="Century Gothic (Títulos)"/>
              </a:rPr>
              <a:t>1.4 Principales </a:t>
            </a:r>
            <a:r>
              <a:rPr lang="es-EC" sz="2300" dirty="0"/>
              <a:t>definiciones</a:t>
            </a:r>
            <a:r>
              <a:rPr lang="es-EC" sz="2000" baseline="70000" dirty="0"/>
              <a:t>1</a:t>
            </a:r>
            <a:endParaRPr lang="es-EC" sz="2300" dirty="0">
              <a:cs typeface="Century Gothic (Títulos)"/>
              <a:sym typeface="Century Gothic (Títulos)"/>
            </a:endParaRPr>
          </a:p>
        </p:txBody>
      </p:sp>
      <p:pic>
        <p:nvPicPr>
          <p:cNvPr id="3" name="Marcador de contenido 2">
            <a:extLst>
              <a:ext uri="{FF2B5EF4-FFF2-40B4-BE49-F238E27FC236}">
                <a16:creationId xmlns:a16="http://schemas.microsoft.com/office/drawing/2014/main" xmlns="" id="{3CC83880-F278-4700-93F7-5272F50851CC}"/>
              </a:ext>
            </a:extLst>
          </p:cNvPr>
          <p:cNvPicPr>
            <a:picLocks/>
          </p:cNvPicPr>
          <p:nvPr/>
        </p:nvPicPr>
        <p:blipFill>
          <a:blip r:embed="rId2" cstate="print"/>
          <a:stretch>
            <a:fillRect/>
          </a:stretch>
        </p:blipFill>
        <p:spPr>
          <a:xfrm>
            <a:off x="6248938" y="1133856"/>
            <a:ext cx="18288" cy="5328000"/>
          </a:xfrm>
          <a:prstGeom prst="rect">
            <a:avLst/>
          </a:prstGeom>
        </p:spPr>
      </p:pic>
      <p:sp>
        <p:nvSpPr>
          <p:cNvPr id="4" name="Marcador de contenido 3">
            <a:extLst>
              <a:ext uri="{FF2B5EF4-FFF2-40B4-BE49-F238E27FC236}">
                <a16:creationId xmlns:a16="http://schemas.microsoft.com/office/drawing/2014/main" xmlns="" id="{8AC0D6A4-5FC1-45E1-82C7-701378D914C5}"/>
              </a:ext>
            </a:extLst>
          </p:cNvPr>
          <p:cNvSpPr txBox="1">
            <a:spLocks/>
          </p:cNvSpPr>
          <p:nvPr/>
        </p:nvSpPr>
        <p:spPr>
          <a:xfrm>
            <a:off x="590416" y="1115568"/>
            <a:ext cx="5413248" cy="429768"/>
          </a:xfrm>
          <a:prstGeom prst="rect">
            <a:avLst/>
          </a:prstGeom>
          <a:solidFill>
            <a:srgbClr val="4B6EFA">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800">
                <a:solidFill>
                  <a:srgbClr val="FFFFFF">
                    <a:alpha val="100000"/>
                  </a:srgbClr>
                </a:solidFill>
                <a:cs typeface="Century Gothic (Títulos)"/>
                <a:sym typeface="Century Gothic (Títulos)"/>
              </a:rPr>
              <a:t>Remuneraciones  empresariales</a:t>
            </a:r>
          </a:p>
        </p:txBody>
      </p:sp>
      <p:sp>
        <p:nvSpPr>
          <p:cNvPr id="5" name="Marcador de contenido 4">
            <a:extLst>
              <a:ext uri="{FF2B5EF4-FFF2-40B4-BE49-F238E27FC236}">
                <a16:creationId xmlns:a16="http://schemas.microsoft.com/office/drawing/2014/main" xmlns="" id="{A50C8780-83D5-4802-A164-D8EEB4F5D587}"/>
              </a:ext>
            </a:extLst>
          </p:cNvPr>
          <p:cNvSpPr txBox="1">
            <a:spLocks/>
          </p:cNvSpPr>
          <p:nvPr/>
        </p:nvSpPr>
        <p:spPr>
          <a:xfrm>
            <a:off x="6487578" y="1115568"/>
            <a:ext cx="5268993" cy="429768"/>
          </a:xfrm>
          <a:prstGeom prst="rect">
            <a:avLst/>
          </a:prstGeom>
          <a:solidFill>
            <a:srgbClr val="4B6EFA">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r">
              <a:lnSpc>
                <a:spcPct val="100000"/>
              </a:lnSpc>
              <a:spcBef>
                <a:spcPts val="0"/>
              </a:spcBef>
            </a:pPr>
            <a:r>
              <a:rPr lang="es-EC" sz="1800">
                <a:solidFill>
                  <a:srgbClr val="FFFFFF">
                    <a:alpha val="100000"/>
                  </a:srgbClr>
                </a:solidFill>
                <a:cs typeface="Century Gothic (Títulos)"/>
                <a:sym typeface="Century Gothic (Títulos)"/>
              </a:rPr>
              <a:t>Formación bruta de capital fijo empresarial</a:t>
            </a:r>
            <a:endParaRPr lang="es-EC" sz="1800" dirty="0">
              <a:solidFill>
                <a:srgbClr val="FFFFFF">
                  <a:alpha val="100000"/>
                </a:srgbClr>
              </a:solidFill>
              <a:cs typeface="Century Gothic (Títulos)"/>
              <a:sym typeface="Century Gothic (Títulos)"/>
            </a:endParaRPr>
          </a:p>
        </p:txBody>
      </p:sp>
      <p:pic>
        <p:nvPicPr>
          <p:cNvPr id="6" name="Marcador de contenido 5">
            <a:extLst>
              <a:ext uri="{FF2B5EF4-FFF2-40B4-BE49-F238E27FC236}">
                <a16:creationId xmlns:a16="http://schemas.microsoft.com/office/drawing/2014/main" xmlns="" id="{88DADF85-004A-43A6-A5B5-5488AB6F07D7}"/>
              </a:ext>
            </a:extLst>
          </p:cNvPr>
          <p:cNvPicPr>
            <a:picLocks/>
          </p:cNvPicPr>
          <p:nvPr/>
        </p:nvPicPr>
        <p:blipFill>
          <a:blip r:embed="rId3" cstate="print"/>
          <a:stretch>
            <a:fillRect/>
          </a:stretch>
        </p:blipFill>
        <p:spPr>
          <a:xfrm>
            <a:off x="645280" y="987552"/>
            <a:ext cx="539496" cy="539496"/>
          </a:xfrm>
          <a:prstGeom prst="rect">
            <a:avLst/>
          </a:prstGeom>
        </p:spPr>
      </p:pic>
      <p:pic>
        <p:nvPicPr>
          <p:cNvPr id="7" name="Marcador de contenido 6">
            <a:extLst>
              <a:ext uri="{FF2B5EF4-FFF2-40B4-BE49-F238E27FC236}">
                <a16:creationId xmlns:a16="http://schemas.microsoft.com/office/drawing/2014/main" xmlns="" id="{06E5D593-5D00-4BE6-8D81-568DA601045B}"/>
              </a:ext>
            </a:extLst>
          </p:cNvPr>
          <p:cNvPicPr>
            <a:picLocks/>
          </p:cNvPicPr>
          <p:nvPr/>
        </p:nvPicPr>
        <p:blipFill>
          <a:blip r:embed="rId4" cstate="print"/>
          <a:stretch>
            <a:fillRect/>
          </a:stretch>
        </p:blipFill>
        <p:spPr>
          <a:xfrm>
            <a:off x="6376946" y="1088136"/>
            <a:ext cx="475488" cy="475488"/>
          </a:xfrm>
          <a:prstGeom prst="rect">
            <a:avLst/>
          </a:prstGeom>
        </p:spPr>
      </p:pic>
      <p:sp>
        <p:nvSpPr>
          <p:cNvPr id="8" name="Marcador de contenido 7">
            <a:extLst>
              <a:ext uri="{FF2B5EF4-FFF2-40B4-BE49-F238E27FC236}">
                <a16:creationId xmlns:a16="http://schemas.microsoft.com/office/drawing/2014/main" xmlns="" id="{AEB9BBF7-A965-4617-B18A-451B114D9F0E}"/>
              </a:ext>
            </a:extLst>
          </p:cNvPr>
          <p:cNvSpPr txBox="1">
            <a:spLocks/>
          </p:cNvSpPr>
          <p:nvPr/>
        </p:nvSpPr>
        <p:spPr>
          <a:xfrm>
            <a:off x="572128" y="1604877"/>
            <a:ext cx="5449824" cy="170078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00" b="0">
                <a:solidFill>
                  <a:srgbClr val="767171">
                    <a:alpha val="100000"/>
                  </a:srgbClr>
                </a:solidFill>
                <a:cs typeface="Century Gothic (Cuerpo)"/>
                <a:sym typeface="Century Gothic (Cuerpo)"/>
              </a:rPr>
              <a:t>Son todos los pagos y aportaciones normales y extraordinarias, en dinero y especie, para retribuir el trabajo del personal dependiente, en forma de salarios y sueldos, prestaciones sociales y utilidades repartidas al personal, ya sea que este pago se calcule sobre la base de una jornada de trabajo o por la cantidad de trabajo desarrollado (destajo), o mediante un salario base que se complementa con comisiones por ventas u otras actividades.</a:t>
            </a:r>
            <a:endParaRPr lang="es-EC" sz="1300" b="0" dirty="0">
              <a:solidFill>
                <a:srgbClr val="767171">
                  <a:alpha val="100000"/>
                </a:srgbClr>
              </a:solidFill>
              <a:cs typeface="Century Gothic (Cuerpo)"/>
              <a:sym typeface="Century Gothic (Cuerpo)"/>
            </a:endParaRPr>
          </a:p>
        </p:txBody>
      </p:sp>
      <p:sp>
        <p:nvSpPr>
          <p:cNvPr id="9" name="Marcador de contenido 8">
            <a:extLst>
              <a:ext uri="{FF2B5EF4-FFF2-40B4-BE49-F238E27FC236}">
                <a16:creationId xmlns:a16="http://schemas.microsoft.com/office/drawing/2014/main" xmlns="" id="{CB36ABD7-361B-47F1-8EF8-2E8E2072D26B}"/>
              </a:ext>
            </a:extLst>
          </p:cNvPr>
          <p:cNvSpPr txBox="1">
            <a:spLocks/>
          </p:cNvSpPr>
          <p:nvPr/>
        </p:nvSpPr>
        <p:spPr>
          <a:xfrm>
            <a:off x="6332130" y="1664207"/>
            <a:ext cx="5339917" cy="9806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00" b="0" dirty="0">
                <a:solidFill>
                  <a:srgbClr val="767171">
                    <a:alpha val="100000"/>
                  </a:srgbClr>
                </a:solidFill>
                <a:cs typeface="Century Gothic (Cuerpo)"/>
                <a:sym typeface="Century Gothic (Cuerpo)"/>
              </a:rPr>
              <a:t>Es el valor total de las adquisiciones menos las disposiciones de activos fijos efectuadas por el  productor durante el período contable, más ciertos gastos específicos en servicios que incrementan el valor de los activos no producidos.</a:t>
            </a:r>
          </a:p>
        </p:txBody>
      </p:sp>
      <p:sp>
        <p:nvSpPr>
          <p:cNvPr id="10" name="Marcador de contenido 9">
            <a:extLst>
              <a:ext uri="{FF2B5EF4-FFF2-40B4-BE49-F238E27FC236}">
                <a16:creationId xmlns:a16="http://schemas.microsoft.com/office/drawing/2014/main" xmlns="" id="{C093EAA3-DB34-4C98-B8E6-814FA427BFA0}"/>
              </a:ext>
            </a:extLst>
          </p:cNvPr>
          <p:cNvSpPr txBox="1">
            <a:spLocks/>
          </p:cNvSpPr>
          <p:nvPr/>
        </p:nvSpPr>
        <p:spPr>
          <a:xfrm>
            <a:off x="645280" y="3429000"/>
            <a:ext cx="905256" cy="3749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a:solidFill>
                  <a:srgbClr val="3B3838">
                    <a:alpha val="100000"/>
                  </a:srgbClr>
                </a:solidFill>
                <a:cs typeface="Century Gothic (Cuerpo)"/>
                <a:sym typeface="Century Gothic (Cuerpo)"/>
              </a:rPr>
              <a:t>Incluye:</a:t>
            </a:r>
            <a:endParaRPr lang="es-EC" sz="1200" dirty="0">
              <a:solidFill>
                <a:srgbClr val="3B3838">
                  <a:alpha val="100000"/>
                </a:srgbClr>
              </a:solidFill>
              <a:cs typeface="Century Gothic (Cuerpo)"/>
              <a:sym typeface="Century Gothic (Cuerpo)"/>
            </a:endParaRPr>
          </a:p>
        </p:txBody>
      </p:sp>
      <p:sp>
        <p:nvSpPr>
          <p:cNvPr id="11" name="Marcador de contenido 10">
            <a:extLst>
              <a:ext uri="{FF2B5EF4-FFF2-40B4-BE49-F238E27FC236}">
                <a16:creationId xmlns:a16="http://schemas.microsoft.com/office/drawing/2014/main" xmlns="" id="{B3EF9BC4-FC46-4400-948D-DDFF6373B9EA}"/>
              </a:ext>
            </a:extLst>
          </p:cNvPr>
          <p:cNvSpPr txBox="1">
            <a:spLocks/>
          </p:cNvSpPr>
          <p:nvPr/>
        </p:nvSpPr>
        <p:spPr>
          <a:xfrm>
            <a:off x="645280" y="4293213"/>
            <a:ext cx="905256" cy="3749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a:solidFill>
                  <a:srgbClr val="3B3838">
                    <a:alpha val="100000"/>
                  </a:srgbClr>
                </a:solidFill>
                <a:cs typeface="Century Gothic (Cuerpo)"/>
                <a:sym typeface="Century Gothic (Cuerpo)"/>
              </a:rPr>
              <a:t>Excluye:</a:t>
            </a:r>
          </a:p>
        </p:txBody>
      </p:sp>
      <p:sp>
        <p:nvSpPr>
          <p:cNvPr id="12" name="Marcador de contenido 11">
            <a:extLst>
              <a:ext uri="{FF2B5EF4-FFF2-40B4-BE49-F238E27FC236}">
                <a16:creationId xmlns:a16="http://schemas.microsoft.com/office/drawing/2014/main" xmlns="" id="{7A4666E9-181A-4AC3-BA5A-CEF7B63E8671}"/>
              </a:ext>
            </a:extLst>
          </p:cNvPr>
          <p:cNvSpPr txBox="1">
            <a:spLocks/>
          </p:cNvSpPr>
          <p:nvPr/>
        </p:nvSpPr>
        <p:spPr>
          <a:xfrm>
            <a:off x="819016" y="3713476"/>
            <a:ext cx="4928616" cy="65549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767171">
                    <a:alpha val="100000"/>
                  </a:srgbClr>
                </a:solidFill>
                <a:cs typeface="Century Gothic (Cuerpo)"/>
                <a:sym typeface="Century Gothic (Cuerpo)"/>
              </a:rPr>
              <a:t>Contribuciones patronales a regímenes de seguridad social.</a:t>
            </a:r>
          </a:p>
          <a:p>
            <a:pPr>
              <a:lnSpc>
                <a:spcPct val="100000"/>
              </a:lnSpc>
              <a:spcBef>
                <a:spcPts val="0"/>
              </a:spcBef>
            </a:pPr>
            <a:endParaRPr lang="es-EC" sz="1200" b="0">
              <a:solidFill>
                <a:srgbClr val="767171">
                  <a:alpha val="100000"/>
                </a:srgbClr>
              </a:solidFill>
              <a:cs typeface="Century Gothic (Cuerpo)"/>
              <a:sym typeface="Century Gothic (Cuerpo)"/>
            </a:endParaRPr>
          </a:p>
          <a:p>
            <a:pPr>
              <a:lnSpc>
                <a:spcPct val="100000"/>
              </a:lnSpc>
              <a:spcBef>
                <a:spcPts val="0"/>
              </a:spcBef>
            </a:pPr>
            <a:r>
              <a:rPr lang="es-EC" sz="1200" b="0">
                <a:solidFill>
                  <a:srgbClr val="767171">
                    <a:alpha val="100000"/>
                  </a:srgbClr>
                </a:solidFill>
                <a:cs typeface="Century Gothic (Cuerpo)"/>
                <a:sym typeface="Century Gothic (Cuerpo)"/>
              </a:rPr>
              <a:t>Pago realizado al personal con licencia y permiso temporal.</a:t>
            </a:r>
            <a:endParaRPr lang="es-EC" sz="1200" b="0" dirty="0">
              <a:solidFill>
                <a:srgbClr val="767171">
                  <a:alpha val="100000"/>
                </a:srgbClr>
              </a:solidFill>
              <a:cs typeface="Century Gothic (Cuerpo)"/>
              <a:sym typeface="Century Gothic (Cuerpo)"/>
            </a:endParaRPr>
          </a:p>
        </p:txBody>
      </p:sp>
      <p:sp>
        <p:nvSpPr>
          <p:cNvPr id="13" name="Marcador de contenido 15">
            <a:extLst>
              <a:ext uri="{FF2B5EF4-FFF2-40B4-BE49-F238E27FC236}">
                <a16:creationId xmlns:a16="http://schemas.microsoft.com/office/drawing/2014/main" xmlns="" id="{470FB004-5216-4C1C-ABB4-C82A7E46B04A}"/>
              </a:ext>
            </a:extLst>
          </p:cNvPr>
          <p:cNvSpPr txBox="1">
            <a:spLocks/>
          </p:cNvSpPr>
          <p:nvPr/>
        </p:nvSpPr>
        <p:spPr>
          <a:xfrm>
            <a:off x="819016" y="4582420"/>
            <a:ext cx="4928616" cy="1690788"/>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767171">
                    <a:alpha val="100000"/>
                  </a:srgbClr>
                </a:solidFill>
                <a:cs typeface="Century Gothic (Cuerpo)"/>
                <a:sym typeface="Century Gothic (Cuerpo)"/>
              </a:rPr>
              <a:t>Pagos por liquidaciones o indemnizaciones.</a:t>
            </a:r>
          </a:p>
          <a:p>
            <a:pPr>
              <a:lnSpc>
                <a:spcPct val="100000"/>
              </a:lnSpc>
              <a:spcBef>
                <a:spcPts val="0"/>
              </a:spcBef>
            </a:pPr>
            <a:endParaRPr lang="es-EC" sz="1200" b="0">
              <a:solidFill>
                <a:srgbClr val="767171">
                  <a:alpha val="100000"/>
                </a:srgbClr>
              </a:solidFill>
              <a:cs typeface="Century Gothic (Cuerpo)"/>
              <a:sym typeface="Century Gothic (Cuerpo)"/>
            </a:endParaRPr>
          </a:p>
          <a:p>
            <a:pPr>
              <a:lnSpc>
                <a:spcPct val="100000"/>
              </a:lnSpc>
              <a:spcBef>
                <a:spcPts val="0"/>
              </a:spcBef>
            </a:pPr>
            <a:r>
              <a:rPr lang="es-EC" sz="1200" b="0">
                <a:solidFill>
                  <a:srgbClr val="767171">
                    <a:alpha val="100000"/>
                  </a:srgbClr>
                </a:solidFill>
                <a:cs typeface="Century Gothic (Cuerpo)"/>
                <a:sym typeface="Century Gothic (Cuerpo)"/>
              </a:rPr>
              <a:t>Pagos a terceros por el suministro de personal ocupado.</a:t>
            </a:r>
          </a:p>
          <a:p>
            <a:pPr>
              <a:lnSpc>
                <a:spcPct val="100000"/>
              </a:lnSpc>
              <a:spcBef>
                <a:spcPts val="0"/>
              </a:spcBef>
            </a:pPr>
            <a:endParaRPr lang="es-EC" sz="1200" b="0">
              <a:solidFill>
                <a:srgbClr val="767171">
                  <a:alpha val="100000"/>
                </a:srgbClr>
              </a:solidFill>
              <a:cs typeface="Century Gothic (Cuerpo)"/>
              <a:sym typeface="Century Gothic (Cuerpo)"/>
            </a:endParaRPr>
          </a:p>
          <a:p>
            <a:pPr>
              <a:lnSpc>
                <a:spcPct val="100000"/>
              </a:lnSpc>
              <a:spcBef>
                <a:spcPts val="0"/>
              </a:spcBef>
            </a:pPr>
            <a:r>
              <a:rPr lang="es-EC" sz="1200" b="0">
                <a:solidFill>
                  <a:srgbClr val="767171">
                    <a:alpha val="100000"/>
                  </a:srgbClr>
                </a:solidFill>
                <a:cs typeface="Century Gothic (Cuerpo)"/>
                <a:sym typeface="Century Gothic (Cuerpo)"/>
              </a:rPr>
              <a:t>Pagos exclusivamente de comisiones para aquel personal que no recibió un sueldo base.</a:t>
            </a:r>
          </a:p>
          <a:p>
            <a:pPr>
              <a:lnSpc>
                <a:spcPct val="100000"/>
              </a:lnSpc>
              <a:spcBef>
                <a:spcPts val="0"/>
              </a:spcBef>
            </a:pPr>
            <a:endParaRPr lang="es-EC" sz="1200" b="0">
              <a:solidFill>
                <a:srgbClr val="767171">
                  <a:alpha val="100000"/>
                </a:srgbClr>
              </a:solidFill>
              <a:cs typeface="Century Gothic (Cuerpo)"/>
              <a:sym typeface="Century Gothic (Cuerpo)"/>
            </a:endParaRPr>
          </a:p>
          <a:p>
            <a:pPr>
              <a:lnSpc>
                <a:spcPct val="100000"/>
              </a:lnSpc>
              <a:spcBef>
                <a:spcPts val="0"/>
              </a:spcBef>
            </a:pPr>
            <a:r>
              <a:rPr lang="es-EC" sz="1200" b="0">
                <a:solidFill>
                  <a:srgbClr val="767171">
                    <a:alpha val="100000"/>
                  </a:srgbClr>
                </a:solidFill>
                <a:cs typeface="Century Gothic (Cuerpo)"/>
                <a:sym typeface="Century Gothic (Cuerpo)"/>
              </a:rPr>
              <a:t>Pagos de honorarios por servicios profesionales contratados de manera infrecuente.</a:t>
            </a:r>
          </a:p>
        </p:txBody>
      </p:sp>
      <p:pic>
        <p:nvPicPr>
          <p:cNvPr id="14" name="Marcador de contenido 17">
            <a:extLst>
              <a:ext uri="{FF2B5EF4-FFF2-40B4-BE49-F238E27FC236}">
                <a16:creationId xmlns:a16="http://schemas.microsoft.com/office/drawing/2014/main" xmlns="" id="{5D18967A-AC1F-41C7-9BE3-C2D7152DA95F}"/>
              </a:ext>
            </a:extLst>
          </p:cNvPr>
          <p:cNvPicPr>
            <a:picLocks/>
          </p:cNvPicPr>
          <p:nvPr/>
        </p:nvPicPr>
        <p:blipFill>
          <a:blip r:embed="rId5" cstate="print"/>
          <a:stretch>
            <a:fillRect/>
          </a:stretch>
        </p:blipFill>
        <p:spPr>
          <a:xfrm>
            <a:off x="6515010" y="3081528"/>
            <a:ext cx="4983480" cy="384048"/>
          </a:xfrm>
          <a:prstGeom prst="rect">
            <a:avLst/>
          </a:prstGeom>
        </p:spPr>
      </p:pic>
      <p:sp>
        <p:nvSpPr>
          <p:cNvPr id="15" name="Marcador de contenido 18">
            <a:extLst>
              <a:ext uri="{FF2B5EF4-FFF2-40B4-BE49-F238E27FC236}">
                <a16:creationId xmlns:a16="http://schemas.microsoft.com/office/drawing/2014/main" xmlns="" id="{084EB745-660F-46A2-8BF3-253EA9F54370}"/>
              </a:ext>
            </a:extLst>
          </p:cNvPr>
          <p:cNvSpPr txBox="1">
            <a:spLocks/>
          </p:cNvSpPr>
          <p:nvPr/>
        </p:nvSpPr>
        <p:spPr>
          <a:xfrm>
            <a:off x="6469290" y="3063240"/>
            <a:ext cx="4983480" cy="3840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300" b="0">
                <a:solidFill>
                  <a:srgbClr val="595959">
                    <a:alpha val="100000"/>
                  </a:srgbClr>
                </a:solidFill>
                <a:cs typeface="Cambria Math"/>
                <a:sym typeface="Cambria Math"/>
              </a:rPr>
              <a:t>𝑭𝒃𝒌𝒇_𝟏 = 𝒕𝒐𝒕𝒂𝒅𝒒𝒖𝒊𝒔𝒊 – 𝒕𝒐𝒕𝒅𝒊𝒔𝒑𝒐𝒔 + 𝒕𝒄𝒂𝒇</a:t>
            </a:r>
          </a:p>
        </p:txBody>
      </p:sp>
      <p:sp>
        <p:nvSpPr>
          <p:cNvPr id="16" name="Marcador de contenido 19">
            <a:extLst>
              <a:ext uri="{FF2B5EF4-FFF2-40B4-BE49-F238E27FC236}">
                <a16:creationId xmlns:a16="http://schemas.microsoft.com/office/drawing/2014/main" xmlns="" id="{7B249C72-AE3B-4D81-BDB4-D85D0DDFD98E}"/>
              </a:ext>
            </a:extLst>
          </p:cNvPr>
          <p:cNvSpPr txBox="1">
            <a:spLocks/>
          </p:cNvSpPr>
          <p:nvPr/>
        </p:nvSpPr>
        <p:spPr>
          <a:xfrm>
            <a:off x="6389235" y="3721787"/>
            <a:ext cx="740664" cy="2743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767171">
                    <a:alpha val="100000"/>
                  </a:srgbClr>
                </a:solidFill>
                <a:cs typeface="Century Gothic (Cuerpo)"/>
                <a:sym typeface="Century Gothic (Cuerpo)"/>
              </a:rPr>
              <a:t>Donde:</a:t>
            </a:r>
            <a:endParaRPr lang="es-EC" sz="1200" b="0" dirty="0">
              <a:solidFill>
                <a:srgbClr val="767171">
                  <a:alpha val="100000"/>
                </a:srgbClr>
              </a:solidFill>
              <a:cs typeface="Century Gothic (Cuerpo)"/>
              <a:sym typeface="Century Gothic (Cuerpo)"/>
            </a:endParaRPr>
          </a:p>
        </p:txBody>
      </p:sp>
      <p:pic>
        <p:nvPicPr>
          <p:cNvPr id="17" name="Marcador de contenido 20">
            <a:extLst>
              <a:ext uri="{FF2B5EF4-FFF2-40B4-BE49-F238E27FC236}">
                <a16:creationId xmlns:a16="http://schemas.microsoft.com/office/drawing/2014/main" xmlns="" id="{473C53CE-FA89-4BD5-B3A9-F1D1D09B8212}"/>
              </a:ext>
            </a:extLst>
          </p:cNvPr>
          <p:cNvPicPr>
            <a:picLocks/>
          </p:cNvPicPr>
          <p:nvPr/>
        </p:nvPicPr>
        <p:blipFill>
          <a:blip r:embed="rId6" cstate="print"/>
          <a:stretch>
            <a:fillRect/>
          </a:stretch>
        </p:blipFill>
        <p:spPr>
          <a:xfrm>
            <a:off x="6505866" y="4151376"/>
            <a:ext cx="1005840" cy="393192"/>
          </a:xfrm>
          <a:prstGeom prst="rect">
            <a:avLst/>
          </a:prstGeom>
        </p:spPr>
      </p:pic>
      <p:pic>
        <p:nvPicPr>
          <p:cNvPr id="18" name="Marcador de contenido 21">
            <a:extLst>
              <a:ext uri="{FF2B5EF4-FFF2-40B4-BE49-F238E27FC236}">
                <a16:creationId xmlns:a16="http://schemas.microsoft.com/office/drawing/2014/main" xmlns="" id="{B7C8CEA7-EA0F-404E-B3FF-78DEBB7CB895}"/>
              </a:ext>
            </a:extLst>
          </p:cNvPr>
          <p:cNvPicPr>
            <a:picLocks/>
          </p:cNvPicPr>
          <p:nvPr/>
        </p:nvPicPr>
        <p:blipFill>
          <a:blip r:embed="rId6" cstate="print"/>
          <a:stretch>
            <a:fillRect/>
          </a:stretch>
        </p:blipFill>
        <p:spPr>
          <a:xfrm>
            <a:off x="6505866" y="4910328"/>
            <a:ext cx="1005840" cy="393192"/>
          </a:xfrm>
          <a:prstGeom prst="rect">
            <a:avLst/>
          </a:prstGeom>
        </p:spPr>
      </p:pic>
      <p:pic>
        <p:nvPicPr>
          <p:cNvPr id="19" name="Marcador de contenido 22">
            <a:extLst>
              <a:ext uri="{FF2B5EF4-FFF2-40B4-BE49-F238E27FC236}">
                <a16:creationId xmlns:a16="http://schemas.microsoft.com/office/drawing/2014/main" xmlns="" id="{6FB01A93-78F8-47F2-8FA4-392336C385B8}"/>
              </a:ext>
            </a:extLst>
          </p:cNvPr>
          <p:cNvPicPr>
            <a:picLocks/>
          </p:cNvPicPr>
          <p:nvPr/>
        </p:nvPicPr>
        <p:blipFill>
          <a:blip r:embed="rId6" cstate="print"/>
          <a:stretch>
            <a:fillRect/>
          </a:stretch>
        </p:blipFill>
        <p:spPr>
          <a:xfrm>
            <a:off x="6505866" y="5678424"/>
            <a:ext cx="1005840" cy="393192"/>
          </a:xfrm>
          <a:prstGeom prst="rect">
            <a:avLst/>
          </a:prstGeom>
        </p:spPr>
      </p:pic>
      <p:sp>
        <p:nvSpPr>
          <p:cNvPr id="20" name="Marcador de contenido 23">
            <a:extLst>
              <a:ext uri="{FF2B5EF4-FFF2-40B4-BE49-F238E27FC236}">
                <a16:creationId xmlns:a16="http://schemas.microsoft.com/office/drawing/2014/main" xmlns="" id="{76B7A4B6-CC77-4F58-9375-DBEA18A921A1}"/>
              </a:ext>
            </a:extLst>
          </p:cNvPr>
          <p:cNvSpPr txBox="1">
            <a:spLocks/>
          </p:cNvSpPr>
          <p:nvPr/>
        </p:nvSpPr>
        <p:spPr>
          <a:xfrm>
            <a:off x="6505866" y="4151376"/>
            <a:ext cx="1005840" cy="3931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𝑡𝑜𝑡𝑎𝑑𝑞𝑢𝑖𝑠𝑖</a:t>
            </a:r>
          </a:p>
        </p:txBody>
      </p:sp>
      <p:sp>
        <p:nvSpPr>
          <p:cNvPr id="21" name="Marcador de contenido 24">
            <a:extLst>
              <a:ext uri="{FF2B5EF4-FFF2-40B4-BE49-F238E27FC236}">
                <a16:creationId xmlns:a16="http://schemas.microsoft.com/office/drawing/2014/main" xmlns="" id="{159FDD57-5B28-49B2-A052-A6DFA9E4275C}"/>
              </a:ext>
            </a:extLst>
          </p:cNvPr>
          <p:cNvSpPr txBox="1">
            <a:spLocks/>
          </p:cNvSpPr>
          <p:nvPr/>
        </p:nvSpPr>
        <p:spPr>
          <a:xfrm>
            <a:off x="6505866" y="4910328"/>
            <a:ext cx="1005840" cy="3931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𝑡𝑜𝑡𝑑𝑖𝑠𝑝𝑜𝑠</a:t>
            </a:r>
          </a:p>
        </p:txBody>
      </p:sp>
      <p:sp>
        <p:nvSpPr>
          <p:cNvPr id="22" name="Marcador de contenido 25">
            <a:extLst>
              <a:ext uri="{FF2B5EF4-FFF2-40B4-BE49-F238E27FC236}">
                <a16:creationId xmlns:a16="http://schemas.microsoft.com/office/drawing/2014/main" xmlns="" id="{F84F70D0-BAFD-40D1-A900-0DF42270A79F}"/>
              </a:ext>
            </a:extLst>
          </p:cNvPr>
          <p:cNvSpPr txBox="1">
            <a:spLocks/>
          </p:cNvSpPr>
          <p:nvPr/>
        </p:nvSpPr>
        <p:spPr>
          <a:xfrm>
            <a:off x="6505866" y="5678424"/>
            <a:ext cx="1005840" cy="3931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𝑡𝑐𝑎𝑓</a:t>
            </a:r>
          </a:p>
        </p:txBody>
      </p:sp>
      <p:sp>
        <p:nvSpPr>
          <p:cNvPr id="23" name="Marcador de contenido 26">
            <a:extLst>
              <a:ext uri="{FF2B5EF4-FFF2-40B4-BE49-F238E27FC236}">
                <a16:creationId xmlns:a16="http://schemas.microsoft.com/office/drawing/2014/main" xmlns="" id="{54D7018C-FEB1-4A4F-B63B-E64A638BBAD9}"/>
              </a:ext>
            </a:extLst>
          </p:cNvPr>
          <p:cNvSpPr txBox="1">
            <a:spLocks/>
          </p:cNvSpPr>
          <p:nvPr/>
        </p:nvSpPr>
        <p:spPr>
          <a:xfrm>
            <a:off x="7749450" y="4142232"/>
            <a:ext cx="3099816" cy="420624"/>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300" b="0">
                <a:solidFill>
                  <a:srgbClr val="767171">
                    <a:alpha val="100000"/>
                  </a:srgbClr>
                </a:solidFill>
                <a:cs typeface="Century Gothic (Cuerpo)"/>
                <a:sym typeface="Cambria Math"/>
              </a:rPr>
              <a:t>Adquisición</a:t>
            </a:r>
            <a:r>
              <a:rPr lang="es-EC" sz="1200" b="0">
                <a:solidFill>
                  <a:srgbClr val="767171">
                    <a:alpha val="100000"/>
                  </a:srgbClr>
                </a:solidFill>
                <a:cs typeface="Cambria Math"/>
                <a:sym typeface="Cambria Math"/>
              </a:rPr>
              <a:t> </a:t>
            </a:r>
            <a:r>
              <a:rPr lang="es-EC" sz="1300" b="0">
                <a:solidFill>
                  <a:srgbClr val="767171">
                    <a:alpha val="100000"/>
                  </a:srgbClr>
                </a:solidFill>
                <a:cs typeface="Century Gothic (Cuerpo)"/>
                <a:sym typeface="Cambria Math"/>
              </a:rPr>
              <a:t>de activos fijos nuevos y usados.</a:t>
            </a:r>
            <a:endParaRPr lang="es-EC" sz="1300" b="0" dirty="0">
              <a:solidFill>
                <a:srgbClr val="767171">
                  <a:alpha val="100000"/>
                </a:srgbClr>
              </a:solidFill>
              <a:cs typeface="Century Gothic (Cuerpo)"/>
              <a:sym typeface="Cambria Math"/>
            </a:endParaRPr>
          </a:p>
        </p:txBody>
      </p:sp>
      <p:sp>
        <p:nvSpPr>
          <p:cNvPr id="24" name="Marcador de contenido 27">
            <a:extLst>
              <a:ext uri="{FF2B5EF4-FFF2-40B4-BE49-F238E27FC236}">
                <a16:creationId xmlns:a16="http://schemas.microsoft.com/office/drawing/2014/main" xmlns="" id="{69EB4465-0302-45DF-9B15-1644463267F4}"/>
              </a:ext>
            </a:extLst>
          </p:cNvPr>
          <p:cNvSpPr txBox="1">
            <a:spLocks/>
          </p:cNvSpPr>
          <p:nvPr/>
        </p:nvSpPr>
        <p:spPr>
          <a:xfrm>
            <a:off x="7749450" y="4916805"/>
            <a:ext cx="3099816" cy="420624"/>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300" b="0">
                <a:solidFill>
                  <a:srgbClr val="767171">
                    <a:alpha val="100000"/>
                  </a:srgbClr>
                </a:solidFill>
                <a:cs typeface="Century Gothic (Cuerpo)"/>
                <a:sym typeface="Cambria Math"/>
              </a:rPr>
              <a:t>Disposición de activos fijos nuevos y usados. </a:t>
            </a:r>
            <a:endParaRPr lang="es-EC" sz="1300" b="0" dirty="0">
              <a:solidFill>
                <a:srgbClr val="767171">
                  <a:alpha val="100000"/>
                </a:srgbClr>
              </a:solidFill>
              <a:cs typeface="Century Gothic (Cuerpo)"/>
              <a:sym typeface="Cambria Math"/>
            </a:endParaRPr>
          </a:p>
        </p:txBody>
      </p:sp>
      <p:sp>
        <p:nvSpPr>
          <p:cNvPr id="25" name="Marcador de contenido 28">
            <a:extLst>
              <a:ext uri="{FF2B5EF4-FFF2-40B4-BE49-F238E27FC236}">
                <a16:creationId xmlns:a16="http://schemas.microsoft.com/office/drawing/2014/main" xmlns="" id="{E10AA429-121A-4059-BB5A-6A885B7CAA9F}"/>
              </a:ext>
            </a:extLst>
          </p:cNvPr>
          <p:cNvSpPr txBox="1">
            <a:spLocks/>
          </p:cNvSpPr>
          <p:nvPr/>
        </p:nvSpPr>
        <p:spPr>
          <a:xfrm>
            <a:off x="7749450" y="5664708"/>
            <a:ext cx="3099816" cy="420624"/>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300" b="0">
                <a:solidFill>
                  <a:srgbClr val="767171">
                    <a:alpha val="100000"/>
                  </a:srgbClr>
                </a:solidFill>
                <a:cs typeface="Century Gothic (Cuerpo)"/>
                <a:sym typeface="Cambria Math"/>
              </a:rPr>
              <a:t>Producción de activos fijos por cuenta propia.</a:t>
            </a:r>
            <a:endParaRPr lang="es-EC" sz="1300" b="0" dirty="0">
              <a:solidFill>
                <a:srgbClr val="767171">
                  <a:alpha val="100000"/>
                </a:srgbClr>
              </a:solidFill>
              <a:cs typeface="Century Gothic (Cuerpo)"/>
              <a:sym typeface="Cambria Math"/>
            </a:endParaRPr>
          </a:p>
        </p:txBody>
      </p:sp>
      <p:sp>
        <p:nvSpPr>
          <p:cNvPr id="26" name="Marcador de contenido 37">
            <a:extLst>
              <a:ext uri="{FF2B5EF4-FFF2-40B4-BE49-F238E27FC236}">
                <a16:creationId xmlns:a16="http://schemas.microsoft.com/office/drawing/2014/main" xmlns="" id="{A73DC843-5BD6-47E4-9BF5-DA519A75D9D0}"/>
              </a:ext>
            </a:extLst>
          </p:cNvPr>
          <p:cNvSpPr txBox="1">
            <a:spLocks/>
          </p:cNvSpPr>
          <p:nvPr/>
        </p:nvSpPr>
        <p:spPr>
          <a:xfrm>
            <a:off x="704088" y="6510528"/>
            <a:ext cx="3950208" cy="2834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C" sz="1000" b="0" baseline="30000">
                <a:solidFill>
                  <a:schemeClr val="bg2">
                    <a:lumMod val="50000"/>
                  </a:schemeClr>
                </a:solidFill>
              </a:rPr>
              <a:t>1</a:t>
            </a:r>
            <a:r>
              <a:rPr lang="es-EC" sz="1000" b="0">
                <a:solidFill>
                  <a:schemeClr val="bg2">
                    <a:lumMod val="50000"/>
                  </a:schemeClr>
                </a:solidFill>
              </a:rPr>
              <a:t> Sistema</a:t>
            </a:r>
            <a:r>
              <a:rPr lang="es-EC" sz="1000" b="0">
                <a:solidFill>
                  <a:srgbClr val="767171">
                    <a:alpha val="100000"/>
                  </a:srgbClr>
                </a:solidFill>
                <a:cs typeface="Century Gothic (Cuerpo)"/>
                <a:sym typeface="Century Gothic (Cuerpo)"/>
              </a:rPr>
              <a:t> de Cuentas Nacionales (SNC) 2008.</a:t>
            </a:r>
            <a:endParaRPr lang="es-EC" sz="1000" b="0" dirty="0">
              <a:solidFill>
                <a:srgbClr val="767171">
                  <a:alpha val="100000"/>
                </a:srgbClr>
              </a:solidFill>
              <a:cs typeface="Century Gothic (Cuerpo)"/>
              <a:sym typeface="Century Gothic (Cuerpo)"/>
            </a:endParaRPr>
          </a:p>
        </p:txBody>
      </p:sp>
    </p:spTree>
    <p:extLst>
      <p:ext uri="{BB962C8B-B14F-4D97-AF65-F5344CB8AC3E}">
        <p14:creationId xmlns:p14="http://schemas.microsoft.com/office/powerpoint/2010/main" val="3350309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arcador de contenido 10">
            <a:extLst>
              <a:ext uri="{FF2B5EF4-FFF2-40B4-BE49-F238E27FC236}">
                <a16:creationId xmlns:a16="http://schemas.microsoft.com/office/drawing/2014/main" xmlns="" id="{1E118D49-7D48-4E61-B62C-23DCAED9C13A}"/>
              </a:ext>
            </a:extLst>
          </p:cNvPr>
          <p:cNvPicPr>
            <a:picLocks/>
          </p:cNvPicPr>
          <p:nvPr/>
        </p:nvPicPr>
        <p:blipFill>
          <a:blip r:embed="rId2" cstate="print"/>
          <a:stretch>
            <a:fillRect/>
          </a:stretch>
        </p:blipFill>
        <p:spPr>
          <a:xfrm>
            <a:off x="704088" y="3006492"/>
            <a:ext cx="10743841" cy="996696"/>
          </a:xfrm>
          <a:prstGeom prst="rect">
            <a:avLst/>
          </a:prstGeom>
        </p:spPr>
      </p:pic>
      <p:pic>
        <p:nvPicPr>
          <p:cNvPr id="3" name="Marcador de contenido 9">
            <a:extLst>
              <a:ext uri="{FF2B5EF4-FFF2-40B4-BE49-F238E27FC236}">
                <a16:creationId xmlns:a16="http://schemas.microsoft.com/office/drawing/2014/main" xmlns="" id="{4DBDD03C-91FA-4681-BFAA-93ED99E79416}"/>
              </a:ext>
            </a:extLst>
          </p:cNvPr>
          <p:cNvPicPr>
            <a:picLocks/>
          </p:cNvPicPr>
          <p:nvPr/>
        </p:nvPicPr>
        <p:blipFill>
          <a:blip r:embed="rId2" cstate="print"/>
          <a:stretch>
            <a:fillRect/>
          </a:stretch>
        </p:blipFill>
        <p:spPr>
          <a:xfrm>
            <a:off x="704088" y="1486705"/>
            <a:ext cx="10743841" cy="996696"/>
          </a:xfrm>
          <a:prstGeom prst="rect">
            <a:avLst/>
          </a:prstGeom>
        </p:spPr>
      </p:pic>
      <p:sp>
        <p:nvSpPr>
          <p:cNvPr id="4" name="Marcador de contenido 1">
            <a:extLst>
              <a:ext uri="{FF2B5EF4-FFF2-40B4-BE49-F238E27FC236}">
                <a16:creationId xmlns:a16="http://schemas.microsoft.com/office/drawing/2014/main" xmlns="" id="{2A8DB4D2-1DB6-4DB8-9916-9314DBA8EBE6}"/>
              </a:ext>
            </a:extLst>
          </p:cNvPr>
          <p:cNvSpPr txBox="1">
            <a:spLocks/>
          </p:cNvSpPr>
          <p:nvPr/>
        </p:nvSpPr>
        <p:spPr>
          <a:xfrm>
            <a:off x="928800" y="327600"/>
            <a:ext cx="6537960" cy="6035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2300" dirty="0">
                <a:cs typeface="Century Gothic (Títulos)"/>
                <a:sym typeface="Century Gothic (Títulos)"/>
              </a:rPr>
              <a:t>1.5 Indicadores de </a:t>
            </a:r>
            <a:r>
              <a:rPr lang="es-EC" sz="2300" dirty="0"/>
              <a:t>relación</a:t>
            </a:r>
            <a:r>
              <a:rPr lang="es-EC" sz="2000" baseline="70000" dirty="0"/>
              <a:t>2</a:t>
            </a:r>
            <a:r>
              <a:rPr lang="es-EC" sz="2300" dirty="0"/>
              <a:t> </a:t>
            </a:r>
            <a:endParaRPr lang="es-EC" sz="2300" dirty="0">
              <a:cs typeface="Century Gothic (Títulos)"/>
              <a:sym typeface="Century Gothic (Títulos)"/>
            </a:endParaRPr>
          </a:p>
        </p:txBody>
      </p:sp>
      <p:sp>
        <p:nvSpPr>
          <p:cNvPr id="5" name="Marcador de contenido 2">
            <a:extLst>
              <a:ext uri="{FF2B5EF4-FFF2-40B4-BE49-F238E27FC236}">
                <a16:creationId xmlns:a16="http://schemas.microsoft.com/office/drawing/2014/main" xmlns="" id="{316E471D-DC68-4C54-A0F6-6E9BBF55C236}"/>
              </a:ext>
            </a:extLst>
          </p:cNvPr>
          <p:cNvSpPr txBox="1">
            <a:spLocks/>
          </p:cNvSpPr>
          <p:nvPr/>
        </p:nvSpPr>
        <p:spPr>
          <a:xfrm>
            <a:off x="1380744" y="1614721"/>
            <a:ext cx="6053328" cy="7498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600" b="0">
                <a:solidFill>
                  <a:schemeClr val="tx1">
                    <a:lumMod val="75000"/>
                    <a:lumOff val="25000"/>
                  </a:schemeClr>
                </a:solidFill>
                <a:cs typeface="Cambria Math"/>
                <a:sym typeface="Cambria Math"/>
              </a:rPr>
              <a:t>Producción empresarial por persona ocupada =</a:t>
            </a:r>
            <a:endParaRPr lang="es-EC" sz="1600" b="0" dirty="0">
              <a:solidFill>
                <a:schemeClr val="tx1">
                  <a:lumMod val="75000"/>
                  <a:lumOff val="25000"/>
                </a:schemeClr>
              </a:solidFill>
              <a:cs typeface="Cambria Math"/>
              <a:sym typeface="Cambria Math"/>
            </a:endParaRPr>
          </a:p>
        </p:txBody>
      </p:sp>
      <p:sp>
        <p:nvSpPr>
          <p:cNvPr id="6" name="Marcador de contenido 3">
            <a:extLst>
              <a:ext uri="{FF2B5EF4-FFF2-40B4-BE49-F238E27FC236}">
                <a16:creationId xmlns:a16="http://schemas.microsoft.com/office/drawing/2014/main" xmlns="" id="{936964E8-69C4-4158-9251-252BA191AEF5}"/>
              </a:ext>
            </a:extLst>
          </p:cNvPr>
          <p:cNvSpPr txBox="1">
            <a:spLocks/>
          </p:cNvSpPr>
          <p:nvPr/>
        </p:nvSpPr>
        <p:spPr>
          <a:xfrm>
            <a:off x="1380744" y="3125364"/>
            <a:ext cx="6519672" cy="7498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600" b="0">
                <a:solidFill>
                  <a:schemeClr val="tx1">
                    <a:lumMod val="75000"/>
                    <a:lumOff val="25000"/>
                  </a:schemeClr>
                </a:solidFill>
                <a:cs typeface="Cambria Math"/>
                <a:sym typeface="Cambria Math"/>
              </a:rPr>
              <a:t>Valor agregado empresarial por persona ocupada =</a:t>
            </a:r>
            <a:endParaRPr lang="es-EC" sz="1600" b="0" dirty="0">
              <a:solidFill>
                <a:schemeClr val="tx1">
                  <a:lumMod val="75000"/>
                  <a:lumOff val="25000"/>
                </a:schemeClr>
              </a:solidFill>
              <a:cs typeface="Cambria Math"/>
              <a:sym typeface="Cambria Math"/>
            </a:endParaRPr>
          </a:p>
        </p:txBody>
      </p:sp>
      <p:sp>
        <p:nvSpPr>
          <p:cNvPr id="7" name="Marcador de contenido 4">
            <a:extLst>
              <a:ext uri="{FF2B5EF4-FFF2-40B4-BE49-F238E27FC236}">
                <a16:creationId xmlns:a16="http://schemas.microsoft.com/office/drawing/2014/main" xmlns="" id="{02CB080F-9557-45C6-B289-43B1C057D7A8}"/>
              </a:ext>
            </a:extLst>
          </p:cNvPr>
          <p:cNvSpPr txBox="1">
            <a:spLocks/>
          </p:cNvSpPr>
          <p:nvPr/>
        </p:nvSpPr>
        <p:spPr>
          <a:xfrm>
            <a:off x="6612366" y="1569001"/>
            <a:ext cx="4818888" cy="7498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600" b="0">
                <a:solidFill>
                  <a:schemeClr val="tx1">
                    <a:lumMod val="75000"/>
                    <a:lumOff val="25000"/>
                  </a:schemeClr>
                </a:solidFill>
                <a:cs typeface="Cambria Math"/>
                <a:sym typeface="Cambria Math"/>
              </a:rPr>
              <a:t>producción total empresarial
total personal ocupado empresarial</a:t>
            </a:r>
            <a:endParaRPr lang="es-EC" sz="1600" b="0" dirty="0">
              <a:solidFill>
                <a:schemeClr val="tx1">
                  <a:lumMod val="75000"/>
                  <a:lumOff val="25000"/>
                </a:schemeClr>
              </a:solidFill>
              <a:cs typeface="Cambria Math"/>
              <a:sym typeface="Cambria Math"/>
            </a:endParaRPr>
          </a:p>
        </p:txBody>
      </p:sp>
      <p:sp>
        <p:nvSpPr>
          <p:cNvPr id="8" name="Marcador de contenido 5">
            <a:extLst>
              <a:ext uri="{FF2B5EF4-FFF2-40B4-BE49-F238E27FC236}">
                <a16:creationId xmlns:a16="http://schemas.microsoft.com/office/drawing/2014/main" xmlns="" id="{D73555A7-312F-46A6-898D-948E01A08BF3}"/>
              </a:ext>
            </a:extLst>
          </p:cNvPr>
          <p:cNvSpPr txBox="1">
            <a:spLocks/>
          </p:cNvSpPr>
          <p:nvPr/>
        </p:nvSpPr>
        <p:spPr>
          <a:xfrm>
            <a:off x="6694662" y="3152796"/>
            <a:ext cx="4818888" cy="7498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600" b="0">
                <a:solidFill>
                  <a:schemeClr val="tx1">
                    <a:lumMod val="75000"/>
                    <a:lumOff val="25000"/>
                  </a:schemeClr>
                </a:solidFill>
                <a:cs typeface="Cambria Math"/>
                <a:sym typeface="Cambria Math"/>
              </a:rPr>
              <a:t>valor agregado empresarial
total personal ocupado empresarial</a:t>
            </a:r>
          </a:p>
        </p:txBody>
      </p:sp>
      <p:sp>
        <p:nvSpPr>
          <p:cNvPr id="9" name="Marcador de contenido 6">
            <a:extLst>
              <a:ext uri="{FF2B5EF4-FFF2-40B4-BE49-F238E27FC236}">
                <a16:creationId xmlns:a16="http://schemas.microsoft.com/office/drawing/2014/main" xmlns="" id="{A199A2CA-016A-4E7C-8C4C-FCF64BA3EBDB}"/>
              </a:ext>
            </a:extLst>
          </p:cNvPr>
          <p:cNvSpPr txBox="1">
            <a:spLocks/>
          </p:cNvSpPr>
          <p:nvPr/>
        </p:nvSpPr>
        <p:spPr>
          <a:xfrm>
            <a:off x="704088" y="6458610"/>
            <a:ext cx="10360152" cy="3566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000" b="0" baseline="30000">
                <a:solidFill>
                  <a:schemeClr val="bg2">
                    <a:lumMod val="50000"/>
                  </a:schemeClr>
                </a:solidFill>
              </a:rPr>
              <a:t>2</a:t>
            </a:r>
            <a:r>
              <a:rPr lang="es-EC" sz="1000" b="0">
                <a:solidFill>
                  <a:schemeClr val="bg2">
                    <a:lumMod val="50000"/>
                  </a:schemeClr>
                </a:solidFill>
              </a:rPr>
              <a:t> Indicadores</a:t>
            </a:r>
            <a:r>
              <a:rPr lang="es-EC" sz="1000" b="0">
                <a:solidFill>
                  <a:srgbClr val="767171">
                    <a:alpha val="100000"/>
                  </a:srgbClr>
                </a:solidFill>
                <a:cs typeface="Century Gothic (Cuerpo)"/>
                <a:sym typeface="Century Gothic (Cuerpo)"/>
              </a:rPr>
              <a:t> de acuerdo al Manual de Recomendaciones internacionales para estadísticas industriales 2008</a:t>
            </a:r>
            <a:endParaRPr lang="es-EC" sz="1000" b="0" dirty="0">
              <a:solidFill>
                <a:srgbClr val="767171">
                  <a:alpha val="100000"/>
                </a:srgbClr>
              </a:solidFill>
              <a:cs typeface="Century Gothic (Cuerpo)"/>
              <a:sym typeface="Century Gothic (Cuerpo)"/>
            </a:endParaRPr>
          </a:p>
        </p:txBody>
      </p:sp>
      <p:pic>
        <p:nvPicPr>
          <p:cNvPr id="10" name="Marcador de contenido 7">
            <a:extLst>
              <a:ext uri="{FF2B5EF4-FFF2-40B4-BE49-F238E27FC236}">
                <a16:creationId xmlns:a16="http://schemas.microsoft.com/office/drawing/2014/main" xmlns="" id="{5F4F2EB2-ECB5-47EE-8248-DF31A81FC6DD}"/>
              </a:ext>
            </a:extLst>
          </p:cNvPr>
          <p:cNvPicPr>
            <a:picLocks/>
          </p:cNvPicPr>
          <p:nvPr/>
        </p:nvPicPr>
        <p:blipFill>
          <a:blip r:embed="rId3" cstate="print"/>
          <a:stretch>
            <a:fillRect/>
          </a:stretch>
        </p:blipFill>
        <p:spPr>
          <a:xfrm>
            <a:off x="892705" y="1651297"/>
            <a:ext cx="585216" cy="694944"/>
          </a:xfrm>
          <a:prstGeom prst="rect">
            <a:avLst/>
          </a:prstGeom>
        </p:spPr>
      </p:pic>
      <p:pic>
        <p:nvPicPr>
          <p:cNvPr id="11" name="Marcador de contenido 8">
            <a:extLst>
              <a:ext uri="{FF2B5EF4-FFF2-40B4-BE49-F238E27FC236}">
                <a16:creationId xmlns:a16="http://schemas.microsoft.com/office/drawing/2014/main" xmlns="" id="{36F8401D-AB4F-486B-A6FE-52C639794904}"/>
              </a:ext>
            </a:extLst>
          </p:cNvPr>
          <p:cNvPicPr>
            <a:picLocks/>
          </p:cNvPicPr>
          <p:nvPr/>
        </p:nvPicPr>
        <p:blipFill>
          <a:blip r:embed="rId4" cstate="print"/>
          <a:stretch>
            <a:fillRect/>
          </a:stretch>
        </p:blipFill>
        <p:spPr>
          <a:xfrm>
            <a:off x="836138" y="3193944"/>
            <a:ext cx="612648" cy="612648"/>
          </a:xfrm>
          <a:prstGeom prst="rect">
            <a:avLst/>
          </a:prstGeom>
        </p:spPr>
      </p:pic>
      <p:pic>
        <p:nvPicPr>
          <p:cNvPr id="12" name="Marcador de contenido 11">
            <a:extLst>
              <a:ext uri="{FF2B5EF4-FFF2-40B4-BE49-F238E27FC236}">
                <a16:creationId xmlns:a16="http://schemas.microsoft.com/office/drawing/2014/main" xmlns="" id="{5B6AE119-FD07-40A2-8AE2-1A5D8D759C68}"/>
              </a:ext>
            </a:extLst>
          </p:cNvPr>
          <p:cNvPicPr>
            <a:picLocks/>
          </p:cNvPicPr>
          <p:nvPr/>
        </p:nvPicPr>
        <p:blipFill>
          <a:blip r:embed="rId5" cstate="print"/>
          <a:stretch>
            <a:fillRect/>
          </a:stretch>
        </p:blipFill>
        <p:spPr>
          <a:xfrm>
            <a:off x="6960196" y="1971337"/>
            <a:ext cx="4078224" cy="9144"/>
          </a:xfrm>
          <a:prstGeom prst="rect">
            <a:avLst/>
          </a:prstGeom>
        </p:spPr>
      </p:pic>
      <p:pic>
        <p:nvPicPr>
          <p:cNvPr id="13" name="Marcador de contenido 12">
            <a:extLst>
              <a:ext uri="{FF2B5EF4-FFF2-40B4-BE49-F238E27FC236}">
                <a16:creationId xmlns:a16="http://schemas.microsoft.com/office/drawing/2014/main" xmlns="" id="{F03A37A3-CA93-425B-929E-B0A8FD4044B6}"/>
              </a:ext>
            </a:extLst>
          </p:cNvPr>
          <p:cNvPicPr>
            <a:picLocks/>
          </p:cNvPicPr>
          <p:nvPr/>
        </p:nvPicPr>
        <p:blipFill>
          <a:blip r:embed="rId5" cstate="print"/>
          <a:stretch>
            <a:fillRect/>
          </a:stretch>
        </p:blipFill>
        <p:spPr>
          <a:xfrm>
            <a:off x="7042492" y="3555132"/>
            <a:ext cx="4078224" cy="9144"/>
          </a:xfrm>
          <a:prstGeom prst="rect">
            <a:avLst/>
          </a:prstGeom>
        </p:spPr>
      </p:pic>
    </p:spTree>
    <p:extLst>
      <p:ext uri="{BB962C8B-B14F-4D97-AF65-F5344CB8AC3E}">
        <p14:creationId xmlns:p14="http://schemas.microsoft.com/office/powerpoint/2010/main" val="2536629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a:extLst>
              <a:ext uri="{FF2B5EF4-FFF2-40B4-BE49-F238E27FC236}">
                <a16:creationId xmlns:a16="http://schemas.microsoft.com/office/drawing/2014/main" xmlns="" id="{D8774E8C-AF5C-BA44-B263-0035EA65EA14}"/>
              </a:ext>
            </a:extLst>
          </p:cNvPr>
          <p:cNvSpPr>
            <a:spLocks noGrp="1"/>
          </p:cNvSpPr>
          <p:nvPr>
            <p:ph type="title"/>
          </p:nvPr>
        </p:nvSpPr>
        <p:spPr>
          <a:xfrm>
            <a:off x="2557153" y="3014148"/>
            <a:ext cx="7077694" cy="829703"/>
          </a:xfrm>
        </p:spPr>
        <p:txBody>
          <a:bodyPr>
            <a:normAutofit/>
          </a:bodyPr>
          <a:lstStyle/>
          <a:p>
            <a:r>
              <a:rPr lang="es-EC" sz="5000" b="1" i="0" u="none" cap="none" dirty="0">
                <a:latin typeface="Century Gothic (Títulos)"/>
                <a:cs typeface="Century Gothic (Títulos)"/>
                <a:sym typeface="Century Gothic (Títulos)"/>
              </a:rPr>
              <a:t>Principales resultados</a:t>
            </a:r>
          </a:p>
        </p:txBody>
      </p:sp>
      <p:sp>
        <p:nvSpPr>
          <p:cNvPr id="4" name="Marcador de contenido 1">
            <a:extLst>
              <a:ext uri="{FF2B5EF4-FFF2-40B4-BE49-F238E27FC236}">
                <a16:creationId xmlns:a16="http://schemas.microsoft.com/office/drawing/2014/main" xmlns="" id="{27DC1C0F-9808-438D-A2A1-0436BC0837CF}"/>
              </a:ext>
            </a:extLst>
          </p:cNvPr>
          <p:cNvSpPr txBox="1">
            <a:spLocks/>
          </p:cNvSpPr>
          <p:nvPr/>
        </p:nvSpPr>
        <p:spPr>
          <a:xfrm>
            <a:off x="1950339" y="1663065"/>
            <a:ext cx="2011680" cy="1143000"/>
          </a:xfrm>
          <a:prstGeom prst="rect">
            <a:avLst/>
          </a:prstGeom>
        </p:spPr>
        <p:txBody>
          <a:bodyPr vert="horz" lIns="91440" tIns="45720" rIns="91440" bIns="45720" rtlCol="0" anchor="ctr">
            <a:normAutofit fontScale="92500" lnSpcReduction="10000"/>
          </a:bodyPr>
          <a:lstStyle>
            <a:lvl1pPr algn="ctr" defTabSz="914400" rtl="0" eaLnBrk="1" latinLnBrk="0" hangingPunct="1">
              <a:lnSpc>
                <a:spcPct val="90000"/>
              </a:lnSpc>
              <a:spcBef>
                <a:spcPct val="0"/>
              </a:spcBef>
              <a:buNone/>
              <a:defRPr sz="5000" b="1" kern="1200">
                <a:solidFill>
                  <a:schemeClr val="bg1"/>
                </a:solidFill>
                <a:latin typeface="+mj-lt"/>
                <a:ea typeface="+mj-ea"/>
                <a:cs typeface="+mj-cs"/>
              </a:defRPr>
            </a:lvl1pPr>
          </a:lstStyle>
          <a:p>
            <a:pPr algn="l">
              <a:lnSpc>
                <a:spcPct val="100000"/>
              </a:lnSpc>
              <a:spcBef>
                <a:spcPts val="0"/>
              </a:spcBef>
            </a:pPr>
            <a:r>
              <a:rPr lang="es-EC" sz="8000" dirty="0">
                <a:solidFill>
                  <a:srgbClr val="0069AF"/>
                </a:solidFill>
                <a:latin typeface="Century Gothic (Cuerpo)"/>
                <a:cs typeface="Century Gothic (Cuerpo)"/>
                <a:sym typeface="Century Gothic (Cuerpo)"/>
              </a:rPr>
              <a:t>02.</a:t>
            </a:r>
          </a:p>
        </p:txBody>
      </p:sp>
    </p:spTree>
    <p:extLst>
      <p:ext uri="{BB962C8B-B14F-4D97-AF65-F5344CB8AC3E}">
        <p14:creationId xmlns:p14="http://schemas.microsoft.com/office/powerpoint/2010/main" val="4158511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xmlns="" id="{CBCC2A7B-7EEB-42C9-BEC8-C2F42DA78B2A}"/>
              </a:ext>
            </a:extLst>
          </p:cNvPr>
          <p:cNvSpPr txBox="1">
            <a:spLocks/>
          </p:cNvSpPr>
          <p:nvPr/>
        </p:nvSpPr>
        <p:spPr>
          <a:xfrm>
            <a:off x="1446578" y="787401"/>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400" b="0" dirty="0">
                <a:solidFill>
                  <a:srgbClr val="7F7F7F">
                    <a:alpha val="100000"/>
                  </a:srgbClr>
                </a:solidFill>
                <a:cs typeface="Century Gothic (Cuerpo)"/>
                <a:sym typeface="Century Gothic (Cuerpo)"/>
              </a:rPr>
              <a:t>Valores en millones de dólares</a:t>
            </a:r>
          </a:p>
        </p:txBody>
      </p:sp>
      <p:sp>
        <p:nvSpPr>
          <p:cNvPr id="16" name="Marcador de contenido 1">
            <a:extLst>
              <a:ext uri="{FF2B5EF4-FFF2-40B4-BE49-F238E27FC236}">
                <a16:creationId xmlns:a16="http://schemas.microsoft.com/office/drawing/2014/main" xmlns="" id="{153FF1FB-741A-455F-AEBD-1A09A2C8603F}"/>
              </a:ext>
            </a:extLst>
          </p:cNvPr>
          <p:cNvSpPr txBox="1">
            <a:spLocks/>
          </p:cNvSpPr>
          <p:nvPr/>
        </p:nvSpPr>
        <p:spPr>
          <a:xfrm>
            <a:off x="928554" y="327906"/>
            <a:ext cx="6717600" cy="604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2300" dirty="0">
                <a:cs typeface="Century Gothic (Títulos)"/>
                <a:sym typeface="Century Gothic (Títulos)"/>
              </a:rPr>
              <a:t>2.1 Agregados económicos empresariales</a:t>
            </a:r>
          </a:p>
        </p:txBody>
      </p:sp>
      <p:pic>
        <p:nvPicPr>
          <p:cNvPr id="32" name="Marcador de contenido 7">
            <a:extLst>
              <a:ext uri="{FF2B5EF4-FFF2-40B4-BE49-F238E27FC236}">
                <a16:creationId xmlns:a16="http://schemas.microsoft.com/office/drawing/2014/main" xmlns="" id="{89705CD7-069B-41E6-8F8B-2520BD947839}"/>
              </a:ext>
            </a:extLst>
          </p:cNvPr>
          <p:cNvPicPr>
            <a:picLocks/>
          </p:cNvPicPr>
          <p:nvPr/>
        </p:nvPicPr>
        <p:blipFill>
          <a:blip r:embed="rId2" cstate="print"/>
          <a:stretch>
            <a:fillRect/>
          </a:stretch>
        </p:blipFill>
        <p:spPr>
          <a:xfrm>
            <a:off x="1446578" y="5379213"/>
            <a:ext cx="594360" cy="548640"/>
          </a:xfrm>
          <a:prstGeom prst="rect">
            <a:avLst/>
          </a:prstGeom>
        </p:spPr>
      </p:pic>
      <p:sp>
        <p:nvSpPr>
          <p:cNvPr id="33" name="Marcador de contenido 3">
            <a:extLst>
              <a:ext uri="{FF2B5EF4-FFF2-40B4-BE49-F238E27FC236}">
                <a16:creationId xmlns:a16="http://schemas.microsoft.com/office/drawing/2014/main" xmlns="" id="{CCD84B1F-D3BB-4A6C-BEAA-0078996858BA}"/>
              </a:ext>
            </a:extLst>
          </p:cNvPr>
          <p:cNvSpPr txBox="1">
            <a:spLocks/>
          </p:cNvSpPr>
          <p:nvPr/>
        </p:nvSpPr>
        <p:spPr>
          <a:xfrm>
            <a:off x="2109299" y="5411112"/>
            <a:ext cx="8855964" cy="5029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2022, las empresas investigadas generaron un valor agregado de 44.710 millones de dólares, que representa un incremento del 13,5%, respecto al año 2021.</a:t>
            </a:r>
          </a:p>
        </p:txBody>
      </p:sp>
      <p:sp>
        <p:nvSpPr>
          <p:cNvPr id="18" name="Marcador de contenido 4">
            <a:extLst>
              <a:ext uri="{FF2B5EF4-FFF2-40B4-BE49-F238E27FC236}">
                <a16:creationId xmlns:a16="http://schemas.microsoft.com/office/drawing/2014/main" xmlns="" id="{515DFE72-79B3-4551-A717-B41555C96D1D}"/>
              </a:ext>
            </a:extLst>
          </p:cNvPr>
          <p:cNvSpPr txBox="1">
            <a:spLocks/>
          </p:cNvSpPr>
          <p:nvPr/>
        </p:nvSpPr>
        <p:spPr>
          <a:xfrm>
            <a:off x="713231" y="6118002"/>
            <a:ext cx="10802179" cy="6399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S" sz="900" dirty="0">
                <a:solidFill>
                  <a:srgbClr val="595959"/>
                </a:solidFill>
                <a:cs typeface="Century Gothic (Títulos)"/>
                <a:sym typeface="Century Gothic (Títulos)"/>
              </a:rPr>
              <a:t>(*) </a:t>
            </a:r>
            <a:r>
              <a:rPr lang="es-ES" sz="9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 por lo que este valor se excluye de la presentación de resultados.</a:t>
            </a:r>
            <a:endParaRPr lang="es-EC" sz="900" dirty="0">
              <a:solidFill>
                <a:srgbClr val="595959">
                  <a:alpha val="100000"/>
                </a:srgbClr>
              </a:solidFill>
              <a:cs typeface="Century Gothic (Cuerpo)"/>
              <a:sym typeface="Century Gothic (Cuerpo)"/>
            </a:endParaRPr>
          </a:p>
          <a:p>
            <a:pPr algn="just">
              <a:lnSpc>
                <a:spcPct val="100000"/>
              </a:lnSpc>
              <a:spcBef>
                <a:spcPts val="0"/>
              </a:spcBef>
            </a:pPr>
            <a:r>
              <a:rPr lang="es-EC" sz="900" dirty="0">
                <a:solidFill>
                  <a:srgbClr val="595959">
                    <a:alpha val="100000"/>
                  </a:srgbClr>
                </a:solidFill>
                <a:cs typeface="Century Gothic (Cuerpo)"/>
                <a:sym typeface="Century Gothic (Cuerpo)"/>
              </a:rPr>
              <a:t>Fuente:</a:t>
            </a:r>
            <a:r>
              <a:rPr lang="es-EC" sz="900" b="0" dirty="0">
                <a:solidFill>
                  <a:srgbClr val="595959">
                    <a:alpha val="100000"/>
                  </a:srgbClr>
                </a:solidFill>
                <a:cs typeface="Century Gothic (Cuerpo)"/>
                <a:sym typeface="Century Gothic (Cuerpo)"/>
              </a:rPr>
              <a:t> Encuesta Estructural Empresarial (ENESEM) 2018 - 2022</a:t>
            </a:r>
          </a:p>
        </p:txBody>
      </p:sp>
      <p:graphicFrame>
        <p:nvGraphicFramePr>
          <p:cNvPr id="17" name="Gráfico 16">
            <a:extLst>
              <a:ext uri="{FF2B5EF4-FFF2-40B4-BE49-F238E27FC236}">
                <a16:creationId xmlns:a16="http://schemas.microsoft.com/office/drawing/2014/main" xmlns="" id="{63EC2132-CAAE-481D-BAD8-C983A2BA34C4}"/>
              </a:ext>
            </a:extLst>
          </p:cNvPr>
          <p:cNvGraphicFramePr>
            <a:graphicFrameLocks/>
          </p:cNvGraphicFramePr>
          <p:nvPr>
            <p:extLst>
              <p:ext uri="{D42A27DB-BD31-4B8C-83A1-F6EECF244321}">
                <p14:modId xmlns:p14="http://schemas.microsoft.com/office/powerpoint/2010/main" val="493259043"/>
              </p:ext>
            </p:extLst>
          </p:nvPr>
        </p:nvGraphicFramePr>
        <p:xfrm>
          <a:off x="1329070" y="1513631"/>
          <a:ext cx="9728790" cy="3712885"/>
        </p:xfrm>
        <a:graphic>
          <a:graphicData uri="http://schemas.openxmlformats.org/drawingml/2006/chart">
            <c:chart xmlns:c="http://schemas.openxmlformats.org/drawingml/2006/chart" xmlns:r="http://schemas.openxmlformats.org/officeDocument/2006/relationships" r:id="rId3"/>
          </a:graphicData>
        </a:graphic>
      </p:graphicFrame>
      <p:grpSp>
        <p:nvGrpSpPr>
          <p:cNvPr id="31" name="Grupo 30"/>
          <p:cNvGrpSpPr/>
          <p:nvPr/>
        </p:nvGrpSpPr>
        <p:grpSpPr>
          <a:xfrm>
            <a:off x="3747755" y="1513631"/>
            <a:ext cx="7590777" cy="2619935"/>
            <a:chOff x="3790287" y="1434897"/>
            <a:chExt cx="7590777" cy="2619935"/>
          </a:xfrm>
        </p:grpSpPr>
        <p:sp>
          <p:nvSpPr>
            <p:cNvPr id="23" name="Marcador de contenido 5">
              <a:extLst>
                <a:ext uri="{FF2B5EF4-FFF2-40B4-BE49-F238E27FC236}">
                  <a16:creationId xmlns:a16="http://schemas.microsoft.com/office/drawing/2014/main" xmlns="" id="{71F2E4A4-6207-4E2C-8A35-E44C280A3FCF}"/>
                </a:ext>
              </a:extLst>
            </p:cNvPr>
            <p:cNvSpPr txBox="1">
              <a:spLocks/>
            </p:cNvSpPr>
            <p:nvPr/>
          </p:nvSpPr>
          <p:spPr>
            <a:xfrm>
              <a:off x="3886183" y="1434897"/>
              <a:ext cx="607312"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000" dirty="0">
                  <a:solidFill>
                    <a:schemeClr val="bg2">
                      <a:lumMod val="25000"/>
                    </a:schemeClr>
                  </a:solidFill>
                  <a:latin typeface="+mj-lt"/>
                  <a:ea typeface="Century Gothic" charset="0"/>
                  <a:cs typeface="Century Gothic" charset="0"/>
                </a:rPr>
                <a:t>18,8 %</a:t>
              </a:r>
            </a:p>
          </p:txBody>
        </p:sp>
        <p:sp>
          <p:nvSpPr>
            <p:cNvPr id="24" name="Marcador de contenido 5">
              <a:extLst>
                <a:ext uri="{FF2B5EF4-FFF2-40B4-BE49-F238E27FC236}">
                  <a16:creationId xmlns:a16="http://schemas.microsoft.com/office/drawing/2014/main" xmlns="" id="{28362262-D17D-4D18-954E-BAA6F10F0984}"/>
                </a:ext>
              </a:extLst>
            </p:cNvPr>
            <p:cNvSpPr txBox="1">
              <a:spLocks/>
            </p:cNvSpPr>
            <p:nvPr/>
          </p:nvSpPr>
          <p:spPr>
            <a:xfrm>
              <a:off x="6158101" y="2360546"/>
              <a:ext cx="607312"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000" dirty="0">
                  <a:solidFill>
                    <a:schemeClr val="bg2">
                      <a:lumMod val="25000"/>
                    </a:schemeClr>
                  </a:solidFill>
                  <a:latin typeface="+mj-lt"/>
                  <a:ea typeface="Century Gothic" charset="0"/>
                  <a:cs typeface="Century Gothic" charset="0"/>
                </a:rPr>
                <a:t>22,7 %</a:t>
              </a:r>
            </a:p>
          </p:txBody>
        </p:sp>
        <p:sp>
          <p:nvSpPr>
            <p:cNvPr id="25" name="Marcador de contenido 5">
              <a:extLst>
                <a:ext uri="{FF2B5EF4-FFF2-40B4-BE49-F238E27FC236}">
                  <a16:creationId xmlns:a16="http://schemas.microsoft.com/office/drawing/2014/main" xmlns="" id="{49178A24-A45E-44F0-A930-7CC91FB84630}"/>
                </a:ext>
              </a:extLst>
            </p:cNvPr>
            <p:cNvSpPr txBox="1">
              <a:spLocks/>
            </p:cNvSpPr>
            <p:nvPr/>
          </p:nvSpPr>
          <p:spPr>
            <a:xfrm>
              <a:off x="8396966" y="2831672"/>
              <a:ext cx="607312"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000" dirty="0">
                  <a:solidFill>
                    <a:schemeClr val="bg2">
                      <a:lumMod val="25000"/>
                    </a:schemeClr>
                  </a:solidFill>
                  <a:latin typeface="+mj-lt"/>
                  <a:ea typeface="Century Gothic" charset="0"/>
                  <a:cs typeface="Century Gothic" charset="0"/>
                </a:rPr>
                <a:t>13,5%</a:t>
              </a:r>
            </a:p>
          </p:txBody>
        </p:sp>
        <p:sp>
          <p:nvSpPr>
            <p:cNvPr id="26" name="Marcador de contenido 5">
              <a:extLst>
                <a:ext uri="{FF2B5EF4-FFF2-40B4-BE49-F238E27FC236}">
                  <a16:creationId xmlns:a16="http://schemas.microsoft.com/office/drawing/2014/main" xmlns="" id="{FC76DD38-06E6-424E-8BED-9AC9371E730F}"/>
                </a:ext>
              </a:extLst>
            </p:cNvPr>
            <p:cNvSpPr txBox="1">
              <a:spLocks/>
            </p:cNvSpPr>
            <p:nvPr/>
          </p:nvSpPr>
          <p:spPr>
            <a:xfrm>
              <a:off x="10634526" y="3766527"/>
              <a:ext cx="746538"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000" dirty="0">
                  <a:solidFill>
                    <a:schemeClr val="bg2">
                      <a:lumMod val="25000"/>
                    </a:schemeClr>
                  </a:solidFill>
                  <a:latin typeface="+mj-lt"/>
                  <a:ea typeface="Century Gothic" charset="0"/>
                  <a:cs typeface="Century Gothic" charset="0"/>
                </a:rPr>
                <a:t>-117,8 %</a:t>
              </a:r>
            </a:p>
          </p:txBody>
        </p:sp>
        <p:sp>
          <p:nvSpPr>
            <p:cNvPr id="27" name="1 Triángulo isósceles">
              <a:extLst>
                <a:ext uri="{FF2B5EF4-FFF2-40B4-BE49-F238E27FC236}">
                  <a16:creationId xmlns:a16="http://schemas.microsoft.com/office/drawing/2014/main" xmlns="" id="{9EC17F1F-4910-4BDB-9BC9-646347C8AD2B}"/>
                </a:ext>
              </a:extLst>
            </p:cNvPr>
            <p:cNvSpPr/>
            <p:nvPr/>
          </p:nvSpPr>
          <p:spPr>
            <a:xfrm>
              <a:off x="3790287" y="1562225"/>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8" name="1 Triángulo isósceles">
              <a:extLst>
                <a:ext uri="{FF2B5EF4-FFF2-40B4-BE49-F238E27FC236}">
                  <a16:creationId xmlns:a16="http://schemas.microsoft.com/office/drawing/2014/main" xmlns="" id="{A94CA6B5-490F-4423-B253-41FA8106059B}"/>
                </a:ext>
              </a:extLst>
            </p:cNvPr>
            <p:cNvSpPr/>
            <p:nvPr/>
          </p:nvSpPr>
          <p:spPr>
            <a:xfrm>
              <a:off x="6015412" y="2487108"/>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9" name="1 Triángulo isósceles">
              <a:extLst>
                <a:ext uri="{FF2B5EF4-FFF2-40B4-BE49-F238E27FC236}">
                  <a16:creationId xmlns:a16="http://schemas.microsoft.com/office/drawing/2014/main" xmlns="" id="{41F2F51E-D5F5-45E6-8C2C-ED2A71D8468B}"/>
                </a:ext>
              </a:extLst>
            </p:cNvPr>
            <p:cNvSpPr/>
            <p:nvPr/>
          </p:nvSpPr>
          <p:spPr>
            <a:xfrm>
              <a:off x="8246066" y="2952424"/>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30" name="1 Triángulo isósceles">
              <a:extLst>
                <a:ext uri="{FF2B5EF4-FFF2-40B4-BE49-F238E27FC236}">
                  <a16:creationId xmlns:a16="http://schemas.microsoft.com/office/drawing/2014/main" xmlns="" id="{CCC30F00-D033-489C-847A-E3978D7FCD38}"/>
                </a:ext>
              </a:extLst>
            </p:cNvPr>
            <p:cNvSpPr/>
            <p:nvPr/>
          </p:nvSpPr>
          <p:spPr>
            <a:xfrm flipV="1">
              <a:off x="10486586" y="3887279"/>
              <a:ext cx="90000" cy="46800"/>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pSp>
    </p:spTree>
    <p:extLst>
      <p:ext uri="{BB962C8B-B14F-4D97-AF65-F5344CB8AC3E}">
        <p14:creationId xmlns:p14="http://schemas.microsoft.com/office/powerpoint/2010/main" val="33935233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xmlns="" id="{8E52E2DB-63E4-48F3-AB55-2E0AE61D5965}"/>
              </a:ext>
            </a:extLst>
          </p:cNvPr>
          <p:cNvSpPr txBox="1">
            <a:spLocks/>
          </p:cNvSpPr>
          <p:nvPr/>
        </p:nvSpPr>
        <p:spPr>
          <a:xfrm>
            <a:off x="621792" y="338037"/>
            <a:ext cx="9939528" cy="8961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endParaRPr lang="es-EC" sz="2300" dirty="0">
              <a:solidFill>
                <a:srgbClr val="0069AF"/>
              </a:solidFill>
              <a:cs typeface="Century Gothic (Títulos)"/>
              <a:sym typeface="Century Gothic (Títulos)"/>
            </a:endParaRPr>
          </a:p>
        </p:txBody>
      </p:sp>
      <p:sp>
        <p:nvSpPr>
          <p:cNvPr id="3" name="Marcador de contenido 2">
            <a:extLst>
              <a:ext uri="{FF2B5EF4-FFF2-40B4-BE49-F238E27FC236}">
                <a16:creationId xmlns:a16="http://schemas.microsoft.com/office/drawing/2014/main" xmlns="" id="{9099A16F-D039-4210-8085-43EC2793293C}"/>
              </a:ext>
            </a:extLst>
          </p:cNvPr>
          <p:cNvSpPr txBox="1">
            <a:spLocks/>
          </p:cNvSpPr>
          <p:nvPr/>
        </p:nvSpPr>
        <p:spPr>
          <a:xfrm>
            <a:off x="1369273" y="1025739"/>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400" b="0">
                <a:solidFill>
                  <a:srgbClr val="7F7F7F">
                    <a:alpha val="100000"/>
                  </a:srgbClr>
                </a:solidFill>
                <a:cs typeface="Century Gothic (Cuerpo)"/>
                <a:sym typeface="Century Gothic (Cuerpo)"/>
              </a:rPr>
              <a:t>Valores en millones de dólares</a:t>
            </a:r>
            <a:endParaRPr lang="es-EC" sz="1400" b="0" dirty="0">
              <a:solidFill>
                <a:srgbClr val="7F7F7F">
                  <a:alpha val="100000"/>
                </a:srgbClr>
              </a:solidFill>
              <a:cs typeface="Century Gothic (Cuerpo)"/>
              <a:sym typeface="Century Gothic (Cuerpo)"/>
            </a:endParaRPr>
          </a:p>
        </p:txBody>
      </p:sp>
      <p:sp>
        <p:nvSpPr>
          <p:cNvPr id="4" name="Marcador de contenido 3">
            <a:extLst>
              <a:ext uri="{FF2B5EF4-FFF2-40B4-BE49-F238E27FC236}">
                <a16:creationId xmlns:a16="http://schemas.microsoft.com/office/drawing/2014/main" xmlns="" id="{7260E644-7A6A-483D-9FA7-33E703A21BAD}"/>
              </a:ext>
            </a:extLst>
          </p:cNvPr>
          <p:cNvSpPr txBox="1">
            <a:spLocks/>
          </p:cNvSpPr>
          <p:nvPr/>
        </p:nvSpPr>
        <p:spPr>
          <a:xfrm>
            <a:off x="1499615" y="4992624"/>
            <a:ext cx="3725615" cy="704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El sector de la minería registra un mayor crecimiento en la producción total, con el 30,6% más en relación con el año 2021.</a:t>
            </a:r>
          </a:p>
        </p:txBody>
      </p:sp>
      <p:sp>
        <p:nvSpPr>
          <p:cNvPr id="5" name="Marcador de contenido 4">
            <a:extLst>
              <a:ext uri="{FF2B5EF4-FFF2-40B4-BE49-F238E27FC236}">
                <a16:creationId xmlns:a16="http://schemas.microsoft.com/office/drawing/2014/main" xmlns="" id="{8EEBC8CF-F5C3-4BAA-9A5C-4F7682F1B8D2}"/>
              </a:ext>
            </a:extLst>
          </p:cNvPr>
          <p:cNvSpPr txBox="1">
            <a:spLocks/>
          </p:cNvSpPr>
          <p:nvPr/>
        </p:nvSpPr>
        <p:spPr>
          <a:xfrm>
            <a:off x="7345344" y="4965192"/>
            <a:ext cx="3858707" cy="841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2022, el sector de la comercio registra un incremento en el consumo intermedio, con el 33,6% más en comparación con el año 2021.</a:t>
            </a:r>
          </a:p>
        </p:txBody>
      </p:sp>
      <p:sp>
        <p:nvSpPr>
          <p:cNvPr id="6" name="Marcador de contenido 5">
            <a:extLst>
              <a:ext uri="{FF2B5EF4-FFF2-40B4-BE49-F238E27FC236}">
                <a16:creationId xmlns:a16="http://schemas.microsoft.com/office/drawing/2014/main" xmlns="" id="{03CB5106-78E9-452A-ACCA-76B7F08FC82A}"/>
              </a:ext>
            </a:extLst>
          </p:cNvPr>
          <p:cNvSpPr txBox="1">
            <a:spLocks/>
          </p:cNvSpPr>
          <p:nvPr/>
        </p:nvSpPr>
        <p:spPr>
          <a:xfrm>
            <a:off x="704088" y="6519672"/>
            <a:ext cx="4928616" cy="2468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dirty="0">
                <a:solidFill>
                  <a:srgbClr val="595959">
                    <a:alpha val="100000"/>
                  </a:srgbClr>
                </a:solidFill>
                <a:cs typeface="Century Gothic (Cuerpo)"/>
                <a:sym typeface="Century Gothic (Cuerpo)"/>
              </a:rPr>
              <a:t>Fuente: </a:t>
            </a:r>
            <a:r>
              <a:rPr lang="es-EC" sz="900" b="0" dirty="0">
                <a:solidFill>
                  <a:srgbClr val="595959">
                    <a:alpha val="100000"/>
                  </a:srgbClr>
                </a:solidFill>
                <a:cs typeface="Century Gothic (Cuerpo)"/>
                <a:sym typeface="Century Gothic (Cuerpo)"/>
              </a:rPr>
              <a:t>Encuesta Estructural Empresarial (ENESEM) 2021 - 2022</a:t>
            </a:r>
          </a:p>
        </p:txBody>
      </p:sp>
      <p:pic>
        <p:nvPicPr>
          <p:cNvPr id="7" name="Marcador de contenido 8">
            <a:extLst>
              <a:ext uri="{FF2B5EF4-FFF2-40B4-BE49-F238E27FC236}">
                <a16:creationId xmlns:a16="http://schemas.microsoft.com/office/drawing/2014/main" xmlns="" id="{B019958B-1042-49A4-AD87-ADBC2652D317}"/>
              </a:ext>
            </a:extLst>
          </p:cNvPr>
          <p:cNvPicPr>
            <a:picLocks/>
          </p:cNvPicPr>
          <p:nvPr/>
        </p:nvPicPr>
        <p:blipFill>
          <a:blip r:embed="rId3" cstate="print"/>
          <a:stretch>
            <a:fillRect/>
          </a:stretch>
        </p:blipFill>
        <p:spPr>
          <a:xfrm>
            <a:off x="1463040" y="5001768"/>
            <a:ext cx="22860" cy="713232"/>
          </a:xfrm>
          <a:prstGeom prst="rect">
            <a:avLst/>
          </a:prstGeom>
        </p:spPr>
      </p:pic>
      <p:pic>
        <p:nvPicPr>
          <p:cNvPr id="8" name="Marcador de contenido 9">
            <a:extLst>
              <a:ext uri="{FF2B5EF4-FFF2-40B4-BE49-F238E27FC236}">
                <a16:creationId xmlns:a16="http://schemas.microsoft.com/office/drawing/2014/main" xmlns="" id="{0AB412C0-269B-4A5D-B8A9-19CDF6C8E0A3}"/>
              </a:ext>
            </a:extLst>
          </p:cNvPr>
          <p:cNvPicPr>
            <a:picLocks/>
          </p:cNvPicPr>
          <p:nvPr/>
        </p:nvPicPr>
        <p:blipFill>
          <a:blip r:embed="rId3" cstate="print"/>
          <a:stretch>
            <a:fillRect/>
          </a:stretch>
        </p:blipFill>
        <p:spPr>
          <a:xfrm>
            <a:off x="7304047" y="5020056"/>
            <a:ext cx="22860" cy="713232"/>
          </a:xfrm>
          <a:prstGeom prst="rect">
            <a:avLst/>
          </a:prstGeom>
        </p:spPr>
      </p:pic>
      <p:pic>
        <p:nvPicPr>
          <p:cNvPr id="9" name="Marcador de contenido 10">
            <a:extLst>
              <a:ext uri="{FF2B5EF4-FFF2-40B4-BE49-F238E27FC236}">
                <a16:creationId xmlns:a16="http://schemas.microsoft.com/office/drawing/2014/main" xmlns="" id="{B1DA9D92-001E-4CE3-BAD8-D6A30A91889D}"/>
              </a:ext>
            </a:extLst>
          </p:cNvPr>
          <p:cNvPicPr>
            <a:picLocks/>
          </p:cNvPicPr>
          <p:nvPr/>
        </p:nvPicPr>
        <p:blipFill>
          <a:blip r:embed="rId4" cstate="print"/>
          <a:stretch>
            <a:fillRect/>
          </a:stretch>
        </p:blipFill>
        <p:spPr>
          <a:xfrm>
            <a:off x="845820" y="5038344"/>
            <a:ext cx="594360" cy="594360"/>
          </a:xfrm>
          <a:prstGeom prst="rect">
            <a:avLst/>
          </a:prstGeom>
        </p:spPr>
      </p:pic>
      <p:pic>
        <p:nvPicPr>
          <p:cNvPr id="10" name="Marcador de contenido 11">
            <a:extLst>
              <a:ext uri="{FF2B5EF4-FFF2-40B4-BE49-F238E27FC236}">
                <a16:creationId xmlns:a16="http://schemas.microsoft.com/office/drawing/2014/main" xmlns="" id="{471BF0A5-FD13-4583-B38A-5DAC9CC1A2A3}"/>
              </a:ext>
            </a:extLst>
          </p:cNvPr>
          <p:cNvPicPr>
            <a:picLocks/>
          </p:cNvPicPr>
          <p:nvPr/>
        </p:nvPicPr>
        <p:blipFill>
          <a:blip r:embed="rId5" cstate="print"/>
          <a:stretch>
            <a:fillRect/>
          </a:stretch>
        </p:blipFill>
        <p:spPr>
          <a:xfrm>
            <a:off x="6601760" y="5038344"/>
            <a:ext cx="594360" cy="594360"/>
          </a:xfrm>
          <a:prstGeom prst="rect">
            <a:avLst/>
          </a:prstGeom>
        </p:spPr>
      </p:pic>
      <p:sp>
        <p:nvSpPr>
          <p:cNvPr id="11" name="Marcador de contenido 16">
            <a:extLst>
              <a:ext uri="{FF2B5EF4-FFF2-40B4-BE49-F238E27FC236}">
                <a16:creationId xmlns:a16="http://schemas.microsoft.com/office/drawing/2014/main" xmlns="" id="{C621D332-AEE4-4386-B6C1-BEF6EECB4EF1}"/>
              </a:ext>
            </a:extLst>
          </p:cNvPr>
          <p:cNvSpPr txBox="1">
            <a:spLocks/>
          </p:cNvSpPr>
          <p:nvPr/>
        </p:nvSpPr>
        <p:spPr>
          <a:xfrm>
            <a:off x="2029968" y="1783080"/>
            <a:ext cx="2523744"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800">
                <a:solidFill>
                  <a:schemeClr val="bg2">
                    <a:lumMod val="25000"/>
                  </a:schemeClr>
                </a:solidFill>
                <a:cs typeface="Century Gothic (Cuerpo)"/>
                <a:sym typeface="Century Gothic (Cuerpo)"/>
              </a:rPr>
              <a:t>Producción Total</a:t>
            </a:r>
            <a:endParaRPr lang="es-EC" sz="1800" dirty="0">
              <a:solidFill>
                <a:schemeClr val="bg2">
                  <a:lumMod val="25000"/>
                </a:schemeClr>
              </a:solidFill>
              <a:cs typeface="Century Gothic (Cuerpo)"/>
              <a:sym typeface="Century Gothic (Cuerpo)"/>
            </a:endParaRPr>
          </a:p>
        </p:txBody>
      </p:sp>
      <p:sp>
        <p:nvSpPr>
          <p:cNvPr id="12" name="Marcador de contenido 17">
            <a:extLst>
              <a:ext uri="{FF2B5EF4-FFF2-40B4-BE49-F238E27FC236}">
                <a16:creationId xmlns:a16="http://schemas.microsoft.com/office/drawing/2014/main" xmlns="" id="{74154E12-2E60-45A8-BB52-86855B6F676D}"/>
              </a:ext>
            </a:extLst>
          </p:cNvPr>
          <p:cNvSpPr txBox="1">
            <a:spLocks/>
          </p:cNvSpPr>
          <p:nvPr/>
        </p:nvSpPr>
        <p:spPr>
          <a:xfrm>
            <a:off x="7735824" y="1783080"/>
            <a:ext cx="2523744"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800">
                <a:solidFill>
                  <a:schemeClr val="bg2">
                    <a:lumMod val="25000"/>
                  </a:schemeClr>
                </a:solidFill>
                <a:cs typeface="Century Gothic (Cuerpo)"/>
                <a:sym typeface="Century Gothic (Cuerpo)"/>
              </a:rPr>
              <a:t>Consumo Intermedio</a:t>
            </a:r>
            <a:endParaRPr lang="es-EC" sz="1800" dirty="0">
              <a:solidFill>
                <a:schemeClr val="bg2">
                  <a:lumMod val="25000"/>
                </a:schemeClr>
              </a:solidFill>
              <a:cs typeface="Century Gothic (Cuerpo)"/>
              <a:sym typeface="Century Gothic (Cuerpo)"/>
            </a:endParaRPr>
          </a:p>
        </p:txBody>
      </p:sp>
      <p:graphicFrame>
        <p:nvGraphicFramePr>
          <p:cNvPr id="13" name="Tabla 16">
            <a:extLst>
              <a:ext uri="{FF2B5EF4-FFF2-40B4-BE49-F238E27FC236}">
                <a16:creationId xmlns:a16="http://schemas.microsoft.com/office/drawing/2014/main" xmlns="" id="{77482723-3C80-404D-918D-917DBE051667}"/>
              </a:ext>
            </a:extLst>
          </p:cNvPr>
          <p:cNvGraphicFramePr>
            <a:graphicFrameLocks noGrp="1"/>
          </p:cNvGraphicFramePr>
          <p:nvPr>
            <p:extLst>
              <p:ext uri="{D42A27DB-BD31-4B8C-83A1-F6EECF244321}">
                <p14:modId xmlns:p14="http://schemas.microsoft.com/office/powerpoint/2010/main" val="1198772671"/>
              </p:ext>
            </p:extLst>
          </p:nvPr>
        </p:nvGraphicFramePr>
        <p:xfrm>
          <a:off x="3861062" y="2203704"/>
          <a:ext cx="1364169" cy="388620"/>
        </p:xfrm>
        <a:graphic>
          <a:graphicData uri="http://schemas.openxmlformats.org/drawingml/2006/table">
            <a:tbl>
              <a:tblPr/>
              <a:tblGrid>
                <a:gridCol w="454723">
                  <a:extLst>
                    <a:ext uri="{9D8B030D-6E8A-4147-A177-3AD203B41FA5}">
                      <a16:colId xmlns:a16="http://schemas.microsoft.com/office/drawing/2014/main" xmlns="" val="2783415422"/>
                    </a:ext>
                  </a:extLst>
                </a:gridCol>
                <a:gridCol w="454723">
                  <a:extLst>
                    <a:ext uri="{9D8B030D-6E8A-4147-A177-3AD203B41FA5}">
                      <a16:colId xmlns:a16="http://schemas.microsoft.com/office/drawing/2014/main" xmlns="" val="1283758671"/>
                    </a:ext>
                  </a:extLst>
                </a:gridCol>
                <a:gridCol w="454723">
                  <a:extLst>
                    <a:ext uri="{9D8B030D-6E8A-4147-A177-3AD203B41FA5}">
                      <a16:colId xmlns:a16="http://schemas.microsoft.com/office/drawing/2014/main" xmlns="" val="3890914785"/>
                    </a:ext>
                  </a:extLst>
                </a:gridCol>
              </a:tblGrid>
              <a:tr h="70485">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048338806"/>
                  </a:ext>
                </a:extLst>
              </a:tr>
              <a:tr h="70485">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1829276734"/>
                  </a:ext>
                </a:extLst>
              </a:tr>
              <a:tr h="70485">
                <a:tc>
                  <a:txBody>
                    <a:bodyPr/>
                    <a:lstStyle/>
                    <a:p>
                      <a:pPr algn="ctr" rtl="0" fontAlgn="ctr"/>
                      <a:r>
                        <a:rPr lang="es-EC" sz="800" b="0" i="0" u="none" strike="noStrike" dirty="0">
                          <a:solidFill>
                            <a:schemeClr val="bg2">
                              <a:lumMod val="25000"/>
                            </a:schemeClr>
                          </a:solidFill>
                          <a:effectLst/>
                          <a:latin typeface="+mn-lt"/>
                        </a:rPr>
                        <a:t>94.213</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111.937</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18,8%</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495382516"/>
                  </a:ext>
                </a:extLst>
              </a:tr>
            </a:tbl>
          </a:graphicData>
        </a:graphic>
      </p:graphicFrame>
      <p:graphicFrame>
        <p:nvGraphicFramePr>
          <p:cNvPr id="14" name="Tabla 17">
            <a:extLst>
              <a:ext uri="{FF2B5EF4-FFF2-40B4-BE49-F238E27FC236}">
                <a16:creationId xmlns:a16="http://schemas.microsoft.com/office/drawing/2014/main" xmlns="" id="{4E2AF4E3-C93C-4C6D-82A8-5FBFF3CC962E}"/>
              </a:ext>
            </a:extLst>
          </p:cNvPr>
          <p:cNvGraphicFramePr>
            <a:graphicFrameLocks noGrp="1"/>
          </p:cNvGraphicFramePr>
          <p:nvPr>
            <p:extLst>
              <p:ext uri="{D42A27DB-BD31-4B8C-83A1-F6EECF244321}">
                <p14:modId xmlns:p14="http://schemas.microsoft.com/office/powerpoint/2010/main" val="2268481451"/>
              </p:ext>
            </p:extLst>
          </p:nvPr>
        </p:nvGraphicFramePr>
        <p:xfrm>
          <a:off x="9841596" y="2203704"/>
          <a:ext cx="1362456" cy="393192"/>
        </p:xfrm>
        <a:graphic>
          <a:graphicData uri="http://schemas.openxmlformats.org/drawingml/2006/table">
            <a:tbl>
              <a:tblPr/>
              <a:tblGrid>
                <a:gridCol w="454152">
                  <a:extLst>
                    <a:ext uri="{9D8B030D-6E8A-4147-A177-3AD203B41FA5}">
                      <a16:colId xmlns:a16="http://schemas.microsoft.com/office/drawing/2014/main" xmlns="" val="2279478585"/>
                    </a:ext>
                  </a:extLst>
                </a:gridCol>
                <a:gridCol w="454152">
                  <a:extLst>
                    <a:ext uri="{9D8B030D-6E8A-4147-A177-3AD203B41FA5}">
                      <a16:colId xmlns:a16="http://schemas.microsoft.com/office/drawing/2014/main" xmlns="" val="2678303295"/>
                    </a:ext>
                  </a:extLst>
                </a:gridCol>
                <a:gridCol w="454152">
                  <a:extLst>
                    <a:ext uri="{9D8B030D-6E8A-4147-A177-3AD203B41FA5}">
                      <a16:colId xmlns:a16="http://schemas.microsoft.com/office/drawing/2014/main" xmlns="" val="156258692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2757928091"/>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1918477807"/>
                  </a:ext>
                </a:extLst>
              </a:tr>
              <a:tr h="131064">
                <a:tc>
                  <a:txBody>
                    <a:bodyPr/>
                    <a:lstStyle/>
                    <a:p>
                      <a:pPr algn="ctr" rtl="0" fontAlgn="ctr"/>
                      <a:r>
                        <a:rPr lang="es-EC" sz="800" b="0" i="0" u="none" strike="noStrike" dirty="0">
                          <a:solidFill>
                            <a:schemeClr val="bg2">
                              <a:lumMod val="25000"/>
                            </a:schemeClr>
                          </a:solidFill>
                          <a:effectLst/>
                          <a:latin typeface="+mn-lt"/>
                        </a:rPr>
                        <a:t>54.811</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67.226</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22,7%</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2368801036"/>
                  </a:ext>
                </a:extLst>
              </a:tr>
            </a:tbl>
          </a:graphicData>
        </a:graphic>
      </p:graphicFrame>
      <p:sp>
        <p:nvSpPr>
          <p:cNvPr id="15" name="1 Triángulo isósceles">
            <a:extLst>
              <a:ext uri="{FF2B5EF4-FFF2-40B4-BE49-F238E27FC236}">
                <a16:creationId xmlns:a16="http://schemas.microsoft.com/office/drawing/2014/main" xmlns="" id="{B51B99FE-A5C6-454B-9AF1-82506BD112B3}"/>
              </a:ext>
            </a:extLst>
          </p:cNvPr>
          <p:cNvSpPr/>
          <p:nvPr/>
        </p:nvSpPr>
        <p:spPr>
          <a:xfrm>
            <a:off x="4807480" y="2509957"/>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16" name="1 Triángulo isósceles">
            <a:extLst>
              <a:ext uri="{FF2B5EF4-FFF2-40B4-BE49-F238E27FC236}">
                <a16:creationId xmlns:a16="http://schemas.microsoft.com/office/drawing/2014/main" xmlns="" id="{E9F547A9-AC4C-4D23-AC08-8F313813F1AC}"/>
              </a:ext>
            </a:extLst>
          </p:cNvPr>
          <p:cNvSpPr/>
          <p:nvPr/>
        </p:nvSpPr>
        <p:spPr>
          <a:xfrm>
            <a:off x="10758339" y="2528424"/>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pic>
        <p:nvPicPr>
          <p:cNvPr id="17" name="Marcador de contenido 2">
            <a:extLst>
              <a:ext uri="{FF2B5EF4-FFF2-40B4-BE49-F238E27FC236}">
                <a16:creationId xmlns:a16="http://schemas.microsoft.com/office/drawing/2014/main" xmlns="" id="{B2F23945-6821-4A44-BB8D-6F928F99B520}"/>
              </a:ext>
            </a:extLst>
          </p:cNvPr>
          <p:cNvPicPr>
            <a:picLocks/>
          </p:cNvPicPr>
          <p:nvPr/>
        </p:nvPicPr>
        <p:blipFill>
          <a:blip r:embed="rId6" cstate="print"/>
          <a:stretch>
            <a:fillRect/>
          </a:stretch>
        </p:blipFill>
        <p:spPr>
          <a:xfrm>
            <a:off x="5778426" y="1810512"/>
            <a:ext cx="18288" cy="4231934"/>
          </a:xfrm>
          <a:prstGeom prst="rect">
            <a:avLst/>
          </a:prstGeom>
        </p:spPr>
      </p:pic>
      <p:sp>
        <p:nvSpPr>
          <p:cNvPr id="18" name="Marcador de contenido 1">
            <a:extLst>
              <a:ext uri="{FF2B5EF4-FFF2-40B4-BE49-F238E27FC236}">
                <a16:creationId xmlns:a16="http://schemas.microsoft.com/office/drawing/2014/main" xmlns="" id="{34EEDF2E-A4A2-4CED-ADEA-16B090DC650D}"/>
              </a:ext>
            </a:extLst>
          </p:cNvPr>
          <p:cNvSpPr txBox="1">
            <a:spLocks/>
          </p:cNvSpPr>
          <p:nvPr/>
        </p:nvSpPr>
        <p:spPr>
          <a:xfrm>
            <a:off x="928554" y="346194"/>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2300" dirty="0">
                <a:cs typeface="Century Gothic (Títulos)"/>
                <a:sym typeface="Century Gothic (Títulos)"/>
              </a:rPr>
              <a:t>2.1.1 Agregados económicos empresariales según</a:t>
            </a:r>
          </a:p>
          <a:p>
            <a:pPr>
              <a:lnSpc>
                <a:spcPct val="100000"/>
              </a:lnSpc>
              <a:spcBef>
                <a:spcPts val="0"/>
              </a:spcBef>
            </a:pPr>
            <a:r>
              <a:rPr lang="es-EC" sz="2300" dirty="0">
                <a:cs typeface="Century Gothic (Títulos)"/>
                <a:sym typeface="Century Gothic (Títulos)"/>
              </a:rPr>
              <a:t>         sector económico</a:t>
            </a:r>
          </a:p>
        </p:txBody>
      </p:sp>
      <p:graphicFrame>
        <p:nvGraphicFramePr>
          <p:cNvPr id="22" name="Gráfico 21">
            <a:extLst>
              <a:ext uri="{FF2B5EF4-FFF2-40B4-BE49-F238E27FC236}">
                <a16:creationId xmlns:a16="http://schemas.microsoft.com/office/drawing/2014/main" xmlns="" id="{5051575D-740D-479A-84FC-8FE5AF5F67B4}"/>
              </a:ext>
            </a:extLst>
          </p:cNvPr>
          <p:cNvGraphicFramePr>
            <a:graphicFrameLocks/>
          </p:cNvGraphicFramePr>
          <p:nvPr>
            <p:extLst>
              <p:ext uri="{D42A27DB-BD31-4B8C-83A1-F6EECF244321}">
                <p14:modId xmlns:p14="http://schemas.microsoft.com/office/powerpoint/2010/main" val="757429323"/>
              </p:ext>
            </p:extLst>
          </p:nvPr>
        </p:nvGraphicFramePr>
        <p:xfrm>
          <a:off x="702000" y="2070000"/>
          <a:ext cx="4588933" cy="27940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1" name="Gráfico 20">
            <a:extLst>
              <a:ext uri="{FF2B5EF4-FFF2-40B4-BE49-F238E27FC236}">
                <a16:creationId xmlns:a16="http://schemas.microsoft.com/office/drawing/2014/main" xmlns="" id="{27C5CF74-E603-4E3D-ACE5-A4F626D34290}"/>
              </a:ext>
            </a:extLst>
          </p:cNvPr>
          <p:cNvGraphicFramePr>
            <a:graphicFrameLocks/>
          </p:cNvGraphicFramePr>
          <p:nvPr>
            <p:extLst>
              <p:ext uri="{D42A27DB-BD31-4B8C-83A1-F6EECF244321}">
                <p14:modId xmlns:p14="http://schemas.microsoft.com/office/powerpoint/2010/main" val="3177508650"/>
              </p:ext>
            </p:extLst>
          </p:nvPr>
        </p:nvGraphicFramePr>
        <p:xfrm>
          <a:off x="6449945" y="2002462"/>
          <a:ext cx="4882455" cy="2857500"/>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3081304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2">
            <a:extLst>
              <a:ext uri="{FF2B5EF4-FFF2-40B4-BE49-F238E27FC236}">
                <a16:creationId xmlns:a16="http://schemas.microsoft.com/office/drawing/2014/main" xmlns="" id="{EBF5D069-D8CE-4725-8950-EA35BE5AA299}"/>
              </a:ext>
            </a:extLst>
          </p:cNvPr>
          <p:cNvSpPr txBox="1">
            <a:spLocks/>
          </p:cNvSpPr>
          <p:nvPr/>
        </p:nvSpPr>
        <p:spPr>
          <a:xfrm>
            <a:off x="1387199" y="1043536"/>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400" b="0" dirty="0">
                <a:solidFill>
                  <a:srgbClr val="7F7F7F">
                    <a:alpha val="100000"/>
                  </a:srgbClr>
                </a:solidFill>
                <a:cs typeface="Century Gothic (Cuerpo)"/>
                <a:sym typeface="Century Gothic (Cuerpo)"/>
              </a:rPr>
              <a:t>Valores en millones de dólares</a:t>
            </a:r>
          </a:p>
        </p:txBody>
      </p:sp>
      <p:sp>
        <p:nvSpPr>
          <p:cNvPr id="3" name="Marcador de contenido 4">
            <a:extLst>
              <a:ext uri="{FF2B5EF4-FFF2-40B4-BE49-F238E27FC236}">
                <a16:creationId xmlns:a16="http://schemas.microsoft.com/office/drawing/2014/main" xmlns="" id="{FECF39DA-9060-4559-A994-5CC3F2296B0F}"/>
              </a:ext>
            </a:extLst>
          </p:cNvPr>
          <p:cNvSpPr txBox="1">
            <a:spLocks/>
          </p:cNvSpPr>
          <p:nvPr/>
        </p:nvSpPr>
        <p:spPr>
          <a:xfrm>
            <a:off x="7169058" y="4954930"/>
            <a:ext cx="3790662" cy="704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2022, el sector comercio tuvo un crecimiento del 30,7% en comparación al periodo 2021.</a:t>
            </a:r>
          </a:p>
        </p:txBody>
      </p:sp>
      <p:pic>
        <p:nvPicPr>
          <p:cNvPr id="4" name="Marcador de contenido 9">
            <a:extLst>
              <a:ext uri="{FF2B5EF4-FFF2-40B4-BE49-F238E27FC236}">
                <a16:creationId xmlns:a16="http://schemas.microsoft.com/office/drawing/2014/main" xmlns="" id="{19C99341-E4D8-4338-B6D1-018FA8C53AC7}"/>
              </a:ext>
            </a:extLst>
          </p:cNvPr>
          <p:cNvPicPr>
            <a:picLocks/>
          </p:cNvPicPr>
          <p:nvPr/>
        </p:nvPicPr>
        <p:blipFill>
          <a:blip r:embed="rId3" cstate="print"/>
          <a:stretch>
            <a:fillRect/>
          </a:stretch>
        </p:blipFill>
        <p:spPr>
          <a:xfrm>
            <a:off x="7134342" y="4976886"/>
            <a:ext cx="22860" cy="640080"/>
          </a:xfrm>
          <a:prstGeom prst="rect">
            <a:avLst/>
          </a:prstGeom>
        </p:spPr>
      </p:pic>
      <p:pic>
        <p:nvPicPr>
          <p:cNvPr id="5" name="Marcador de contenido 11">
            <a:extLst>
              <a:ext uri="{FF2B5EF4-FFF2-40B4-BE49-F238E27FC236}">
                <a16:creationId xmlns:a16="http://schemas.microsoft.com/office/drawing/2014/main" xmlns="" id="{7BC596D8-45F2-4006-83BF-9710E841CF2D}"/>
              </a:ext>
            </a:extLst>
          </p:cNvPr>
          <p:cNvPicPr>
            <a:picLocks/>
          </p:cNvPicPr>
          <p:nvPr/>
        </p:nvPicPr>
        <p:blipFill>
          <a:blip r:embed="rId4" cstate="print"/>
          <a:stretch>
            <a:fillRect/>
          </a:stretch>
        </p:blipFill>
        <p:spPr>
          <a:xfrm>
            <a:off x="6469594" y="5023510"/>
            <a:ext cx="594360" cy="594360"/>
          </a:xfrm>
          <a:prstGeom prst="rect">
            <a:avLst/>
          </a:prstGeom>
        </p:spPr>
      </p:pic>
      <p:sp>
        <p:nvSpPr>
          <p:cNvPr id="6" name="Marcador de contenido 17">
            <a:extLst>
              <a:ext uri="{FF2B5EF4-FFF2-40B4-BE49-F238E27FC236}">
                <a16:creationId xmlns:a16="http://schemas.microsoft.com/office/drawing/2014/main" xmlns="" id="{119A6650-6EA1-4444-A533-5E984DC7CACD}"/>
              </a:ext>
            </a:extLst>
          </p:cNvPr>
          <p:cNvSpPr txBox="1">
            <a:spLocks/>
          </p:cNvSpPr>
          <p:nvPr/>
        </p:nvSpPr>
        <p:spPr>
          <a:xfrm>
            <a:off x="6711696" y="1783080"/>
            <a:ext cx="457200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800" dirty="0">
                <a:solidFill>
                  <a:schemeClr val="bg2">
                    <a:lumMod val="25000"/>
                  </a:schemeClr>
                </a:solidFill>
                <a:cs typeface="Century Gothic (Cuerpo)"/>
                <a:sym typeface="Century Gothic (Cuerpo)"/>
              </a:rPr>
              <a:t>Formación Bruta de Capital*</a:t>
            </a:r>
          </a:p>
        </p:txBody>
      </p:sp>
      <p:graphicFrame>
        <p:nvGraphicFramePr>
          <p:cNvPr id="7" name="Tabla 10">
            <a:extLst>
              <a:ext uri="{FF2B5EF4-FFF2-40B4-BE49-F238E27FC236}">
                <a16:creationId xmlns:a16="http://schemas.microsoft.com/office/drawing/2014/main" xmlns="" id="{9D55ECD3-C106-490F-AFFF-CD0064BA01EC}"/>
              </a:ext>
            </a:extLst>
          </p:cNvPr>
          <p:cNvGraphicFramePr>
            <a:graphicFrameLocks noGrp="1"/>
          </p:cNvGraphicFramePr>
          <p:nvPr>
            <p:extLst>
              <p:ext uri="{D42A27DB-BD31-4B8C-83A1-F6EECF244321}">
                <p14:modId xmlns:p14="http://schemas.microsoft.com/office/powerpoint/2010/main" val="532447610"/>
              </p:ext>
            </p:extLst>
          </p:nvPr>
        </p:nvGraphicFramePr>
        <p:xfrm>
          <a:off x="9418320" y="2203704"/>
          <a:ext cx="1362456" cy="393192"/>
        </p:xfrm>
        <a:graphic>
          <a:graphicData uri="http://schemas.openxmlformats.org/drawingml/2006/table">
            <a:tbl>
              <a:tblPr/>
              <a:tblGrid>
                <a:gridCol w="454152">
                  <a:extLst>
                    <a:ext uri="{9D8B030D-6E8A-4147-A177-3AD203B41FA5}">
                      <a16:colId xmlns:a16="http://schemas.microsoft.com/office/drawing/2014/main" xmlns="" val="3412149584"/>
                    </a:ext>
                  </a:extLst>
                </a:gridCol>
                <a:gridCol w="454152">
                  <a:extLst>
                    <a:ext uri="{9D8B030D-6E8A-4147-A177-3AD203B41FA5}">
                      <a16:colId xmlns:a16="http://schemas.microsoft.com/office/drawing/2014/main" xmlns="" val="3956096534"/>
                    </a:ext>
                  </a:extLst>
                </a:gridCol>
                <a:gridCol w="454152">
                  <a:extLst>
                    <a:ext uri="{9D8B030D-6E8A-4147-A177-3AD203B41FA5}">
                      <a16:colId xmlns:a16="http://schemas.microsoft.com/office/drawing/2014/main" xmlns="" val="50236703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363314399"/>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2780210178"/>
                  </a:ext>
                </a:extLst>
              </a:tr>
              <a:tr h="131064">
                <a:tc>
                  <a:txBody>
                    <a:bodyPr/>
                    <a:lstStyle/>
                    <a:p>
                      <a:pPr algn="ctr" rtl="0" fontAlgn="ctr"/>
                      <a:r>
                        <a:rPr lang="es-EC" sz="800" b="0" i="0" u="none" strike="noStrike" dirty="0">
                          <a:solidFill>
                            <a:schemeClr val="bg2">
                              <a:lumMod val="25000"/>
                            </a:schemeClr>
                          </a:solidFill>
                          <a:effectLst/>
                          <a:latin typeface="+mn-lt"/>
                        </a:rPr>
                        <a:t>4.608</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-820</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 117,8%</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1076956313"/>
                  </a:ext>
                </a:extLst>
              </a:tr>
            </a:tbl>
          </a:graphicData>
        </a:graphic>
      </p:graphicFrame>
      <p:sp>
        <p:nvSpPr>
          <p:cNvPr id="8" name="Marcador de contenido 3">
            <a:extLst>
              <a:ext uri="{FF2B5EF4-FFF2-40B4-BE49-F238E27FC236}">
                <a16:creationId xmlns:a16="http://schemas.microsoft.com/office/drawing/2014/main" xmlns="" id="{ABDD5798-34C1-49A3-B426-7C958DB18E9D}"/>
              </a:ext>
            </a:extLst>
          </p:cNvPr>
          <p:cNvSpPr txBox="1">
            <a:spLocks/>
          </p:cNvSpPr>
          <p:nvPr/>
        </p:nvSpPr>
        <p:spPr>
          <a:xfrm>
            <a:off x="1522371" y="4967478"/>
            <a:ext cx="3720189" cy="704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2022, el </a:t>
            </a:r>
            <a:r>
              <a:rPr lang="es-EC" sz="1330" b="0" dirty="0" smtClean="0">
                <a:solidFill>
                  <a:schemeClr val="bg2">
                    <a:lumMod val="25000"/>
                  </a:schemeClr>
                </a:solidFill>
                <a:cs typeface="Century Gothic (Cuerpo)"/>
                <a:sym typeface="Century Gothic (Cuerpo)"/>
              </a:rPr>
              <a:t>sector de la minería presentó un crecimiento del 31,6% en relación al 2021.</a:t>
            </a:r>
            <a:endParaRPr lang="es-EC" sz="1330" b="0" dirty="0">
              <a:solidFill>
                <a:schemeClr val="bg2">
                  <a:lumMod val="25000"/>
                </a:schemeClr>
              </a:solidFill>
              <a:cs typeface="Century Gothic (Cuerpo)"/>
              <a:sym typeface="Century Gothic (Cuerpo)"/>
            </a:endParaRPr>
          </a:p>
        </p:txBody>
      </p:sp>
      <p:pic>
        <p:nvPicPr>
          <p:cNvPr id="9" name="Marcador de contenido 8">
            <a:extLst>
              <a:ext uri="{FF2B5EF4-FFF2-40B4-BE49-F238E27FC236}">
                <a16:creationId xmlns:a16="http://schemas.microsoft.com/office/drawing/2014/main" xmlns="" id="{202F9A08-109A-4929-8CDE-C0E4A1E00132}"/>
              </a:ext>
            </a:extLst>
          </p:cNvPr>
          <p:cNvPicPr>
            <a:picLocks/>
          </p:cNvPicPr>
          <p:nvPr/>
        </p:nvPicPr>
        <p:blipFill>
          <a:blip r:embed="rId3" cstate="print"/>
          <a:stretch>
            <a:fillRect/>
          </a:stretch>
        </p:blipFill>
        <p:spPr>
          <a:xfrm>
            <a:off x="1513227" y="4985766"/>
            <a:ext cx="22860" cy="676656"/>
          </a:xfrm>
          <a:prstGeom prst="rect">
            <a:avLst/>
          </a:prstGeom>
        </p:spPr>
      </p:pic>
      <p:pic>
        <p:nvPicPr>
          <p:cNvPr id="10" name="Marcador de contenido 10">
            <a:extLst>
              <a:ext uri="{FF2B5EF4-FFF2-40B4-BE49-F238E27FC236}">
                <a16:creationId xmlns:a16="http://schemas.microsoft.com/office/drawing/2014/main" xmlns="" id="{204AB680-76FE-4B94-A735-C73089B399DA}"/>
              </a:ext>
            </a:extLst>
          </p:cNvPr>
          <p:cNvPicPr>
            <a:picLocks/>
          </p:cNvPicPr>
          <p:nvPr/>
        </p:nvPicPr>
        <p:blipFill>
          <a:blip r:embed="rId5" cstate="print"/>
          <a:stretch>
            <a:fillRect/>
          </a:stretch>
        </p:blipFill>
        <p:spPr>
          <a:xfrm>
            <a:off x="852506" y="5013198"/>
            <a:ext cx="594360" cy="594360"/>
          </a:xfrm>
          <a:prstGeom prst="rect">
            <a:avLst/>
          </a:prstGeom>
        </p:spPr>
      </p:pic>
      <p:sp>
        <p:nvSpPr>
          <p:cNvPr id="11" name="Marcador de contenido 16">
            <a:extLst>
              <a:ext uri="{FF2B5EF4-FFF2-40B4-BE49-F238E27FC236}">
                <a16:creationId xmlns:a16="http://schemas.microsoft.com/office/drawing/2014/main" xmlns="" id="{A51CD3CF-8E27-40E9-A281-958A78043449}"/>
              </a:ext>
            </a:extLst>
          </p:cNvPr>
          <p:cNvSpPr txBox="1">
            <a:spLocks/>
          </p:cNvSpPr>
          <p:nvPr/>
        </p:nvSpPr>
        <p:spPr>
          <a:xfrm>
            <a:off x="2029968" y="1783080"/>
            <a:ext cx="2523744"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800">
                <a:solidFill>
                  <a:schemeClr val="bg2">
                    <a:lumMod val="25000"/>
                  </a:schemeClr>
                </a:solidFill>
                <a:cs typeface="Century Gothic (Cuerpo)"/>
                <a:sym typeface="Century Gothic (Cuerpo)"/>
              </a:rPr>
              <a:t>Valor Agregado</a:t>
            </a:r>
            <a:endParaRPr lang="es-EC" sz="1800" dirty="0">
              <a:solidFill>
                <a:schemeClr val="bg2">
                  <a:lumMod val="25000"/>
                </a:schemeClr>
              </a:solidFill>
              <a:cs typeface="Century Gothic (Cuerpo)"/>
              <a:sym typeface="Century Gothic (Cuerpo)"/>
            </a:endParaRPr>
          </a:p>
        </p:txBody>
      </p:sp>
      <p:graphicFrame>
        <p:nvGraphicFramePr>
          <p:cNvPr id="12" name="Tabla 21">
            <a:extLst>
              <a:ext uri="{FF2B5EF4-FFF2-40B4-BE49-F238E27FC236}">
                <a16:creationId xmlns:a16="http://schemas.microsoft.com/office/drawing/2014/main" xmlns="" id="{E1BD471B-3742-4298-A446-D71998299CC8}"/>
              </a:ext>
            </a:extLst>
          </p:cNvPr>
          <p:cNvGraphicFramePr>
            <a:graphicFrameLocks noGrp="1"/>
          </p:cNvGraphicFramePr>
          <p:nvPr>
            <p:extLst>
              <p:ext uri="{D42A27DB-BD31-4B8C-83A1-F6EECF244321}">
                <p14:modId xmlns:p14="http://schemas.microsoft.com/office/powerpoint/2010/main" val="3346895217"/>
              </p:ext>
            </p:extLst>
          </p:nvPr>
        </p:nvGraphicFramePr>
        <p:xfrm>
          <a:off x="3858768" y="2203704"/>
          <a:ext cx="1362456" cy="393192"/>
        </p:xfrm>
        <a:graphic>
          <a:graphicData uri="http://schemas.openxmlformats.org/drawingml/2006/table">
            <a:tbl>
              <a:tblPr/>
              <a:tblGrid>
                <a:gridCol w="454152">
                  <a:extLst>
                    <a:ext uri="{9D8B030D-6E8A-4147-A177-3AD203B41FA5}">
                      <a16:colId xmlns:a16="http://schemas.microsoft.com/office/drawing/2014/main" xmlns="" val="1261314172"/>
                    </a:ext>
                  </a:extLst>
                </a:gridCol>
                <a:gridCol w="454152">
                  <a:extLst>
                    <a:ext uri="{9D8B030D-6E8A-4147-A177-3AD203B41FA5}">
                      <a16:colId xmlns:a16="http://schemas.microsoft.com/office/drawing/2014/main" xmlns="" val="3686646836"/>
                    </a:ext>
                  </a:extLst>
                </a:gridCol>
                <a:gridCol w="454152">
                  <a:extLst>
                    <a:ext uri="{9D8B030D-6E8A-4147-A177-3AD203B41FA5}">
                      <a16:colId xmlns:a16="http://schemas.microsoft.com/office/drawing/2014/main" xmlns="" val="3694117547"/>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907027223"/>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2104607076"/>
                  </a:ext>
                </a:extLst>
              </a:tr>
              <a:tr h="131064">
                <a:tc>
                  <a:txBody>
                    <a:bodyPr/>
                    <a:lstStyle/>
                    <a:p>
                      <a:pPr algn="ctr" rtl="0" fontAlgn="ctr"/>
                      <a:r>
                        <a:rPr lang="es-EC" sz="800" b="0" i="0" u="none" strike="noStrike" dirty="0">
                          <a:solidFill>
                            <a:schemeClr val="bg2">
                              <a:lumMod val="25000"/>
                            </a:schemeClr>
                          </a:solidFill>
                          <a:effectLst/>
                          <a:latin typeface="+mn-lt"/>
                        </a:rPr>
                        <a:t>39.402</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44.710</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13,5%</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2616327703"/>
                  </a:ext>
                </a:extLst>
              </a:tr>
            </a:tbl>
          </a:graphicData>
        </a:graphic>
      </p:graphicFrame>
      <p:sp>
        <p:nvSpPr>
          <p:cNvPr id="13" name="1 Triángulo isósceles">
            <a:extLst>
              <a:ext uri="{FF2B5EF4-FFF2-40B4-BE49-F238E27FC236}">
                <a16:creationId xmlns:a16="http://schemas.microsoft.com/office/drawing/2014/main" xmlns="" id="{634A831F-AE8A-456D-85D6-6C5F83DE713A}"/>
              </a:ext>
            </a:extLst>
          </p:cNvPr>
          <p:cNvSpPr/>
          <p:nvPr/>
        </p:nvSpPr>
        <p:spPr>
          <a:xfrm>
            <a:off x="4809744" y="2514600"/>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pic>
        <p:nvPicPr>
          <p:cNvPr id="14" name="Marcador de contenido 2">
            <a:extLst>
              <a:ext uri="{FF2B5EF4-FFF2-40B4-BE49-F238E27FC236}">
                <a16:creationId xmlns:a16="http://schemas.microsoft.com/office/drawing/2014/main" xmlns="" id="{79FDD7CC-73B2-49D5-8801-74D9FD1F49B4}"/>
              </a:ext>
            </a:extLst>
          </p:cNvPr>
          <p:cNvPicPr>
            <a:picLocks/>
          </p:cNvPicPr>
          <p:nvPr/>
        </p:nvPicPr>
        <p:blipFill>
          <a:blip r:embed="rId6" cstate="print"/>
          <a:stretch>
            <a:fillRect/>
          </a:stretch>
        </p:blipFill>
        <p:spPr>
          <a:xfrm>
            <a:off x="5778426" y="1810512"/>
            <a:ext cx="18288" cy="4231934"/>
          </a:xfrm>
          <a:prstGeom prst="rect">
            <a:avLst/>
          </a:prstGeom>
        </p:spPr>
      </p:pic>
      <p:sp>
        <p:nvSpPr>
          <p:cNvPr id="15" name="Marcador de contenido 1">
            <a:extLst>
              <a:ext uri="{FF2B5EF4-FFF2-40B4-BE49-F238E27FC236}">
                <a16:creationId xmlns:a16="http://schemas.microsoft.com/office/drawing/2014/main" xmlns="" id="{88CBA2A8-4E47-4D70-BAB5-4E18DBA6F023}"/>
              </a:ext>
            </a:extLst>
          </p:cNvPr>
          <p:cNvSpPr txBox="1">
            <a:spLocks/>
          </p:cNvSpPr>
          <p:nvPr/>
        </p:nvSpPr>
        <p:spPr>
          <a:xfrm>
            <a:off x="928554" y="364482"/>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2300" dirty="0">
                <a:cs typeface="Century Gothic (Títulos)"/>
                <a:sym typeface="Century Gothic (Títulos)"/>
              </a:rPr>
              <a:t>2.1.1 Agregados económicos empresariales según</a:t>
            </a:r>
          </a:p>
          <a:p>
            <a:pPr>
              <a:lnSpc>
                <a:spcPct val="100000"/>
              </a:lnSpc>
              <a:spcBef>
                <a:spcPts val="0"/>
              </a:spcBef>
            </a:pPr>
            <a:r>
              <a:rPr lang="es-EC" sz="2300" dirty="0">
                <a:cs typeface="Century Gothic (Títulos)"/>
                <a:sym typeface="Century Gothic (Títulos)"/>
              </a:rPr>
              <a:t>         sector económico</a:t>
            </a:r>
          </a:p>
        </p:txBody>
      </p:sp>
      <p:sp>
        <p:nvSpPr>
          <p:cNvPr id="20" name="1 Triángulo isósceles">
            <a:extLst>
              <a:ext uri="{FF2B5EF4-FFF2-40B4-BE49-F238E27FC236}">
                <a16:creationId xmlns:a16="http://schemas.microsoft.com/office/drawing/2014/main" xmlns="" id="{657385A3-DB77-4604-B325-294F670589C3}"/>
              </a:ext>
            </a:extLst>
          </p:cNvPr>
          <p:cNvSpPr/>
          <p:nvPr/>
        </p:nvSpPr>
        <p:spPr>
          <a:xfrm flipV="1">
            <a:off x="10322673" y="2505598"/>
            <a:ext cx="90000" cy="46800"/>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25" name="Gráfico 24">
            <a:extLst>
              <a:ext uri="{FF2B5EF4-FFF2-40B4-BE49-F238E27FC236}">
                <a16:creationId xmlns:a16="http://schemas.microsoft.com/office/drawing/2014/main" xmlns="" id="{14D5DECF-CF60-43BD-AA09-88AFE8BBE0DB}"/>
              </a:ext>
            </a:extLst>
          </p:cNvPr>
          <p:cNvGraphicFramePr>
            <a:graphicFrameLocks/>
          </p:cNvGraphicFramePr>
          <p:nvPr>
            <p:extLst>
              <p:ext uri="{D42A27DB-BD31-4B8C-83A1-F6EECF244321}">
                <p14:modId xmlns:p14="http://schemas.microsoft.com/office/powerpoint/2010/main" val="2621043024"/>
              </p:ext>
            </p:extLst>
          </p:nvPr>
        </p:nvGraphicFramePr>
        <p:xfrm>
          <a:off x="765871" y="2079194"/>
          <a:ext cx="4568028" cy="2857500"/>
        </p:xfrm>
        <a:graphic>
          <a:graphicData uri="http://schemas.openxmlformats.org/drawingml/2006/chart">
            <c:chart xmlns:c="http://schemas.openxmlformats.org/drawingml/2006/chart" xmlns:r="http://schemas.openxmlformats.org/officeDocument/2006/relationships" r:id="rId7"/>
          </a:graphicData>
        </a:graphic>
      </p:graphicFrame>
      <p:sp>
        <p:nvSpPr>
          <p:cNvPr id="22" name="Marcador de contenido 5">
            <a:extLst>
              <a:ext uri="{FF2B5EF4-FFF2-40B4-BE49-F238E27FC236}">
                <a16:creationId xmlns:a16="http://schemas.microsoft.com/office/drawing/2014/main" xmlns="" id="{BEB589F8-973E-4617-9164-901C99E3B5EF}"/>
              </a:ext>
            </a:extLst>
          </p:cNvPr>
          <p:cNvSpPr txBox="1">
            <a:spLocks/>
          </p:cNvSpPr>
          <p:nvPr/>
        </p:nvSpPr>
        <p:spPr>
          <a:xfrm>
            <a:off x="704088" y="6248995"/>
            <a:ext cx="10965770" cy="71268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S" sz="800" dirty="0">
                <a:solidFill>
                  <a:srgbClr val="595959"/>
                </a:solidFill>
                <a:cs typeface="Century Gothic (Títulos)"/>
                <a:sym typeface="Century Gothic (Títulos)"/>
              </a:rPr>
              <a:t>(*) </a:t>
            </a:r>
            <a:r>
              <a:rPr lang="es-ES" sz="8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 por lo que este valor se excluye de la presentación de resultados.</a:t>
            </a:r>
          </a:p>
          <a:p>
            <a:pPr>
              <a:lnSpc>
                <a:spcPct val="100000"/>
              </a:lnSpc>
              <a:spcBef>
                <a:spcPts val="0"/>
              </a:spcBef>
            </a:pPr>
            <a:r>
              <a:rPr lang="es-EC" sz="800" dirty="0">
                <a:solidFill>
                  <a:srgbClr val="595959">
                    <a:alpha val="100000"/>
                  </a:srgbClr>
                </a:solidFill>
                <a:cs typeface="Century Gothic (Cuerpo)"/>
                <a:sym typeface="Century Gothic (Cuerpo)"/>
              </a:rPr>
              <a:t>Fuente: </a:t>
            </a:r>
            <a:r>
              <a:rPr lang="es-EC" sz="800" b="0" dirty="0">
                <a:solidFill>
                  <a:srgbClr val="595959">
                    <a:alpha val="100000"/>
                  </a:srgbClr>
                </a:solidFill>
                <a:cs typeface="Century Gothic (Cuerpo)"/>
                <a:sym typeface="Century Gothic (Cuerpo)"/>
              </a:rPr>
              <a:t>Encuesta Estructural Empresarial (ENESEM) 2021 - 2022</a:t>
            </a:r>
          </a:p>
        </p:txBody>
      </p:sp>
      <p:graphicFrame>
        <p:nvGraphicFramePr>
          <p:cNvPr id="28" name="Gráfico 27">
            <a:extLst>
              <a:ext uri="{FF2B5EF4-FFF2-40B4-BE49-F238E27FC236}">
                <a16:creationId xmlns:a16="http://schemas.microsoft.com/office/drawing/2014/main" xmlns="" id="{16F70D04-C7BC-4E09-AE8F-EEF1D58C25A4}"/>
              </a:ext>
            </a:extLst>
          </p:cNvPr>
          <p:cNvGraphicFramePr>
            <a:graphicFrameLocks/>
          </p:cNvGraphicFramePr>
          <p:nvPr>
            <p:extLst>
              <p:ext uri="{D42A27DB-BD31-4B8C-83A1-F6EECF244321}">
                <p14:modId xmlns:p14="http://schemas.microsoft.com/office/powerpoint/2010/main" val="2478319072"/>
              </p:ext>
            </p:extLst>
          </p:nvPr>
        </p:nvGraphicFramePr>
        <p:xfrm>
          <a:off x="6379831" y="2219161"/>
          <a:ext cx="4693048" cy="2717533"/>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744563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áfico 19">
            <a:extLst>
              <a:ext uri="{FF2B5EF4-FFF2-40B4-BE49-F238E27FC236}">
                <a16:creationId xmlns:a16="http://schemas.microsoft.com/office/drawing/2014/main" xmlns="" id="{96763265-B44E-4873-8001-AB469875F4D8}"/>
              </a:ext>
            </a:extLst>
          </p:cNvPr>
          <p:cNvGraphicFramePr>
            <a:graphicFrameLocks/>
          </p:cNvGraphicFramePr>
          <p:nvPr>
            <p:extLst>
              <p:ext uri="{D42A27DB-BD31-4B8C-83A1-F6EECF244321}">
                <p14:modId xmlns:p14="http://schemas.microsoft.com/office/powerpoint/2010/main" val="2249547510"/>
              </p:ext>
            </p:extLst>
          </p:nvPr>
        </p:nvGraphicFramePr>
        <p:xfrm>
          <a:off x="702000" y="2070000"/>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2" name="Marcador de contenido 2">
            <a:extLst>
              <a:ext uri="{FF2B5EF4-FFF2-40B4-BE49-F238E27FC236}">
                <a16:creationId xmlns:a16="http://schemas.microsoft.com/office/drawing/2014/main" xmlns="" id="{96016050-85FA-42D9-9A5B-32F96232FA98}"/>
              </a:ext>
            </a:extLst>
          </p:cNvPr>
          <p:cNvSpPr txBox="1">
            <a:spLocks/>
          </p:cNvSpPr>
          <p:nvPr/>
        </p:nvSpPr>
        <p:spPr>
          <a:xfrm>
            <a:off x="1354565" y="1051912"/>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400" b="0" dirty="0">
                <a:solidFill>
                  <a:srgbClr val="7F7F7F">
                    <a:alpha val="100000"/>
                  </a:srgbClr>
                </a:solidFill>
                <a:cs typeface="Century Gothic (Cuerpo)"/>
                <a:sym typeface="Century Gothic (Cuerpo)"/>
              </a:rPr>
              <a:t>Valores en millones de dólares</a:t>
            </a:r>
          </a:p>
        </p:txBody>
      </p:sp>
      <p:sp>
        <p:nvSpPr>
          <p:cNvPr id="3" name="Marcador de contenido 3">
            <a:extLst>
              <a:ext uri="{FF2B5EF4-FFF2-40B4-BE49-F238E27FC236}">
                <a16:creationId xmlns:a16="http://schemas.microsoft.com/office/drawing/2014/main" xmlns="" id="{7CC20FF2-2DDE-4AE6-9136-FC6BB34C8E15}"/>
              </a:ext>
            </a:extLst>
          </p:cNvPr>
          <p:cNvSpPr txBox="1">
            <a:spLocks/>
          </p:cNvSpPr>
          <p:nvPr/>
        </p:nvSpPr>
        <p:spPr>
          <a:xfrm>
            <a:off x="1537891" y="5187039"/>
            <a:ext cx="3608846" cy="5029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2022, las medianas empresas tipo A registran </a:t>
            </a:r>
            <a:r>
              <a:rPr lang="es-EC" sz="1330" b="0" dirty="0" smtClean="0">
                <a:solidFill>
                  <a:schemeClr val="bg2">
                    <a:lumMod val="25000"/>
                  </a:schemeClr>
                </a:solidFill>
                <a:cs typeface="Century Gothic (Cuerpo)"/>
                <a:sym typeface="Century Gothic (Cuerpo)"/>
              </a:rPr>
              <a:t>un crecimiento del </a:t>
            </a:r>
            <a:r>
              <a:rPr lang="es-EC" sz="1330" b="0" dirty="0">
                <a:solidFill>
                  <a:schemeClr val="bg2">
                    <a:lumMod val="25000"/>
                  </a:schemeClr>
                </a:solidFill>
                <a:cs typeface="Century Gothic (Cuerpo)"/>
                <a:sym typeface="Century Gothic (Cuerpo)"/>
              </a:rPr>
              <a:t>33,1% </a:t>
            </a:r>
            <a:r>
              <a:rPr lang="es-EC" sz="1330" b="0" dirty="0" smtClean="0">
                <a:solidFill>
                  <a:schemeClr val="bg2">
                    <a:lumMod val="25000"/>
                  </a:schemeClr>
                </a:solidFill>
                <a:cs typeface="Century Gothic (Cuerpo)"/>
                <a:sym typeface="Century Gothic (Cuerpo)"/>
              </a:rPr>
              <a:t>en </a:t>
            </a:r>
            <a:r>
              <a:rPr lang="es-EC" sz="1330" b="0" dirty="0">
                <a:solidFill>
                  <a:schemeClr val="bg2">
                    <a:lumMod val="25000"/>
                  </a:schemeClr>
                </a:solidFill>
                <a:cs typeface="Century Gothic (Cuerpo)"/>
                <a:sym typeface="Century Gothic (Cuerpo)"/>
              </a:rPr>
              <a:t>la producción, en relación al año 2021.</a:t>
            </a:r>
          </a:p>
        </p:txBody>
      </p:sp>
      <p:sp>
        <p:nvSpPr>
          <p:cNvPr id="4" name="Marcador de contenido 4">
            <a:extLst>
              <a:ext uri="{FF2B5EF4-FFF2-40B4-BE49-F238E27FC236}">
                <a16:creationId xmlns:a16="http://schemas.microsoft.com/office/drawing/2014/main" xmlns="" id="{2EBDA8F5-360C-4E11-B87C-2CA271CD94F1}"/>
              </a:ext>
            </a:extLst>
          </p:cNvPr>
          <p:cNvSpPr txBox="1">
            <a:spLocks/>
          </p:cNvSpPr>
          <p:nvPr/>
        </p:nvSpPr>
        <p:spPr>
          <a:xfrm>
            <a:off x="7178040" y="5000171"/>
            <a:ext cx="3602736" cy="704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2022, las </a:t>
            </a:r>
            <a:r>
              <a:rPr lang="es-EC" sz="1330" b="0" dirty="0" smtClean="0">
                <a:solidFill>
                  <a:schemeClr val="bg2">
                    <a:lumMod val="25000"/>
                  </a:schemeClr>
                </a:solidFill>
                <a:cs typeface="Century Gothic (Cuerpo)"/>
                <a:sym typeface="Century Gothic (Cuerpo)"/>
              </a:rPr>
              <a:t>medianas empresas tipo A incrementaron su </a:t>
            </a:r>
            <a:r>
              <a:rPr lang="es-EC" sz="1330" b="0" dirty="0">
                <a:solidFill>
                  <a:schemeClr val="bg2">
                    <a:lumMod val="25000"/>
                  </a:schemeClr>
                </a:solidFill>
                <a:cs typeface="Century Gothic (Cuerpo)"/>
                <a:sym typeface="Century Gothic (Cuerpo)"/>
              </a:rPr>
              <a:t>consumo </a:t>
            </a:r>
            <a:r>
              <a:rPr lang="es-EC" sz="1330" b="0" dirty="0" smtClean="0">
                <a:solidFill>
                  <a:schemeClr val="bg2">
                    <a:lumMod val="25000"/>
                  </a:schemeClr>
                </a:solidFill>
                <a:cs typeface="Century Gothic (Cuerpo)"/>
                <a:sym typeface="Century Gothic (Cuerpo)"/>
              </a:rPr>
              <a:t>intermedio, con el 48,5% más respecto al año 2021.</a:t>
            </a:r>
            <a:endParaRPr lang="es-EC" sz="1330" b="0" dirty="0">
              <a:solidFill>
                <a:schemeClr val="bg2">
                  <a:lumMod val="25000"/>
                </a:schemeClr>
              </a:solidFill>
              <a:cs typeface="Century Gothic (Cuerpo)"/>
              <a:sym typeface="Century Gothic (Cuerpo)"/>
            </a:endParaRPr>
          </a:p>
        </p:txBody>
      </p:sp>
      <p:sp>
        <p:nvSpPr>
          <p:cNvPr id="5" name="Marcador de contenido 5">
            <a:extLst>
              <a:ext uri="{FF2B5EF4-FFF2-40B4-BE49-F238E27FC236}">
                <a16:creationId xmlns:a16="http://schemas.microsoft.com/office/drawing/2014/main" xmlns="" id="{29F1FC63-40CD-48E0-B401-258EF7A8013B}"/>
              </a:ext>
            </a:extLst>
          </p:cNvPr>
          <p:cNvSpPr txBox="1">
            <a:spLocks/>
          </p:cNvSpPr>
          <p:nvPr/>
        </p:nvSpPr>
        <p:spPr>
          <a:xfrm>
            <a:off x="704088" y="6519672"/>
            <a:ext cx="4928616" cy="2468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dirty="0">
                <a:solidFill>
                  <a:srgbClr val="595959">
                    <a:alpha val="100000"/>
                  </a:srgbClr>
                </a:solidFill>
                <a:cs typeface="Century Gothic (Cuerpo)"/>
                <a:sym typeface="Century Gothic (Cuerpo)"/>
              </a:rPr>
              <a:t>Fuente: </a:t>
            </a:r>
            <a:r>
              <a:rPr lang="es-EC" sz="900" b="0" dirty="0">
                <a:solidFill>
                  <a:srgbClr val="595959">
                    <a:alpha val="100000"/>
                  </a:srgbClr>
                </a:solidFill>
                <a:cs typeface="Century Gothic (Cuerpo)"/>
                <a:sym typeface="Century Gothic (Cuerpo)"/>
              </a:rPr>
              <a:t>Encuesta Estructural Empresarial (ENESEM) 2021 - 2022</a:t>
            </a:r>
          </a:p>
        </p:txBody>
      </p:sp>
      <p:pic>
        <p:nvPicPr>
          <p:cNvPr id="6" name="Marcador de contenido 8">
            <a:extLst>
              <a:ext uri="{FF2B5EF4-FFF2-40B4-BE49-F238E27FC236}">
                <a16:creationId xmlns:a16="http://schemas.microsoft.com/office/drawing/2014/main" xmlns="" id="{1455ADDE-7523-4569-A313-BF09A55136C5}"/>
              </a:ext>
            </a:extLst>
          </p:cNvPr>
          <p:cNvPicPr>
            <a:picLocks/>
          </p:cNvPicPr>
          <p:nvPr/>
        </p:nvPicPr>
        <p:blipFill>
          <a:blip r:embed="rId3" cstate="print"/>
          <a:stretch>
            <a:fillRect/>
          </a:stretch>
        </p:blipFill>
        <p:spPr>
          <a:xfrm>
            <a:off x="1496743" y="5113887"/>
            <a:ext cx="22860" cy="640080"/>
          </a:xfrm>
          <a:prstGeom prst="rect">
            <a:avLst/>
          </a:prstGeom>
        </p:spPr>
      </p:pic>
      <p:pic>
        <p:nvPicPr>
          <p:cNvPr id="8" name="Marcador de contenido 10">
            <a:extLst>
              <a:ext uri="{FF2B5EF4-FFF2-40B4-BE49-F238E27FC236}">
                <a16:creationId xmlns:a16="http://schemas.microsoft.com/office/drawing/2014/main" xmlns="" id="{546E6028-3022-4A4D-B50B-046057814BC3}"/>
              </a:ext>
            </a:extLst>
          </p:cNvPr>
          <p:cNvPicPr>
            <a:picLocks/>
          </p:cNvPicPr>
          <p:nvPr/>
        </p:nvPicPr>
        <p:blipFill>
          <a:blip r:embed="rId4" cstate="print"/>
          <a:stretch>
            <a:fillRect/>
          </a:stretch>
        </p:blipFill>
        <p:spPr>
          <a:xfrm>
            <a:off x="822960" y="5113887"/>
            <a:ext cx="594360" cy="594360"/>
          </a:xfrm>
          <a:prstGeom prst="rect">
            <a:avLst/>
          </a:prstGeom>
        </p:spPr>
      </p:pic>
      <p:pic>
        <p:nvPicPr>
          <p:cNvPr id="9" name="Marcador de contenido 11">
            <a:extLst>
              <a:ext uri="{FF2B5EF4-FFF2-40B4-BE49-F238E27FC236}">
                <a16:creationId xmlns:a16="http://schemas.microsoft.com/office/drawing/2014/main" xmlns="" id="{FACBB976-8021-4A89-9BDF-6406A73B1C50}"/>
              </a:ext>
            </a:extLst>
          </p:cNvPr>
          <p:cNvPicPr>
            <a:picLocks/>
          </p:cNvPicPr>
          <p:nvPr/>
        </p:nvPicPr>
        <p:blipFill>
          <a:blip r:embed="rId5" cstate="print"/>
          <a:stretch>
            <a:fillRect/>
          </a:stretch>
        </p:blipFill>
        <p:spPr>
          <a:xfrm>
            <a:off x="6483096" y="5001201"/>
            <a:ext cx="594360" cy="594360"/>
          </a:xfrm>
          <a:prstGeom prst="rect">
            <a:avLst/>
          </a:prstGeom>
        </p:spPr>
      </p:pic>
      <p:sp>
        <p:nvSpPr>
          <p:cNvPr id="10" name="Marcador de contenido 16">
            <a:extLst>
              <a:ext uri="{FF2B5EF4-FFF2-40B4-BE49-F238E27FC236}">
                <a16:creationId xmlns:a16="http://schemas.microsoft.com/office/drawing/2014/main" xmlns="" id="{1F7CC378-B832-4C40-A846-B571EDDFD430}"/>
              </a:ext>
            </a:extLst>
          </p:cNvPr>
          <p:cNvSpPr txBox="1">
            <a:spLocks/>
          </p:cNvSpPr>
          <p:nvPr/>
        </p:nvSpPr>
        <p:spPr>
          <a:xfrm>
            <a:off x="2029968" y="1783080"/>
            <a:ext cx="2523744"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800">
                <a:solidFill>
                  <a:schemeClr val="bg2">
                    <a:lumMod val="25000"/>
                  </a:schemeClr>
                </a:solidFill>
                <a:cs typeface="Century Gothic (Cuerpo)"/>
                <a:sym typeface="Century Gothic (Cuerpo)"/>
              </a:rPr>
              <a:t>Producción Total</a:t>
            </a:r>
            <a:endParaRPr lang="es-EC" sz="1800" dirty="0">
              <a:solidFill>
                <a:schemeClr val="bg2">
                  <a:lumMod val="25000"/>
                </a:schemeClr>
              </a:solidFill>
              <a:cs typeface="Century Gothic (Cuerpo)"/>
              <a:sym typeface="Century Gothic (Cuerpo)"/>
            </a:endParaRPr>
          </a:p>
        </p:txBody>
      </p:sp>
      <p:sp>
        <p:nvSpPr>
          <p:cNvPr id="11" name="Marcador de contenido 17">
            <a:extLst>
              <a:ext uri="{FF2B5EF4-FFF2-40B4-BE49-F238E27FC236}">
                <a16:creationId xmlns:a16="http://schemas.microsoft.com/office/drawing/2014/main" xmlns="" id="{918E63AC-F4DA-4D81-A9A3-8C3CA9DF954C}"/>
              </a:ext>
            </a:extLst>
          </p:cNvPr>
          <p:cNvSpPr txBox="1">
            <a:spLocks/>
          </p:cNvSpPr>
          <p:nvPr/>
        </p:nvSpPr>
        <p:spPr>
          <a:xfrm>
            <a:off x="7735824" y="1783080"/>
            <a:ext cx="2523744"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800">
                <a:solidFill>
                  <a:schemeClr val="bg2">
                    <a:lumMod val="25000"/>
                  </a:schemeClr>
                </a:solidFill>
                <a:cs typeface="Century Gothic (Cuerpo)"/>
                <a:sym typeface="Century Gothic (Cuerpo)"/>
              </a:rPr>
              <a:t>Consumo Intermedio</a:t>
            </a:r>
            <a:endParaRPr lang="es-EC" sz="1800" dirty="0">
              <a:solidFill>
                <a:schemeClr val="bg2">
                  <a:lumMod val="25000"/>
                </a:schemeClr>
              </a:solidFill>
              <a:cs typeface="Century Gothic (Cuerpo)"/>
              <a:sym typeface="Century Gothic (Cuerpo)"/>
            </a:endParaRPr>
          </a:p>
        </p:txBody>
      </p:sp>
      <p:graphicFrame>
        <p:nvGraphicFramePr>
          <p:cNvPr id="12" name="Tabla 16">
            <a:extLst>
              <a:ext uri="{FF2B5EF4-FFF2-40B4-BE49-F238E27FC236}">
                <a16:creationId xmlns:a16="http://schemas.microsoft.com/office/drawing/2014/main" xmlns="" id="{99CEDF36-C6DF-4626-8559-B31CCF9F1A6B}"/>
              </a:ext>
            </a:extLst>
          </p:cNvPr>
          <p:cNvGraphicFramePr>
            <a:graphicFrameLocks noGrp="1"/>
          </p:cNvGraphicFramePr>
          <p:nvPr>
            <p:extLst>
              <p:ext uri="{D42A27DB-BD31-4B8C-83A1-F6EECF244321}">
                <p14:modId xmlns:p14="http://schemas.microsoft.com/office/powerpoint/2010/main" val="2000793300"/>
              </p:ext>
            </p:extLst>
          </p:nvPr>
        </p:nvGraphicFramePr>
        <p:xfrm>
          <a:off x="3858768" y="2203704"/>
          <a:ext cx="1364169" cy="388620"/>
        </p:xfrm>
        <a:graphic>
          <a:graphicData uri="http://schemas.openxmlformats.org/drawingml/2006/table">
            <a:tbl>
              <a:tblPr/>
              <a:tblGrid>
                <a:gridCol w="454723">
                  <a:extLst>
                    <a:ext uri="{9D8B030D-6E8A-4147-A177-3AD203B41FA5}">
                      <a16:colId xmlns:a16="http://schemas.microsoft.com/office/drawing/2014/main" xmlns="" val="2783415422"/>
                    </a:ext>
                  </a:extLst>
                </a:gridCol>
                <a:gridCol w="454723">
                  <a:extLst>
                    <a:ext uri="{9D8B030D-6E8A-4147-A177-3AD203B41FA5}">
                      <a16:colId xmlns:a16="http://schemas.microsoft.com/office/drawing/2014/main" xmlns="" val="1283758671"/>
                    </a:ext>
                  </a:extLst>
                </a:gridCol>
                <a:gridCol w="454723">
                  <a:extLst>
                    <a:ext uri="{9D8B030D-6E8A-4147-A177-3AD203B41FA5}">
                      <a16:colId xmlns:a16="http://schemas.microsoft.com/office/drawing/2014/main" xmlns="" val="3890914785"/>
                    </a:ext>
                  </a:extLst>
                </a:gridCol>
              </a:tblGrid>
              <a:tr h="70485">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048338806"/>
                  </a:ext>
                </a:extLst>
              </a:tr>
              <a:tr h="70485">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1829276734"/>
                  </a:ext>
                </a:extLst>
              </a:tr>
              <a:tr h="70485">
                <a:tc>
                  <a:txBody>
                    <a:bodyPr/>
                    <a:lstStyle/>
                    <a:p>
                      <a:pPr algn="ctr" rtl="0" fontAlgn="ctr"/>
                      <a:r>
                        <a:rPr lang="es-EC" sz="800" b="0" i="0" u="none" strike="noStrike" dirty="0">
                          <a:solidFill>
                            <a:schemeClr val="bg2">
                              <a:lumMod val="25000"/>
                            </a:schemeClr>
                          </a:solidFill>
                          <a:effectLst/>
                          <a:latin typeface="+mn-lt"/>
                        </a:rPr>
                        <a:t>94.213</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111.937</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18,8%</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495382516"/>
                  </a:ext>
                </a:extLst>
              </a:tr>
            </a:tbl>
          </a:graphicData>
        </a:graphic>
      </p:graphicFrame>
      <p:graphicFrame>
        <p:nvGraphicFramePr>
          <p:cNvPr id="13" name="Tabla 17">
            <a:extLst>
              <a:ext uri="{FF2B5EF4-FFF2-40B4-BE49-F238E27FC236}">
                <a16:creationId xmlns:a16="http://schemas.microsoft.com/office/drawing/2014/main" xmlns="" id="{FD1059B7-C79F-4C29-BF6E-0CCC3E6CF229}"/>
              </a:ext>
            </a:extLst>
          </p:cNvPr>
          <p:cNvGraphicFramePr>
            <a:graphicFrameLocks noGrp="1"/>
          </p:cNvGraphicFramePr>
          <p:nvPr>
            <p:extLst>
              <p:ext uri="{D42A27DB-BD31-4B8C-83A1-F6EECF244321}">
                <p14:modId xmlns:p14="http://schemas.microsoft.com/office/powerpoint/2010/main" val="1385390927"/>
              </p:ext>
            </p:extLst>
          </p:nvPr>
        </p:nvGraphicFramePr>
        <p:xfrm>
          <a:off x="9418320" y="2203704"/>
          <a:ext cx="1362456" cy="393192"/>
        </p:xfrm>
        <a:graphic>
          <a:graphicData uri="http://schemas.openxmlformats.org/drawingml/2006/table">
            <a:tbl>
              <a:tblPr/>
              <a:tblGrid>
                <a:gridCol w="454152">
                  <a:extLst>
                    <a:ext uri="{9D8B030D-6E8A-4147-A177-3AD203B41FA5}">
                      <a16:colId xmlns:a16="http://schemas.microsoft.com/office/drawing/2014/main" xmlns="" val="2279478585"/>
                    </a:ext>
                  </a:extLst>
                </a:gridCol>
                <a:gridCol w="454152">
                  <a:extLst>
                    <a:ext uri="{9D8B030D-6E8A-4147-A177-3AD203B41FA5}">
                      <a16:colId xmlns:a16="http://schemas.microsoft.com/office/drawing/2014/main" xmlns="" val="2678303295"/>
                    </a:ext>
                  </a:extLst>
                </a:gridCol>
                <a:gridCol w="454152">
                  <a:extLst>
                    <a:ext uri="{9D8B030D-6E8A-4147-A177-3AD203B41FA5}">
                      <a16:colId xmlns:a16="http://schemas.microsoft.com/office/drawing/2014/main" xmlns="" val="156258692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2757928091"/>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1918477807"/>
                  </a:ext>
                </a:extLst>
              </a:tr>
              <a:tr h="131064">
                <a:tc>
                  <a:txBody>
                    <a:bodyPr/>
                    <a:lstStyle/>
                    <a:p>
                      <a:pPr algn="ctr" rtl="0" fontAlgn="ctr"/>
                      <a:r>
                        <a:rPr lang="es-EC" sz="800" b="0" i="0" u="none" strike="noStrike" dirty="0">
                          <a:solidFill>
                            <a:schemeClr val="bg2">
                              <a:lumMod val="25000"/>
                            </a:schemeClr>
                          </a:solidFill>
                          <a:effectLst/>
                          <a:latin typeface="+mn-lt"/>
                        </a:rPr>
                        <a:t>54.811</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67.226</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22,7%</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2368801036"/>
                  </a:ext>
                </a:extLst>
              </a:tr>
            </a:tbl>
          </a:graphicData>
        </a:graphic>
      </p:graphicFrame>
      <p:sp>
        <p:nvSpPr>
          <p:cNvPr id="14" name="1 Triángulo isósceles">
            <a:extLst>
              <a:ext uri="{FF2B5EF4-FFF2-40B4-BE49-F238E27FC236}">
                <a16:creationId xmlns:a16="http://schemas.microsoft.com/office/drawing/2014/main" xmlns="" id="{11AE993E-A0FF-48EB-914B-5DB9E015F97B}"/>
              </a:ext>
            </a:extLst>
          </p:cNvPr>
          <p:cNvSpPr/>
          <p:nvPr/>
        </p:nvSpPr>
        <p:spPr>
          <a:xfrm>
            <a:off x="4809744" y="2523067"/>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15" name="1 Triángulo isósceles">
            <a:extLst>
              <a:ext uri="{FF2B5EF4-FFF2-40B4-BE49-F238E27FC236}">
                <a16:creationId xmlns:a16="http://schemas.microsoft.com/office/drawing/2014/main" xmlns="" id="{65503880-413D-4513-88C8-BC0BEFB1BF18}"/>
              </a:ext>
            </a:extLst>
          </p:cNvPr>
          <p:cNvSpPr/>
          <p:nvPr/>
        </p:nvSpPr>
        <p:spPr>
          <a:xfrm>
            <a:off x="10332720" y="2523067"/>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pic>
        <p:nvPicPr>
          <p:cNvPr id="16" name="Marcador de contenido 2">
            <a:extLst>
              <a:ext uri="{FF2B5EF4-FFF2-40B4-BE49-F238E27FC236}">
                <a16:creationId xmlns:a16="http://schemas.microsoft.com/office/drawing/2014/main" xmlns="" id="{3E421772-057B-4526-B862-C0226632DCBC}"/>
              </a:ext>
            </a:extLst>
          </p:cNvPr>
          <p:cNvPicPr>
            <a:picLocks/>
          </p:cNvPicPr>
          <p:nvPr/>
        </p:nvPicPr>
        <p:blipFill>
          <a:blip r:embed="rId6" cstate="print"/>
          <a:stretch>
            <a:fillRect/>
          </a:stretch>
        </p:blipFill>
        <p:spPr>
          <a:xfrm>
            <a:off x="5778426" y="1810512"/>
            <a:ext cx="18288" cy="4231934"/>
          </a:xfrm>
          <a:prstGeom prst="rect">
            <a:avLst/>
          </a:prstGeom>
        </p:spPr>
      </p:pic>
      <p:sp>
        <p:nvSpPr>
          <p:cNvPr id="17" name="Marcador de contenido 1">
            <a:extLst>
              <a:ext uri="{FF2B5EF4-FFF2-40B4-BE49-F238E27FC236}">
                <a16:creationId xmlns:a16="http://schemas.microsoft.com/office/drawing/2014/main" xmlns="" id="{4F785433-F0AE-4786-92A8-DA8FE3916BC2}"/>
              </a:ext>
            </a:extLst>
          </p:cNvPr>
          <p:cNvSpPr txBox="1">
            <a:spLocks/>
          </p:cNvSpPr>
          <p:nvPr/>
        </p:nvSpPr>
        <p:spPr>
          <a:xfrm>
            <a:off x="928554" y="345432"/>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MX" sz="2300" dirty="0">
                <a:cs typeface="Century Gothic (Títulos)"/>
                <a:sym typeface="Century Gothic (Títulos)"/>
              </a:rPr>
              <a:t>2.1.2 Agregados económicos empresariales según tamaño de empresa</a:t>
            </a:r>
          </a:p>
        </p:txBody>
      </p:sp>
      <p:graphicFrame>
        <p:nvGraphicFramePr>
          <p:cNvPr id="21" name="Gráfico 20">
            <a:extLst>
              <a:ext uri="{FF2B5EF4-FFF2-40B4-BE49-F238E27FC236}">
                <a16:creationId xmlns:a16="http://schemas.microsoft.com/office/drawing/2014/main" xmlns="" id="{512BB28E-CE5F-4739-B480-BA08B93E0AA4}"/>
              </a:ext>
            </a:extLst>
          </p:cNvPr>
          <p:cNvGraphicFramePr>
            <a:graphicFrameLocks/>
          </p:cNvGraphicFramePr>
          <p:nvPr>
            <p:extLst>
              <p:ext uri="{D42A27DB-BD31-4B8C-83A1-F6EECF244321}">
                <p14:modId xmlns:p14="http://schemas.microsoft.com/office/powerpoint/2010/main" val="3712115716"/>
              </p:ext>
            </p:extLst>
          </p:nvPr>
        </p:nvGraphicFramePr>
        <p:xfrm>
          <a:off x="6238799" y="2070000"/>
          <a:ext cx="4713903" cy="2743200"/>
        </p:xfrm>
        <a:graphic>
          <a:graphicData uri="http://schemas.openxmlformats.org/drawingml/2006/chart">
            <c:chart xmlns:c="http://schemas.openxmlformats.org/drawingml/2006/chart" xmlns:r="http://schemas.openxmlformats.org/officeDocument/2006/relationships" r:id="rId7"/>
          </a:graphicData>
        </a:graphic>
      </p:graphicFrame>
      <p:pic>
        <p:nvPicPr>
          <p:cNvPr id="22" name="Marcador de contenido 8">
            <a:extLst>
              <a:ext uri="{FF2B5EF4-FFF2-40B4-BE49-F238E27FC236}">
                <a16:creationId xmlns:a16="http://schemas.microsoft.com/office/drawing/2014/main" xmlns="" id="{1455ADDE-7523-4569-A313-BF09A55136C5}"/>
              </a:ext>
            </a:extLst>
          </p:cNvPr>
          <p:cNvPicPr>
            <a:picLocks/>
          </p:cNvPicPr>
          <p:nvPr/>
        </p:nvPicPr>
        <p:blipFill>
          <a:blip r:embed="rId3" cstate="print"/>
          <a:stretch>
            <a:fillRect/>
          </a:stretch>
        </p:blipFill>
        <p:spPr>
          <a:xfrm>
            <a:off x="7127580" y="5031345"/>
            <a:ext cx="22860" cy="640080"/>
          </a:xfrm>
          <a:prstGeom prst="rect">
            <a:avLst/>
          </a:prstGeom>
        </p:spPr>
      </p:pic>
    </p:spTree>
    <p:extLst>
      <p:ext uri="{BB962C8B-B14F-4D97-AF65-F5344CB8AC3E}">
        <p14:creationId xmlns:p14="http://schemas.microsoft.com/office/powerpoint/2010/main" val="3088895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2">
            <a:extLst>
              <a:ext uri="{FF2B5EF4-FFF2-40B4-BE49-F238E27FC236}">
                <a16:creationId xmlns:a16="http://schemas.microsoft.com/office/drawing/2014/main" xmlns="" id="{D6C686E9-79F0-41F5-94E1-82212789A2E9}"/>
              </a:ext>
            </a:extLst>
          </p:cNvPr>
          <p:cNvSpPr txBox="1">
            <a:spLocks/>
          </p:cNvSpPr>
          <p:nvPr/>
        </p:nvSpPr>
        <p:spPr>
          <a:xfrm>
            <a:off x="1495044" y="999134"/>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400" b="0" dirty="0">
                <a:solidFill>
                  <a:srgbClr val="7F7F7F">
                    <a:alpha val="100000"/>
                  </a:srgbClr>
                </a:solidFill>
                <a:cs typeface="Century Gothic (Cuerpo)"/>
                <a:sym typeface="Century Gothic (Cuerpo)"/>
              </a:rPr>
              <a:t>Valores en millones de dólares</a:t>
            </a:r>
          </a:p>
        </p:txBody>
      </p:sp>
      <p:sp>
        <p:nvSpPr>
          <p:cNvPr id="3" name="Marcador de contenido 4">
            <a:extLst>
              <a:ext uri="{FF2B5EF4-FFF2-40B4-BE49-F238E27FC236}">
                <a16:creationId xmlns:a16="http://schemas.microsoft.com/office/drawing/2014/main" xmlns="" id="{0D49F219-08FB-48DA-9C9A-A429672820FB}"/>
              </a:ext>
            </a:extLst>
          </p:cNvPr>
          <p:cNvSpPr txBox="1">
            <a:spLocks/>
          </p:cNvSpPr>
          <p:nvPr/>
        </p:nvSpPr>
        <p:spPr>
          <a:xfrm>
            <a:off x="7123176" y="4983690"/>
            <a:ext cx="3614930" cy="704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00" b="0" dirty="0">
                <a:solidFill>
                  <a:schemeClr val="bg2">
                    <a:lumMod val="25000"/>
                  </a:schemeClr>
                </a:solidFill>
                <a:cs typeface="Century Gothic (Cuerpo)"/>
                <a:sym typeface="Century Gothic (Cuerpo)"/>
              </a:rPr>
              <a:t>En el 2022 las grandes empresas presentan una reducción del 126,4% en la inversión de capital en referencia </a:t>
            </a:r>
            <a:r>
              <a:rPr lang="es-EC" sz="1300" b="0" dirty="0">
                <a:solidFill>
                  <a:schemeClr val="bg2">
                    <a:lumMod val="25000"/>
                  </a:schemeClr>
                </a:solidFill>
                <a:sym typeface="Century Gothic (Cuerpo)"/>
              </a:rPr>
              <a:t>al 2021.</a:t>
            </a:r>
          </a:p>
        </p:txBody>
      </p:sp>
      <p:pic>
        <p:nvPicPr>
          <p:cNvPr id="4" name="Marcador de contenido 11">
            <a:extLst>
              <a:ext uri="{FF2B5EF4-FFF2-40B4-BE49-F238E27FC236}">
                <a16:creationId xmlns:a16="http://schemas.microsoft.com/office/drawing/2014/main" xmlns="" id="{392A903A-2304-4E80-92A1-C89B553F4D14}"/>
              </a:ext>
            </a:extLst>
          </p:cNvPr>
          <p:cNvPicPr>
            <a:picLocks/>
          </p:cNvPicPr>
          <p:nvPr/>
        </p:nvPicPr>
        <p:blipFill>
          <a:blip r:embed="rId3" cstate="print"/>
          <a:stretch>
            <a:fillRect/>
          </a:stretch>
        </p:blipFill>
        <p:spPr>
          <a:xfrm>
            <a:off x="6473952" y="5029410"/>
            <a:ext cx="594360" cy="594360"/>
          </a:xfrm>
          <a:prstGeom prst="rect">
            <a:avLst/>
          </a:prstGeom>
        </p:spPr>
      </p:pic>
      <p:sp>
        <p:nvSpPr>
          <p:cNvPr id="5" name="Marcador de contenido 17">
            <a:extLst>
              <a:ext uri="{FF2B5EF4-FFF2-40B4-BE49-F238E27FC236}">
                <a16:creationId xmlns:a16="http://schemas.microsoft.com/office/drawing/2014/main" xmlns="" id="{5139C040-1E51-46ED-AA11-36C958C7B741}"/>
              </a:ext>
            </a:extLst>
          </p:cNvPr>
          <p:cNvSpPr txBox="1">
            <a:spLocks/>
          </p:cNvSpPr>
          <p:nvPr/>
        </p:nvSpPr>
        <p:spPr>
          <a:xfrm>
            <a:off x="6711696" y="1742888"/>
            <a:ext cx="457200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800" dirty="0">
                <a:solidFill>
                  <a:schemeClr val="bg2">
                    <a:lumMod val="25000"/>
                  </a:schemeClr>
                </a:solidFill>
                <a:cs typeface="Century Gothic (Cuerpo)"/>
                <a:sym typeface="Century Gothic (Cuerpo)"/>
              </a:rPr>
              <a:t>Formación Bruta de Capital*</a:t>
            </a:r>
          </a:p>
        </p:txBody>
      </p:sp>
      <p:graphicFrame>
        <p:nvGraphicFramePr>
          <p:cNvPr id="6" name="Tabla 9">
            <a:extLst>
              <a:ext uri="{FF2B5EF4-FFF2-40B4-BE49-F238E27FC236}">
                <a16:creationId xmlns:a16="http://schemas.microsoft.com/office/drawing/2014/main" xmlns="" id="{D963E750-0C9A-4095-ACC9-87242849340C}"/>
              </a:ext>
            </a:extLst>
          </p:cNvPr>
          <p:cNvGraphicFramePr>
            <a:graphicFrameLocks noGrp="1"/>
          </p:cNvGraphicFramePr>
          <p:nvPr>
            <p:extLst>
              <p:ext uri="{D42A27DB-BD31-4B8C-83A1-F6EECF244321}">
                <p14:modId xmlns:p14="http://schemas.microsoft.com/office/powerpoint/2010/main" val="3484053181"/>
              </p:ext>
            </p:extLst>
          </p:nvPr>
        </p:nvGraphicFramePr>
        <p:xfrm>
          <a:off x="9418320" y="2203704"/>
          <a:ext cx="1362456" cy="393192"/>
        </p:xfrm>
        <a:graphic>
          <a:graphicData uri="http://schemas.openxmlformats.org/drawingml/2006/table">
            <a:tbl>
              <a:tblPr/>
              <a:tblGrid>
                <a:gridCol w="454152">
                  <a:extLst>
                    <a:ext uri="{9D8B030D-6E8A-4147-A177-3AD203B41FA5}">
                      <a16:colId xmlns:a16="http://schemas.microsoft.com/office/drawing/2014/main" xmlns="" val="3412149584"/>
                    </a:ext>
                  </a:extLst>
                </a:gridCol>
                <a:gridCol w="454152">
                  <a:extLst>
                    <a:ext uri="{9D8B030D-6E8A-4147-A177-3AD203B41FA5}">
                      <a16:colId xmlns:a16="http://schemas.microsoft.com/office/drawing/2014/main" xmlns="" val="3956096534"/>
                    </a:ext>
                  </a:extLst>
                </a:gridCol>
                <a:gridCol w="454152">
                  <a:extLst>
                    <a:ext uri="{9D8B030D-6E8A-4147-A177-3AD203B41FA5}">
                      <a16:colId xmlns:a16="http://schemas.microsoft.com/office/drawing/2014/main" xmlns="" val="50236703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363314399"/>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2780210178"/>
                  </a:ext>
                </a:extLst>
              </a:tr>
              <a:tr h="131064">
                <a:tc>
                  <a:txBody>
                    <a:bodyPr/>
                    <a:lstStyle/>
                    <a:p>
                      <a:pPr algn="ctr" rtl="0" fontAlgn="ctr"/>
                      <a:r>
                        <a:rPr lang="es-EC" sz="800" b="0" i="0" u="none" strike="noStrike" dirty="0">
                          <a:solidFill>
                            <a:schemeClr val="bg2">
                              <a:lumMod val="25000"/>
                            </a:schemeClr>
                          </a:solidFill>
                          <a:effectLst/>
                          <a:latin typeface="+mn-lt"/>
                        </a:rPr>
                        <a:t>4.608</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-820</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  -117,8%</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1076956313"/>
                  </a:ext>
                </a:extLst>
              </a:tr>
            </a:tbl>
          </a:graphicData>
        </a:graphic>
      </p:graphicFrame>
      <p:pic>
        <p:nvPicPr>
          <p:cNvPr id="8" name="Marcador de contenido 8">
            <a:extLst>
              <a:ext uri="{FF2B5EF4-FFF2-40B4-BE49-F238E27FC236}">
                <a16:creationId xmlns:a16="http://schemas.microsoft.com/office/drawing/2014/main" xmlns="" id="{42CF76EB-AE20-49ED-B855-9DE73D35B7FA}"/>
              </a:ext>
            </a:extLst>
          </p:cNvPr>
          <p:cNvPicPr>
            <a:picLocks/>
          </p:cNvPicPr>
          <p:nvPr/>
        </p:nvPicPr>
        <p:blipFill>
          <a:blip r:embed="rId4" cstate="print"/>
          <a:stretch>
            <a:fillRect/>
          </a:stretch>
        </p:blipFill>
        <p:spPr>
          <a:xfrm>
            <a:off x="1472184" y="5077106"/>
            <a:ext cx="22860" cy="640080"/>
          </a:xfrm>
          <a:prstGeom prst="rect">
            <a:avLst/>
          </a:prstGeom>
        </p:spPr>
      </p:pic>
      <p:pic>
        <p:nvPicPr>
          <p:cNvPr id="9" name="Marcador de contenido 10">
            <a:extLst>
              <a:ext uri="{FF2B5EF4-FFF2-40B4-BE49-F238E27FC236}">
                <a16:creationId xmlns:a16="http://schemas.microsoft.com/office/drawing/2014/main" xmlns="" id="{61E20857-3C25-4BA9-B61A-B3D2F6BDC9BE}"/>
              </a:ext>
            </a:extLst>
          </p:cNvPr>
          <p:cNvPicPr>
            <a:picLocks/>
          </p:cNvPicPr>
          <p:nvPr/>
        </p:nvPicPr>
        <p:blipFill>
          <a:blip r:embed="rId5" cstate="print"/>
          <a:stretch>
            <a:fillRect/>
          </a:stretch>
        </p:blipFill>
        <p:spPr>
          <a:xfrm>
            <a:off x="813816" y="5095394"/>
            <a:ext cx="594360" cy="594360"/>
          </a:xfrm>
          <a:prstGeom prst="rect">
            <a:avLst/>
          </a:prstGeom>
        </p:spPr>
      </p:pic>
      <p:sp>
        <p:nvSpPr>
          <p:cNvPr id="10" name="Marcador de contenido 16">
            <a:extLst>
              <a:ext uri="{FF2B5EF4-FFF2-40B4-BE49-F238E27FC236}">
                <a16:creationId xmlns:a16="http://schemas.microsoft.com/office/drawing/2014/main" xmlns="" id="{3DD8C3AB-0458-492A-9C63-5024D7D349E3}"/>
              </a:ext>
            </a:extLst>
          </p:cNvPr>
          <p:cNvSpPr txBox="1">
            <a:spLocks/>
          </p:cNvSpPr>
          <p:nvPr/>
        </p:nvSpPr>
        <p:spPr>
          <a:xfrm>
            <a:off x="2029968" y="1783080"/>
            <a:ext cx="2523744"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800" dirty="0">
                <a:solidFill>
                  <a:schemeClr val="bg2">
                    <a:lumMod val="25000"/>
                  </a:schemeClr>
                </a:solidFill>
                <a:cs typeface="Century Gothic (Cuerpo)"/>
                <a:sym typeface="Century Gothic (Cuerpo)"/>
              </a:rPr>
              <a:t>Valor Agregado</a:t>
            </a:r>
          </a:p>
        </p:txBody>
      </p:sp>
      <p:graphicFrame>
        <p:nvGraphicFramePr>
          <p:cNvPr id="11" name="Tabla 19">
            <a:extLst>
              <a:ext uri="{FF2B5EF4-FFF2-40B4-BE49-F238E27FC236}">
                <a16:creationId xmlns:a16="http://schemas.microsoft.com/office/drawing/2014/main" xmlns="" id="{BF907562-CB50-4912-9EA4-9DC97326FF3B}"/>
              </a:ext>
            </a:extLst>
          </p:cNvPr>
          <p:cNvGraphicFramePr>
            <a:graphicFrameLocks noGrp="1"/>
          </p:cNvGraphicFramePr>
          <p:nvPr>
            <p:extLst>
              <p:ext uri="{D42A27DB-BD31-4B8C-83A1-F6EECF244321}">
                <p14:modId xmlns:p14="http://schemas.microsoft.com/office/powerpoint/2010/main" val="402289084"/>
              </p:ext>
            </p:extLst>
          </p:nvPr>
        </p:nvGraphicFramePr>
        <p:xfrm>
          <a:off x="3858768" y="2203704"/>
          <a:ext cx="1362456" cy="393192"/>
        </p:xfrm>
        <a:graphic>
          <a:graphicData uri="http://schemas.openxmlformats.org/drawingml/2006/table">
            <a:tbl>
              <a:tblPr/>
              <a:tblGrid>
                <a:gridCol w="454152">
                  <a:extLst>
                    <a:ext uri="{9D8B030D-6E8A-4147-A177-3AD203B41FA5}">
                      <a16:colId xmlns:a16="http://schemas.microsoft.com/office/drawing/2014/main" xmlns="" val="1261314172"/>
                    </a:ext>
                  </a:extLst>
                </a:gridCol>
                <a:gridCol w="454152">
                  <a:extLst>
                    <a:ext uri="{9D8B030D-6E8A-4147-A177-3AD203B41FA5}">
                      <a16:colId xmlns:a16="http://schemas.microsoft.com/office/drawing/2014/main" xmlns="" val="3686646836"/>
                    </a:ext>
                  </a:extLst>
                </a:gridCol>
                <a:gridCol w="454152">
                  <a:extLst>
                    <a:ext uri="{9D8B030D-6E8A-4147-A177-3AD203B41FA5}">
                      <a16:colId xmlns:a16="http://schemas.microsoft.com/office/drawing/2014/main" xmlns="" val="3694117547"/>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907027223"/>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2104607076"/>
                  </a:ext>
                </a:extLst>
              </a:tr>
              <a:tr h="131064">
                <a:tc>
                  <a:txBody>
                    <a:bodyPr/>
                    <a:lstStyle/>
                    <a:p>
                      <a:pPr algn="ctr" rtl="0" fontAlgn="ctr"/>
                      <a:r>
                        <a:rPr lang="es-EC" sz="800" b="0" i="0" u="none" strike="noStrike" dirty="0">
                          <a:solidFill>
                            <a:schemeClr val="bg2">
                              <a:lumMod val="25000"/>
                            </a:schemeClr>
                          </a:solidFill>
                          <a:effectLst/>
                          <a:latin typeface="+mn-lt"/>
                        </a:rPr>
                        <a:t>39.402</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44.710</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13,5%</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2616327703"/>
                  </a:ext>
                </a:extLst>
              </a:tr>
            </a:tbl>
          </a:graphicData>
        </a:graphic>
      </p:graphicFrame>
      <p:sp>
        <p:nvSpPr>
          <p:cNvPr id="12" name="1 Triángulo isósceles">
            <a:extLst>
              <a:ext uri="{FF2B5EF4-FFF2-40B4-BE49-F238E27FC236}">
                <a16:creationId xmlns:a16="http://schemas.microsoft.com/office/drawing/2014/main" xmlns="" id="{86DEA3A9-B3FC-4C0B-80C9-C7420A9394E8}"/>
              </a:ext>
            </a:extLst>
          </p:cNvPr>
          <p:cNvSpPr/>
          <p:nvPr/>
        </p:nvSpPr>
        <p:spPr>
          <a:xfrm>
            <a:off x="4809744" y="2523067"/>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pic>
        <p:nvPicPr>
          <p:cNvPr id="13" name="Marcador de contenido 2">
            <a:extLst>
              <a:ext uri="{FF2B5EF4-FFF2-40B4-BE49-F238E27FC236}">
                <a16:creationId xmlns:a16="http://schemas.microsoft.com/office/drawing/2014/main" xmlns="" id="{78ABF62A-F9BF-4B24-8515-7512AD261274}"/>
              </a:ext>
            </a:extLst>
          </p:cNvPr>
          <p:cNvPicPr>
            <a:picLocks/>
          </p:cNvPicPr>
          <p:nvPr/>
        </p:nvPicPr>
        <p:blipFill>
          <a:blip r:embed="rId6" cstate="print"/>
          <a:stretch>
            <a:fillRect/>
          </a:stretch>
        </p:blipFill>
        <p:spPr>
          <a:xfrm>
            <a:off x="5778426" y="1810512"/>
            <a:ext cx="18288" cy="4231934"/>
          </a:xfrm>
          <a:prstGeom prst="rect">
            <a:avLst/>
          </a:prstGeom>
        </p:spPr>
      </p:pic>
      <p:pic>
        <p:nvPicPr>
          <p:cNvPr id="14" name="Marcador de contenido 9">
            <a:extLst>
              <a:ext uri="{FF2B5EF4-FFF2-40B4-BE49-F238E27FC236}">
                <a16:creationId xmlns:a16="http://schemas.microsoft.com/office/drawing/2014/main" xmlns="" id="{3A69024A-6D9B-446A-AD63-4F4CC5115973}"/>
              </a:ext>
            </a:extLst>
          </p:cNvPr>
          <p:cNvPicPr>
            <a:picLocks/>
          </p:cNvPicPr>
          <p:nvPr/>
        </p:nvPicPr>
        <p:blipFill>
          <a:blip r:embed="rId4" cstate="print"/>
          <a:stretch>
            <a:fillRect/>
          </a:stretch>
        </p:blipFill>
        <p:spPr>
          <a:xfrm>
            <a:off x="7096541" y="4889035"/>
            <a:ext cx="22860" cy="914400"/>
          </a:xfrm>
          <a:prstGeom prst="rect">
            <a:avLst/>
          </a:prstGeom>
        </p:spPr>
      </p:pic>
      <p:sp>
        <p:nvSpPr>
          <p:cNvPr id="15" name="Marcador de contenido 3">
            <a:extLst>
              <a:ext uri="{FF2B5EF4-FFF2-40B4-BE49-F238E27FC236}">
                <a16:creationId xmlns:a16="http://schemas.microsoft.com/office/drawing/2014/main" xmlns="" id="{CFA03ED3-68BE-4EBD-9BC5-154802FF316E}"/>
              </a:ext>
            </a:extLst>
          </p:cNvPr>
          <p:cNvSpPr txBox="1">
            <a:spLocks/>
          </p:cNvSpPr>
          <p:nvPr/>
        </p:nvSpPr>
        <p:spPr>
          <a:xfrm>
            <a:off x="1481328" y="5159402"/>
            <a:ext cx="3619860" cy="5029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S" sz="1330" b="0" dirty="0">
                <a:solidFill>
                  <a:schemeClr val="bg2">
                    <a:lumMod val="25000"/>
                  </a:schemeClr>
                </a:solidFill>
                <a:cs typeface="Century Gothic (Cuerpo)"/>
                <a:sym typeface="Century Gothic (Cuerpo)"/>
              </a:rPr>
              <a:t>Las medianas empresas B y A  concentran el 14,4% del total de valor agregado, se evidencia un incremento del 22,5% con respecto al </a:t>
            </a:r>
            <a:r>
              <a:rPr lang="es-EC" sz="1330" b="0" dirty="0">
                <a:solidFill>
                  <a:schemeClr val="bg2">
                    <a:lumMod val="25000"/>
                  </a:schemeClr>
                </a:solidFill>
                <a:sym typeface="Century Gothic (Cuerpo)"/>
              </a:rPr>
              <a:t>2021</a:t>
            </a:r>
            <a:r>
              <a:rPr lang="es-ES" sz="1330" b="0" dirty="0">
                <a:solidFill>
                  <a:schemeClr val="bg2">
                    <a:lumMod val="25000"/>
                  </a:schemeClr>
                </a:solidFill>
                <a:sym typeface="Century Gothic (Cuerpo)"/>
              </a:rPr>
              <a:t>.</a:t>
            </a:r>
            <a:endParaRPr lang="es-EC" sz="1330" b="0" dirty="0">
              <a:solidFill>
                <a:schemeClr val="bg2">
                  <a:lumMod val="25000"/>
                </a:schemeClr>
              </a:solidFill>
              <a:sym typeface="Century Gothic (Cuerpo)"/>
            </a:endParaRPr>
          </a:p>
        </p:txBody>
      </p:sp>
      <p:sp>
        <p:nvSpPr>
          <p:cNvPr id="17" name="Marcador de contenido 1">
            <a:extLst>
              <a:ext uri="{FF2B5EF4-FFF2-40B4-BE49-F238E27FC236}">
                <a16:creationId xmlns:a16="http://schemas.microsoft.com/office/drawing/2014/main" xmlns="" id="{CD3E5358-E8F4-422F-9489-EDB4BC888DD4}"/>
              </a:ext>
            </a:extLst>
          </p:cNvPr>
          <p:cNvSpPr txBox="1">
            <a:spLocks/>
          </p:cNvSpPr>
          <p:nvPr/>
        </p:nvSpPr>
        <p:spPr>
          <a:xfrm>
            <a:off x="928554" y="307332"/>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MX" sz="2300" dirty="0">
                <a:cs typeface="Century Gothic (Títulos)"/>
                <a:sym typeface="Century Gothic (Títulos)"/>
              </a:rPr>
              <a:t>2.1.2 Agregados económicos empresariales según tamaño de empresa</a:t>
            </a:r>
          </a:p>
        </p:txBody>
      </p:sp>
      <p:graphicFrame>
        <p:nvGraphicFramePr>
          <p:cNvPr id="20" name="Gráfico 19">
            <a:extLst>
              <a:ext uri="{FF2B5EF4-FFF2-40B4-BE49-F238E27FC236}">
                <a16:creationId xmlns:a16="http://schemas.microsoft.com/office/drawing/2014/main" xmlns="" id="{78EFFD5D-DF97-4141-A5B1-E0F226488EEC}"/>
              </a:ext>
            </a:extLst>
          </p:cNvPr>
          <p:cNvGraphicFramePr>
            <a:graphicFrameLocks/>
          </p:cNvGraphicFramePr>
          <p:nvPr>
            <p:extLst>
              <p:ext uri="{D42A27DB-BD31-4B8C-83A1-F6EECF244321}">
                <p14:modId xmlns:p14="http://schemas.microsoft.com/office/powerpoint/2010/main" val="2100392263"/>
              </p:ext>
            </p:extLst>
          </p:nvPr>
        </p:nvGraphicFramePr>
        <p:xfrm>
          <a:off x="702000" y="2070000"/>
          <a:ext cx="4572000" cy="2743200"/>
        </p:xfrm>
        <a:graphic>
          <a:graphicData uri="http://schemas.openxmlformats.org/drawingml/2006/chart">
            <c:chart xmlns:c="http://schemas.openxmlformats.org/drawingml/2006/chart" xmlns:r="http://schemas.openxmlformats.org/officeDocument/2006/relationships" r:id="rId7"/>
          </a:graphicData>
        </a:graphic>
      </p:graphicFrame>
      <p:sp>
        <p:nvSpPr>
          <p:cNvPr id="23" name="1 Triángulo isósceles">
            <a:extLst>
              <a:ext uri="{FF2B5EF4-FFF2-40B4-BE49-F238E27FC236}">
                <a16:creationId xmlns:a16="http://schemas.microsoft.com/office/drawing/2014/main" xmlns="" id="{D5C94DC2-E46D-41B6-817D-B8FE58C1F47F}"/>
              </a:ext>
            </a:extLst>
          </p:cNvPr>
          <p:cNvSpPr/>
          <p:nvPr/>
        </p:nvSpPr>
        <p:spPr>
          <a:xfrm flipV="1">
            <a:off x="10300237" y="2506183"/>
            <a:ext cx="90000" cy="46800"/>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21" name="Marcador de contenido 5">
            <a:extLst>
              <a:ext uri="{FF2B5EF4-FFF2-40B4-BE49-F238E27FC236}">
                <a16:creationId xmlns:a16="http://schemas.microsoft.com/office/drawing/2014/main" xmlns="" id="{773194CA-674B-4DBA-94A4-15732C709A6A}"/>
              </a:ext>
            </a:extLst>
          </p:cNvPr>
          <p:cNvSpPr txBox="1">
            <a:spLocks/>
          </p:cNvSpPr>
          <p:nvPr/>
        </p:nvSpPr>
        <p:spPr>
          <a:xfrm>
            <a:off x="704088" y="6063388"/>
            <a:ext cx="10034018" cy="6841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S" sz="900" dirty="0">
                <a:solidFill>
                  <a:srgbClr val="595959"/>
                </a:solidFill>
                <a:cs typeface="Century Gothic (Títulos)"/>
                <a:sym typeface="Century Gothic (Títulos)"/>
              </a:rPr>
              <a:t>(*) </a:t>
            </a:r>
            <a:r>
              <a:rPr lang="es-ES" sz="9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 por lo que este valor se excluye de la presentación de resultados.</a:t>
            </a:r>
          </a:p>
          <a:p>
            <a:pPr>
              <a:lnSpc>
                <a:spcPct val="100000"/>
              </a:lnSpc>
              <a:spcBef>
                <a:spcPts val="0"/>
              </a:spcBef>
            </a:pPr>
            <a:r>
              <a:rPr lang="es-EC" sz="900" dirty="0">
                <a:solidFill>
                  <a:srgbClr val="595959">
                    <a:alpha val="100000"/>
                  </a:srgbClr>
                </a:solidFill>
                <a:cs typeface="Century Gothic (Cuerpo)"/>
                <a:sym typeface="Century Gothic (Cuerpo)"/>
              </a:rPr>
              <a:t>Fuente: </a:t>
            </a:r>
            <a:r>
              <a:rPr lang="es-EC" sz="900" b="0" dirty="0">
                <a:solidFill>
                  <a:srgbClr val="595959">
                    <a:alpha val="100000"/>
                  </a:srgbClr>
                </a:solidFill>
                <a:cs typeface="Century Gothic (Cuerpo)"/>
                <a:sym typeface="Century Gothic (Cuerpo)"/>
              </a:rPr>
              <a:t>Encuesta Estructural Empresarial (ENESEM) 2021 - 2022</a:t>
            </a:r>
          </a:p>
        </p:txBody>
      </p:sp>
      <p:graphicFrame>
        <p:nvGraphicFramePr>
          <p:cNvPr id="24" name="Gráfico 23">
            <a:extLst>
              <a:ext uri="{FF2B5EF4-FFF2-40B4-BE49-F238E27FC236}">
                <a16:creationId xmlns:a16="http://schemas.microsoft.com/office/drawing/2014/main" xmlns="" id="{EB1415A2-18AF-4ADD-9A6E-D31D4282CCA4}"/>
              </a:ext>
            </a:extLst>
          </p:cNvPr>
          <p:cNvGraphicFramePr>
            <a:graphicFrameLocks/>
          </p:cNvGraphicFramePr>
          <p:nvPr>
            <p:extLst>
              <p:ext uri="{D42A27DB-BD31-4B8C-83A1-F6EECF244321}">
                <p14:modId xmlns:p14="http://schemas.microsoft.com/office/powerpoint/2010/main" val="137350890"/>
              </p:ext>
            </p:extLst>
          </p:nvPr>
        </p:nvGraphicFramePr>
        <p:xfrm>
          <a:off x="6373167" y="1200660"/>
          <a:ext cx="4619502" cy="3610808"/>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2476935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3">
            <a:extLst>
              <a:ext uri="{FF2B5EF4-FFF2-40B4-BE49-F238E27FC236}">
                <a16:creationId xmlns:a16="http://schemas.microsoft.com/office/drawing/2014/main" xmlns="" id="{20CE7C2A-1D14-49D7-8678-E25279C66325}"/>
              </a:ext>
            </a:extLst>
          </p:cNvPr>
          <p:cNvSpPr txBox="1">
            <a:spLocks/>
          </p:cNvSpPr>
          <p:nvPr/>
        </p:nvSpPr>
        <p:spPr>
          <a:xfrm>
            <a:off x="1716196" y="5230368"/>
            <a:ext cx="9543681" cy="4846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S" sz="1330" b="0" dirty="0">
                <a:solidFill>
                  <a:schemeClr val="bg2">
                    <a:lumMod val="25000"/>
                  </a:schemeClr>
                </a:solidFill>
                <a:cs typeface="Century Gothic (Cuerpo)"/>
                <a:sym typeface="Century Gothic (Cuerpo)"/>
              </a:rPr>
              <a:t>Los sectores manufactura (C), minería (B) y comercio (G) concentran el 68,4 % del total de la producción empresarial, experimentando un crecimiento del 21,4% en referencia al 2021.</a:t>
            </a:r>
            <a:endParaRPr lang="es-EC" sz="1330" b="0" dirty="0">
              <a:solidFill>
                <a:schemeClr val="bg2">
                  <a:lumMod val="25000"/>
                </a:schemeClr>
              </a:solidFill>
              <a:cs typeface="Century Gothic (Cuerpo)"/>
              <a:sym typeface="Century Gothic (Cuerpo)"/>
            </a:endParaRPr>
          </a:p>
        </p:txBody>
      </p:sp>
      <p:sp>
        <p:nvSpPr>
          <p:cNvPr id="3" name="Marcador de contenido 4">
            <a:extLst>
              <a:ext uri="{FF2B5EF4-FFF2-40B4-BE49-F238E27FC236}">
                <a16:creationId xmlns:a16="http://schemas.microsoft.com/office/drawing/2014/main" xmlns="" id="{0E14DE35-F047-4837-8130-A6A5EFAAE9CB}"/>
              </a:ext>
            </a:extLst>
          </p:cNvPr>
          <p:cNvSpPr txBox="1">
            <a:spLocks/>
          </p:cNvSpPr>
          <p:nvPr/>
        </p:nvSpPr>
        <p:spPr>
          <a:xfrm>
            <a:off x="704087" y="6199632"/>
            <a:ext cx="10598321" cy="55778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000" dirty="0">
                <a:solidFill>
                  <a:srgbClr val="595959">
                    <a:alpha val="100000"/>
                  </a:srgbClr>
                </a:solidFill>
                <a:cs typeface="Century Gothic (Cuerpo)"/>
                <a:sym typeface="Century Gothic (Cuerpo)"/>
              </a:rPr>
              <a:t>Nota: </a:t>
            </a:r>
            <a:r>
              <a:rPr lang="es-EC" sz="1000" b="0" dirty="0">
                <a:solidFill>
                  <a:srgbClr val="595959">
                    <a:alpha val="100000"/>
                  </a:srgbClr>
                </a:solidFill>
                <a:cs typeface="Century Gothic (Cuerpo)"/>
                <a:sym typeface="Century Gothic (Cuerpo)"/>
              </a:rPr>
              <a:t>La sección “Otras actividades de servicios S” (como categoría residual) comprende las actividades de asociaciones, la reparación de ordenadores y de efectos personales y enseres domésticos y diversas actividades de servicios personales no clasificadas en otra parte.
</a:t>
            </a:r>
            <a:r>
              <a:rPr lang="es-EC" sz="1000" dirty="0">
                <a:solidFill>
                  <a:srgbClr val="595959">
                    <a:alpha val="100000"/>
                  </a:srgbClr>
                </a:solidFill>
                <a:cs typeface="Century Gothic (Cuerpo)"/>
                <a:sym typeface="Century Gothic (Cuerpo)"/>
              </a:rPr>
              <a:t>Fuente: </a:t>
            </a:r>
            <a:r>
              <a:rPr lang="es-EC" sz="1000" b="0" dirty="0">
                <a:solidFill>
                  <a:srgbClr val="595959">
                    <a:alpha val="100000"/>
                  </a:srgbClr>
                </a:solidFill>
                <a:cs typeface="Century Gothic (Cuerpo)"/>
                <a:sym typeface="Century Gothic (Cuerpo)"/>
              </a:rPr>
              <a:t>Encuesta Estructural Empresarial  (ENESEM) 2021 – 2022.</a:t>
            </a:r>
          </a:p>
        </p:txBody>
      </p:sp>
      <p:pic>
        <p:nvPicPr>
          <p:cNvPr id="4" name="Marcador de contenido 6">
            <a:extLst>
              <a:ext uri="{FF2B5EF4-FFF2-40B4-BE49-F238E27FC236}">
                <a16:creationId xmlns:a16="http://schemas.microsoft.com/office/drawing/2014/main" xmlns="" id="{7E4F37D1-1487-46C9-8B6C-40A171809805}"/>
              </a:ext>
            </a:extLst>
          </p:cNvPr>
          <p:cNvPicPr>
            <a:picLocks/>
          </p:cNvPicPr>
          <p:nvPr/>
        </p:nvPicPr>
        <p:blipFill>
          <a:blip r:embed="rId2" cstate="print"/>
          <a:stretch>
            <a:fillRect/>
          </a:stretch>
        </p:blipFill>
        <p:spPr>
          <a:xfrm>
            <a:off x="1606789" y="5221224"/>
            <a:ext cx="22860" cy="502920"/>
          </a:xfrm>
          <a:prstGeom prst="rect">
            <a:avLst/>
          </a:prstGeom>
        </p:spPr>
      </p:pic>
      <p:pic>
        <p:nvPicPr>
          <p:cNvPr id="5" name="Marcador de contenido 7">
            <a:extLst>
              <a:ext uri="{FF2B5EF4-FFF2-40B4-BE49-F238E27FC236}">
                <a16:creationId xmlns:a16="http://schemas.microsoft.com/office/drawing/2014/main" xmlns="" id="{AF1C42AC-10FC-4D87-9764-390D57DEFB95}"/>
              </a:ext>
            </a:extLst>
          </p:cNvPr>
          <p:cNvPicPr>
            <a:picLocks/>
          </p:cNvPicPr>
          <p:nvPr/>
        </p:nvPicPr>
        <p:blipFill>
          <a:blip r:embed="rId3" cstate="print"/>
          <a:stretch>
            <a:fillRect/>
          </a:stretch>
        </p:blipFill>
        <p:spPr>
          <a:xfrm>
            <a:off x="929070" y="5184648"/>
            <a:ext cx="548640" cy="548640"/>
          </a:xfrm>
          <a:prstGeom prst="rect">
            <a:avLst/>
          </a:prstGeom>
        </p:spPr>
      </p:pic>
      <p:graphicFrame>
        <p:nvGraphicFramePr>
          <p:cNvPr id="6" name="Tabla 10">
            <a:extLst>
              <a:ext uri="{FF2B5EF4-FFF2-40B4-BE49-F238E27FC236}">
                <a16:creationId xmlns:a16="http://schemas.microsoft.com/office/drawing/2014/main" xmlns="" id="{9ADC07DD-4291-4436-BCD2-DFF95D15F7E4}"/>
              </a:ext>
            </a:extLst>
          </p:cNvPr>
          <p:cNvGraphicFramePr>
            <a:graphicFrameLocks noGrp="1"/>
          </p:cNvGraphicFramePr>
          <p:nvPr>
            <p:extLst>
              <p:ext uri="{D42A27DB-BD31-4B8C-83A1-F6EECF244321}">
                <p14:modId xmlns:p14="http://schemas.microsoft.com/office/powerpoint/2010/main" val="1396719210"/>
              </p:ext>
            </p:extLst>
          </p:nvPr>
        </p:nvGraphicFramePr>
        <p:xfrm>
          <a:off x="4981524" y="1244965"/>
          <a:ext cx="1364169" cy="388620"/>
        </p:xfrm>
        <a:graphic>
          <a:graphicData uri="http://schemas.openxmlformats.org/drawingml/2006/table">
            <a:tbl>
              <a:tblPr/>
              <a:tblGrid>
                <a:gridCol w="454723">
                  <a:extLst>
                    <a:ext uri="{9D8B030D-6E8A-4147-A177-3AD203B41FA5}">
                      <a16:colId xmlns:a16="http://schemas.microsoft.com/office/drawing/2014/main" xmlns="" val="2783415422"/>
                    </a:ext>
                  </a:extLst>
                </a:gridCol>
                <a:gridCol w="454723">
                  <a:extLst>
                    <a:ext uri="{9D8B030D-6E8A-4147-A177-3AD203B41FA5}">
                      <a16:colId xmlns:a16="http://schemas.microsoft.com/office/drawing/2014/main" xmlns="" val="1283758671"/>
                    </a:ext>
                  </a:extLst>
                </a:gridCol>
                <a:gridCol w="454723">
                  <a:extLst>
                    <a:ext uri="{9D8B030D-6E8A-4147-A177-3AD203B41FA5}">
                      <a16:colId xmlns:a16="http://schemas.microsoft.com/office/drawing/2014/main" xmlns="" val="3890914785"/>
                    </a:ext>
                  </a:extLst>
                </a:gridCol>
              </a:tblGrid>
              <a:tr h="70485">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048338806"/>
                  </a:ext>
                </a:extLst>
              </a:tr>
              <a:tr h="70485">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1829276734"/>
                  </a:ext>
                </a:extLst>
              </a:tr>
              <a:tr h="70485">
                <a:tc>
                  <a:txBody>
                    <a:bodyPr/>
                    <a:lstStyle/>
                    <a:p>
                      <a:pPr algn="ctr" rtl="0" fontAlgn="ctr"/>
                      <a:r>
                        <a:rPr lang="es-EC" sz="800" b="0" i="0" u="none" strike="noStrike" dirty="0">
                          <a:solidFill>
                            <a:schemeClr val="bg2">
                              <a:lumMod val="25000"/>
                            </a:schemeClr>
                          </a:solidFill>
                          <a:effectLst/>
                          <a:latin typeface="+mn-lt"/>
                        </a:rPr>
                        <a:t>94.213</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111.937</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18,8%</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495382516"/>
                  </a:ext>
                </a:extLst>
              </a:tr>
            </a:tbl>
          </a:graphicData>
        </a:graphic>
      </p:graphicFrame>
      <p:sp>
        <p:nvSpPr>
          <p:cNvPr id="7" name="1 Triángulo isósceles">
            <a:extLst>
              <a:ext uri="{FF2B5EF4-FFF2-40B4-BE49-F238E27FC236}">
                <a16:creationId xmlns:a16="http://schemas.microsoft.com/office/drawing/2014/main" xmlns="" id="{54911C4B-AC73-4691-9F04-091757758A8F}"/>
              </a:ext>
            </a:extLst>
          </p:cNvPr>
          <p:cNvSpPr/>
          <p:nvPr/>
        </p:nvSpPr>
        <p:spPr>
          <a:xfrm>
            <a:off x="5937201" y="1559505"/>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8" name="Tabla 15">
            <a:extLst>
              <a:ext uri="{FF2B5EF4-FFF2-40B4-BE49-F238E27FC236}">
                <a16:creationId xmlns:a16="http://schemas.microsoft.com/office/drawing/2014/main" xmlns="" id="{140F6B3F-3CD5-4F7F-911D-4F82E204C607}"/>
              </a:ext>
            </a:extLst>
          </p:cNvPr>
          <p:cNvGraphicFramePr>
            <a:graphicFrameLocks noGrp="1"/>
          </p:cNvGraphicFramePr>
          <p:nvPr>
            <p:extLst>
              <p:ext uri="{D42A27DB-BD31-4B8C-83A1-F6EECF244321}">
                <p14:modId xmlns:p14="http://schemas.microsoft.com/office/powerpoint/2010/main" val="2294521647"/>
              </p:ext>
            </p:extLst>
          </p:nvPr>
        </p:nvGraphicFramePr>
        <p:xfrm>
          <a:off x="7427267" y="1380762"/>
          <a:ext cx="3758184" cy="1436370"/>
        </p:xfrm>
        <a:graphic>
          <a:graphicData uri="http://schemas.openxmlformats.org/drawingml/2006/table">
            <a:tbl>
              <a:tblPr/>
              <a:tblGrid>
                <a:gridCol w="402336">
                  <a:extLst>
                    <a:ext uri="{9D8B030D-6E8A-4147-A177-3AD203B41FA5}">
                      <a16:colId xmlns:a16="http://schemas.microsoft.com/office/drawing/2014/main" xmlns="" val="20000"/>
                    </a:ext>
                  </a:extLst>
                </a:gridCol>
                <a:gridCol w="1362456">
                  <a:extLst>
                    <a:ext uri="{9D8B030D-6E8A-4147-A177-3AD203B41FA5}">
                      <a16:colId xmlns:a16="http://schemas.microsoft.com/office/drawing/2014/main" xmlns="" val="20001"/>
                    </a:ext>
                  </a:extLst>
                </a:gridCol>
                <a:gridCol w="402336">
                  <a:extLst>
                    <a:ext uri="{9D8B030D-6E8A-4147-A177-3AD203B41FA5}">
                      <a16:colId xmlns:a16="http://schemas.microsoft.com/office/drawing/2014/main" xmlns="" val="20002"/>
                    </a:ext>
                  </a:extLst>
                </a:gridCol>
                <a:gridCol w="1591056">
                  <a:extLst>
                    <a:ext uri="{9D8B030D-6E8A-4147-A177-3AD203B41FA5}">
                      <a16:colId xmlns:a16="http://schemas.microsoft.com/office/drawing/2014/main" xmlns="" val="20003"/>
                    </a:ext>
                  </a:extLst>
                </a:gridCol>
              </a:tblGrid>
              <a:tr h="123778">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9525" marR="9525" marT="9525"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0000"/>
                  </a:ext>
                </a:extLst>
              </a:tr>
              <a:tr h="131059">
                <a:tc>
                  <a:txBody>
                    <a:bodyPr/>
                    <a:lstStyle/>
                    <a:p>
                      <a:pPr algn="ctr" rtl="0" fontAlgn="ctr"/>
                      <a:r>
                        <a:rPr lang="es-EC" sz="800" b="0" i="0" u="none" strike="noStrike" dirty="0">
                          <a:solidFill>
                            <a:srgbClr val="888888"/>
                          </a:solidFill>
                          <a:effectLst/>
                          <a:latin typeface="Century Gothic" panose="020B0502020202020204" pitchFamily="34" charset="0"/>
                        </a:rPr>
                        <a:t>C</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Manufactura</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M</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profesionales</a:t>
                      </a:r>
                    </a:p>
                  </a:txBody>
                  <a:tcPr marL="9525" marR="9525" marT="9525" marB="0" anchor="ctr">
                    <a:lnL>
                      <a:noFill/>
                    </a:lnL>
                    <a:lnR>
                      <a:noFill/>
                    </a:lnR>
                    <a:lnT>
                      <a:noFill/>
                    </a:lnT>
                    <a:lnB>
                      <a:noFill/>
                    </a:lnB>
                  </a:tcPr>
                </a:tc>
                <a:extLst>
                  <a:ext uri="{0D108BD9-81ED-4DB2-BD59-A6C34878D82A}">
                    <a16:rowId xmlns:a16="http://schemas.microsoft.com/office/drawing/2014/main" xmlns="" val="10001"/>
                  </a:ext>
                </a:extLst>
              </a:tr>
              <a:tr h="72811">
                <a:tc>
                  <a:txBody>
                    <a:bodyPr/>
                    <a:lstStyle/>
                    <a:p>
                      <a:pPr algn="ctr" rtl="0" fontAlgn="ctr"/>
                      <a:r>
                        <a:rPr lang="es-ES" sz="800" b="0" i="0" u="none" strike="noStrike" dirty="0">
                          <a:solidFill>
                            <a:srgbClr val="888888"/>
                          </a:solidFill>
                          <a:effectLst/>
                          <a:latin typeface="Century Gothic" panose="020B0502020202020204" pitchFamily="34" charset="0"/>
                        </a:rPr>
                        <a:t>B</a:t>
                      </a:r>
                      <a:endParaRPr lang="es-EC" sz="800" b="0" i="0" u="none" strike="noStrike" dirty="0">
                        <a:solidFill>
                          <a:srgbClr val="888888"/>
                        </a:solidFill>
                        <a:effectLst/>
                        <a:latin typeface="Century Gothic" panose="020B0502020202020204" pitchFamily="34" charset="0"/>
                      </a:endParaRP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Minería</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N</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Servicios administrativos</a:t>
                      </a:r>
                    </a:p>
                  </a:txBody>
                  <a:tcPr marL="9525" marR="9525" marT="9525" marB="0" anchor="ctr">
                    <a:lnL>
                      <a:noFill/>
                    </a:lnL>
                    <a:lnR>
                      <a:noFill/>
                    </a:lnR>
                    <a:lnT>
                      <a:noFill/>
                    </a:lnT>
                    <a:lnB>
                      <a:noFill/>
                    </a:lnB>
                  </a:tcPr>
                </a:tc>
                <a:extLst>
                  <a:ext uri="{0D108BD9-81ED-4DB2-BD59-A6C34878D82A}">
                    <a16:rowId xmlns:a16="http://schemas.microsoft.com/office/drawing/2014/main" xmlns="" val="10002"/>
                  </a:ext>
                </a:extLst>
              </a:tr>
              <a:tr h="128016">
                <a:tc>
                  <a:txBody>
                    <a:bodyPr/>
                    <a:lstStyle/>
                    <a:p>
                      <a:pPr algn="ctr" rtl="0" fontAlgn="ctr"/>
                      <a:r>
                        <a:rPr lang="es-ES" sz="800" b="0" i="0" u="none" strike="noStrike" dirty="0">
                          <a:solidFill>
                            <a:srgbClr val="888888"/>
                          </a:solidFill>
                          <a:effectLst/>
                          <a:latin typeface="Century Gothic" panose="020B0502020202020204" pitchFamily="34" charset="0"/>
                        </a:rPr>
                        <a:t>G</a:t>
                      </a:r>
                      <a:endParaRPr lang="es-EC" sz="800" b="0" i="0" u="none" strike="noStrike" dirty="0">
                        <a:solidFill>
                          <a:srgbClr val="888888"/>
                        </a:solidFill>
                        <a:effectLst/>
                        <a:latin typeface="Century Gothic" panose="020B0502020202020204" pitchFamily="34" charset="0"/>
                      </a:endParaRP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Comercio</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P</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Enseñanza</a:t>
                      </a:r>
                    </a:p>
                  </a:txBody>
                  <a:tcPr marL="9525" marR="9525" marT="9525" marB="0" anchor="ctr">
                    <a:lnL>
                      <a:noFill/>
                    </a:lnL>
                    <a:lnR>
                      <a:noFill/>
                    </a:lnR>
                    <a:lnT>
                      <a:noFill/>
                    </a:lnT>
                    <a:lnB>
                      <a:noFill/>
                    </a:lnB>
                  </a:tcPr>
                </a:tc>
                <a:extLst>
                  <a:ext uri="{0D108BD9-81ED-4DB2-BD59-A6C34878D82A}">
                    <a16:rowId xmlns:a16="http://schemas.microsoft.com/office/drawing/2014/main" xmlns="" val="10003"/>
                  </a:ext>
                </a:extLst>
              </a:tr>
              <a:tr h="131059">
                <a:tc>
                  <a:txBody>
                    <a:bodyPr/>
                    <a:lstStyle/>
                    <a:p>
                      <a:pPr algn="ctr" rtl="0" fontAlgn="ctr"/>
                      <a:r>
                        <a:rPr lang="es-EC" sz="800" b="0" i="0" u="none" strike="noStrike">
                          <a:solidFill>
                            <a:srgbClr val="888888"/>
                          </a:solidFill>
                          <a:effectLst/>
                          <a:latin typeface="Century Gothic" panose="020B0502020202020204" pitchFamily="34" charset="0"/>
                        </a:rPr>
                        <a:t>H</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Transporte</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I</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Alojamiento y comidas</a:t>
                      </a:r>
                    </a:p>
                  </a:txBody>
                  <a:tcPr marL="9525" marR="9525" marT="9525" marB="0" anchor="ctr">
                    <a:lnL>
                      <a:noFill/>
                    </a:lnL>
                    <a:lnR>
                      <a:noFill/>
                    </a:lnR>
                    <a:lnT>
                      <a:noFill/>
                    </a:lnT>
                    <a:lnB>
                      <a:noFill/>
                    </a:lnB>
                  </a:tcPr>
                </a:tc>
                <a:extLst>
                  <a:ext uri="{0D108BD9-81ED-4DB2-BD59-A6C34878D82A}">
                    <a16:rowId xmlns:a16="http://schemas.microsoft.com/office/drawing/2014/main" xmlns="" val="10004"/>
                  </a:ext>
                </a:extLst>
              </a:tr>
              <a:tr h="131059">
                <a:tc>
                  <a:txBody>
                    <a:bodyPr/>
                    <a:lstStyle/>
                    <a:p>
                      <a:pPr algn="ctr" rtl="0" fontAlgn="ctr"/>
                      <a:r>
                        <a:rPr lang="es-EC" sz="800" b="0" i="0" u="none" strike="noStrike">
                          <a:solidFill>
                            <a:srgbClr val="888888"/>
                          </a:solidFill>
                          <a:effectLst/>
                          <a:latin typeface="Century Gothic" panose="020B0502020202020204" pitchFamily="34" charset="0"/>
                        </a:rPr>
                        <a:t>J</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Comunicación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L</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Inmobiliarias</a:t>
                      </a:r>
                    </a:p>
                  </a:txBody>
                  <a:tcPr marL="9525" marR="9525" marT="9525" marB="0" anchor="ctr">
                    <a:lnL>
                      <a:noFill/>
                    </a:lnL>
                    <a:lnR>
                      <a:noFill/>
                    </a:lnR>
                    <a:lnT>
                      <a:noFill/>
                    </a:lnT>
                    <a:lnB>
                      <a:noFill/>
                    </a:lnB>
                  </a:tcPr>
                </a:tc>
                <a:extLst>
                  <a:ext uri="{0D108BD9-81ED-4DB2-BD59-A6C34878D82A}">
                    <a16:rowId xmlns:a16="http://schemas.microsoft.com/office/drawing/2014/main" xmlns="" val="10005"/>
                  </a:ext>
                </a:extLst>
              </a:tr>
              <a:tr h="72811">
                <a:tc>
                  <a:txBody>
                    <a:bodyPr/>
                    <a:lstStyle/>
                    <a:p>
                      <a:pPr algn="ctr" rtl="0" fontAlgn="ctr"/>
                      <a:r>
                        <a:rPr lang="es-EC" sz="800" b="0" i="0" u="none" strike="noStrike">
                          <a:solidFill>
                            <a:srgbClr val="888888"/>
                          </a:solidFill>
                          <a:effectLst/>
                          <a:latin typeface="Century Gothic" panose="020B0502020202020204" pitchFamily="34" charset="0"/>
                        </a:rPr>
                        <a:t>D</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Electricidad</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E</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Agua</a:t>
                      </a:r>
                    </a:p>
                  </a:txBody>
                  <a:tcPr marL="9525" marR="9525" marT="9525" marB="0" anchor="ctr">
                    <a:lnL>
                      <a:noFill/>
                    </a:lnL>
                    <a:lnR>
                      <a:noFill/>
                    </a:lnR>
                    <a:lnT>
                      <a:noFill/>
                    </a:lnT>
                    <a:lnB>
                      <a:noFill/>
                    </a:lnB>
                  </a:tcPr>
                </a:tc>
                <a:extLst>
                  <a:ext uri="{0D108BD9-81ED-4DB2-BD59-A6C34878D82A}">
                    <a16:rowId xmlns:a16="http://schemas.microsoft.com/office/drawing/2014/main" xmlns="" val="10006"/>
                  </a:ext>
                </a:extLst>
              </a:tr>
              <a:tr h="72811">
                <a:tc>
                  <a:txBody>
                    <a:bodyPr/>
                    <a:lstStyle/>
                    <a:p>
                      <a:pPr algn="ctr" rtl="0" fontAlgn="ctr"/>
                      <a:r>
                        <a:rPr lang="es-EC" sz="800" b="0" i="0" u="none" strike="noStrike">
                          <a:solidFill>
                            <a:srgbClr val="888888"/>
                          </a:solidFill>
                          <a:effectLst/>
                          <a:latin typeface="Century Gothic" panose="020B0502020202020204" pitchFamily="34" charset="0"/>
                        </a:rPr>
                        <a:t>F</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Construcción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R</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Recreación</a:t>
                      </a:r>
                    </a:p>
                  </a:txBody>
                  <a:tcPr marL="9525" marR="9525" marT="9525" marB="0" anchor="ctr">
                    <a:lnL>
                      <a:noFill/>
                    </a:lnL>
                    <a:lnR>
                      <a:noFill/>
                    </a:lnR>
                    <a:lnT>
                      <a:noFill/>
                    </a:lnT>
                    <a:lnB>
                      <a:noFill/>
                    </a:lnB>
                  </a:tcPr>
                </a:tc>
                <a:extLst>
                  <a:ext uri="{0D108BD9-81ED-4DB2-BD59-A6C34878D82A}">
                    <a16:rowId xmlns:a16="http://schemas.microsoft.com/office/drawing/2014/main" xmlns="" val="10007"/>
                  </a:ext>
                </a:extLst>
              </a:tr>
              <a:tr h="128016">
                <a:tc>
                  <a:txBody>
                    <a:bodyPr/>
                    <a:lstStyle/>
                    <a:p>
                      <a:pPr algn="ctr" rtl="0" fontAlgn="ctr"/>
                      <a:r>
                        <a:rPr lang="es-EC" sz="800" b="0" i="0" u="none" strike="noStrike">
                          <a:solidFill>
                            <a:srgbClr val="888888"/>
                          </a:solidFill>
                          <a:effectLst/>
                          <a:latin typeface="Century Gothic" panose="020B0502020202020204" pitchFamily="34" charset="0"/>
                        </a:rPr>
                        <a:t>K</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Financieras y de seguros</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S</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Otras actividades de servicios</a:t>
                      </a:r>
                    </a:p>
                  </a:txBody>
                  <a:tcPr marL="9525" marR="9525" marT="9525" marB="0" anchor="ctr">
                    <a:lnL>
                      <a:noFill/>
                    </a:lnL>
                    <a:lnR>
                      <a:noFill/>
                    </a:lnR>
                    <a:lnT>
                      <a:noFill/>
                    </a:lnT>
                    <a:lnB>
                      <a:noFill/>
                    </a:lnB>
                  </a:tcPr>
                </a:tc>
                <a:extLst>
                  <a:ext uri="{0D108BD9-81ED-4DB2-BD59-A6C34878D82A}">
                    <a16:rowId xmlns:a16="http://schemas.microsoft.com/office/drawing/2014/main" xmlns="" val="10008"/>
                  </a:ext>
                </a:extLst>
              </a:tr>
              <a:tr h="196589">
                <a:tc>
                  <a:txBody>
                    <a:bodyPr/>
                    <a:lstStyle/>
                    <a:p>
                      <a:pPr algn="ctr" rtl="0" fontAlgn="ctr"/>
                      <a:r>
                        <a:rPr lang="es-EC" sz="800" b="0" i="0" u="none" strike="noStrike">
                          <a:solidFill>
                            <a:srgbClr val="888888"/>
                          </a:solidFill>
                          <a:effectLst/>
                          <a:latin typeface="Century Gothic" panose="020B0502020202020204" pitchFamily="34" charset="0"/>
                        </a:rPr>
                        <a:t>Q</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de salud humana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ctr" rtl="0" fontAlgn="ctr"/>
                      <a:r>
                        <a:rPr lang="es-EC" sz="800" b="0" i="0" u="none" strike="noStrike" dirty="0">
                          <a:solidFill>
                            <a:srgbClr val="888888"/>
                          </a:solidFill>
                          <a:effectLst/>
                          <a:latin typeface="Century Gothic" panose="020B0502020202020204" pitchFamily="34" charset="0"/>
                        </a:rPr>
                        <a:t>*</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S" sz="800" b="0" i="0" u="none" strike="noStrike" dirty="0">
                          <a:solidFill>
                            <a:srgbClr val="888888"/>
                          </a:solidFill>
                          <a:effectLst/>
                          <a:latin typeface="Century Gothic" panose="020B0502020202020204" pitchFamily="34" charset="0"/>
                        </a:rPr>
                        <a:t>Se excluyen: K64; K66; Q88; S94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9" name="Marcador de contenido 2">
            <a:extLst>
              <a:ext uri="{FF2B5EF4-FFF2-40B4-BE49-F238E27FC236}">
                <a16:creationId xmlns:a16="http://schemas.microsoft.com/office/drawing/2014/main" xmlns="" id="{BEEA1398-318F-4DDF-8CFD-77126B6772AE}"/>
              </a:ext>
            </a:extLst>
          </p:cNvPr>
          <p:cNvSpPr txBox="1">
            <a:spLocks/>
          </p:cNvSpPr>
          <p:nvPr/>
        </p:nvSpPr>
        <p:spPr>
          <a:xfrm>
            <a:off x="1495044" y="741959"/>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marL="0" marR="0" algn="l">
              <a:lnSpc>
                <a:spcPct val="100000"/>
              </a:lnSpc>
              <a:spcBef>
                <a:spcPts val="0"/>
              </a:spcBef>
              <a:spcAft>
                <a:spcPts val="0"/>
              </a:spcAft>
              <a:buNone/>
            </a:pPr>
            <a:r>
              <a:rPr lang="es-EC" sz="1400" b="0" i="0" u="none" cap="none" dirty="0">
                <a:solidFill>
                  <a:srgbClr val="7F7F7F">
                    <a:alpha val="100000"/>
                  </a:srgbClr>
                </a:solidFill>
                <a:cs typeface="Century Gothic (Cuerpo)"/>
                <a:sym typeface="Century Gothic (Cuerpo)"/>
              </a:rPr>
              <a:t>Valores en millones de dólares</a:t>
            </a:r>
          </a:p>
        </p:txBody>
      </p:sp>
      <p:sp>
        <p:nvSpPr>
          <p:cNvPr id="10" name="Marcador de contenido 1">
            <a:extLst>
              <a:ext uri="{FF2B5EF4-FFF2-40B4-BE49-F238E27FC236}">
                <a16:creationId xmlns:a16="http://schemas.microsoft.com/office/drawing/2014/main" xmlns="" id="{C89F49BB-90E0-4142-A48F-4604BCE35AA5}"/>
              </a:ext>
            </a:extLst>
          </p:cNvPr>
          <p:cNvSpPr txBox="1">
            <a:spLocks/>
          </p:cNvSpPr>
          <p:nvPr/>
        </p:nvSpPr>
        <p:spPr>
          <a:xfrm>
            <a:off x="928554" y="126357"/>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MX" sz="2300" dirty="0">
                <a:cs typeface="Century Gothic (Títulos)"/>
                <a:sym typeface="Century Gothic (Títulos)"/>
              </a:rPr>
              <a:t>2.2 Producción total empresarial - CIIU</a:t>
            </a:r>
          </a:p>
        </p:txBody>
      </p:sp>
      <p:graphicFrame>
        <p:nvGraphicFramePr>
          <p:cNvPr id="12" name="Gráfico 11">
            <a:extLst>
              <a:ext uri="{FF2B5EF4-FFF2-40B4-BE49-F238E27FC236}">
                <a16:creationId xmlns:a16="http://schemas.microsoft.com/office/drawing/2014/main" xmlns="" id="{FDB5D376-EB44-42A3-9DE8-743A1605BDDE}"/>
              </a:ext>
            </a:extLst>
          </p:cNvPr>
          <p:cNvGraphicFramePr>
            <a:graphicFrameLocks/>
          </p:cNvGraphicFramePr>
          <p:nvPr>
            <p:extLst>
              <p:ext uri="{D42A27DB-BD31-4B8C-83A1-F6EECF244321}">
                <p14:modId xmlns:p14="http://schemas.microsoft.com/office/powerpoint/2010/main" val="3251384479"/>
              </p:ext>
            </p:extLst>
          </p:nvPr>
        </p:nvGraphicFramePr>
        <p:xfrm>
          <a:off x="759162" y="1380762"/>
          <a:ext cx="10598320" cy="380084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8792742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Gráfico 11">
            <a:extLst>
              <a:ext uri="{FF2B5EF4-FFF2-40B4-BE49-F238E27FC236}">
                <a16:creationId xmlns:a16="http://schemas.microsoft.com/office/drawing/2014/main" xmlns="" id="{413434A7-BB9F-494A-B723-3FF866646571}"/>
              </a:ext>
            </a:extLst>
          </p:cNvPr>
          <p:cNvGraphicFramePr>
            <a:graphicFrameLocks/>
          </p:cNvGraphicFramePr>
          <p:nvPr>
            <p:extLst>
              <p:ext uri="{D42A27DB-BD31-4B8C-83A1-F6EECF244321}">
                <p14:modId xmlns:p14="http://schemas.microsoft.com/office/powerpoint/2010/main" val="1784681963"/>
              </p:ext>
            </p:extLst>
          </p:nvPr>
        </p:nvGraphicFramePr>
        <p:xfrm>
          <a:off x="723600" y="1159200"/>
          <a:ext cx="10609200" cy="3928110"/>
        </p:xfrm>
        <a:graphic>
          <a:graphicData uri="http://schemas.openxmlformats.org/drawingml/2006/chart">
            <c:chart xmlns:c="http://schemas.openxmlformats.org/drawingml/2006/chart" xmlns:r="http://schemas.openxmlformats.org/officeDocument/2006/relationships" r:id="rId2"/>
          </a:graphicData>
        </a:graphic>
      </p:graphicFrame>
      <p:sp>
        <p:nvSpPr>
          <p:cNvPr id="2" name="Marcador de contenido 3">
            <a:extLst>
              <a:ext uri="{FF2B5EF4-FFF2-40B4-BE49-F238E27FC236}">
                <a16:creationId xmlns:a16="http://schemas.microsoft.com/office/drawing/2014/main" xmlns="" id="{E4C3EFFF-79A7-4D82-9539-6E0847756E56}"/>
              </a:ext>
            </a:extLst>
          </p:cNvPr>
          <p:cNvSpPr txBox="1">
            <a:spLocks/>
          </p:cNvSpPr>
          <p:nvPr/>
        </p:nvSpPr>
        <p:spPr>
          <a:xfrm>
            <a:off x="1566600" y="5062907"/>
            <a:ext cx="9746441" cy="704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S" sz="1330" b="0" dirty="0">
                <a:solidFill>
                  <a:schemeClr val="bg2">
                    <a:lumMod val="25000"/>
                  </a:schemeClr>
                </a:solidFill>
                <a:cs typeface="Century Gothic (Cuerpo)"/>
                <a:sym typeface="Century Gothic (Cuerpo)"/>
              </a:rPr>
              <a:t>En el 2022, los sectores manufactura (C), comercio (G), transporte (H) concentran 48.234 millones del consumo intermedio, que representa un 71,7% del total nacional.</a:t>
            </a:r>
          </a:p>
        </p:txBody>
      </p:sp>
      <p:sp>
        <p:nvSpPr>
          <p:cNvPr id="3" name="Marcador de contenido 4">
            <a:extLst>
              <a:ext uri="{FF2B5EF4-FFF2-40B4-BE49-F238E27FC236}">
                <a16:creationId xmlns:a16="http://schemas.microsoft.com/office/drawing/2014/main" xmlns="" id="{4B9A5393-E1F2-452F-B5BB-4E636F43CA01}"/>
              </a:ext>
            </a:extLst>
          </p:cNvPr>
          <p:cNvSpPr txBox="1">
            <a:spLocks/>
          </p:cNvSpPr>
          <p:nvPr/>
        </p:nvSpPr>
        <p:spPr>
          <a:xfrm>
            <a:off x="704088" y="6199632"/>
            <a:ext cx="10608954" cy="55778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000" dirty="0">
                <a:solidFill>
                  <a:srgbClr val="595959">
                    <a:alpha val="100000"/>
                  </a:srgbClr>
                </a:solidFill>
                <a:cs typeface="Century Gothic (Cuerpo)"/>
                <a:sym typeface="Century Gothic (Cuerpo)"/>
              </a:rPr>
              <a:t>Nota: </a:t>
            </a:r>
            <a:r>
              <a:rPr lang="es-EC" sz="1000" b="0" dirty="0">
                <a:solidFill>
                  <a:srgbClr val="595959">
                    <a:alpha val="100000"/>
                  </a:srgbClr>
                </a:solidFill>
                <a:cs typeface="Century Gothic (Cuerpo)"/>
                <a:sym typeface="Century Gothic (Cuerpo)"/>
              </a:rPr>
              <a:t>La sección “Otras actividades de servicios S” (como categoría residual) comprende las actividades de asociaciones, la reparación de ordenadores y de efectos personales y enseres domésticos y diversas actividades de servicios personales no clasificadas en otra parte.
</a:t>
            </a:r>
            <a:r>
              <a:rPr lang="es-EC" sz="1000" dirty="0">
                <a:solidFill>
                  <a:srgbClr val="595959">
                    <a:alpha val="100000"/>
                  </a:srgbClr>
                </a:solidFill>
                <a:cs typeface="Century Gothic (Cuerpo)"/>
                <a:sym typeface="Century Gothic (Cuerpo)"/>
              </a:rPr>
              <a:t>Fuente: </a:t>
            </a:r>
            <a:r>
              <a:rPr lang="es-EC" sz="1000" b="0" dirty="0">
                <a:solidFill>
                  <a:srgbClr val="595959">
                    <a:alpha val="100000"/>
                  </a:srgbClr>
                </a:solidFill>
                <a:cs typeface="Century Gothic (Cuerpo)"/>
                <a:sym typeface="Century Gothic (Cuerpo)"/>
              </a:rPr>
              <a:t>Encuesta Estructural Empresarial  (ENESEM) 2021 – 2022.        </a:t>
            </a:r>
          </a:p>
        </p:txBody>
      </p:sp>
      <p:pic>
        <p:nvPicPr>
          <p:cNvPr id="4" name="Marcador de contenido 6">
            <a:extLst>
              <a:ext uri="{FF2B5EF4-FFF2-40B4-BE49-F238E27FC236}">
                <a16:creationId xmlns:a16="http://schemas.microsoft.com/office/drawing/2014/main" xmlns="" id="{0A2F2950-6A0F-4218-A44E-425C913EF3B2}"/>
              </a:ext>
            </a:extLst>
          </p:cNvPr>
          <p:cNvPicPr>
            <a:picLocks/>
          </p:cNvPicPr>
          <p:nvPr/>
        </p:nvPicPr>
        <p:blipFill>
          <a:blip r:embed="rId3" cstate="print"/>
          <a:stretch>
            <a:fillRect/>
          </a:stretch>
        </p:blipFill>
        <p:spPr>
          <a:xfrm>
            <a:off x="1524069" y="5167745"/>
            <a:ext cx="22860" cy="502920"/>
          </a:xfrm>
          <a:prstGeom prst="rect">
            <a:avLst/>
          </a:prstGeom>
        </p:spPr>
      </p:pic>
      <p:pic>
        <p:nvPicPr>
          <p:cNvPr id="5" name="Marcador de contenido 7">
            <a:extLst>
              <a:ext uri="{FF2B5EF4-FFF2-40B4-BE49-F238E27FC236}">
                <a16:creationId xmlns:a16="http://schemas.microsoft.com/office/drawing/2014/main" xmlns="" id="{B923CB98-BE74-4DA8-855D-151AFB44F701}"/>
              </a:ext>
            </a:extLst>
          </p:cNvPr>
          <p:cNvPicPr>
            <a:picLocks/>
          </p:cNvPicPr>
          <p:nvPr/>
        </p:nvPicPr>
        <p:blipFill>
          <a:blip r:embed="rId4" cstate="print"/>
          <a:stretch>
            <a:fillRect/>
          </a:stretch>
        </p:blipFill>
        <p:spPr>
          <a:xfrm>
            <a:off x="862299" y="5140631"/>
            <a:ext cx="548640" cy="548640"/>
          </a:xfrm>
          <a:prstGeom prst="rect">
            <a:avLst/>
          </a:prstGeom>
        </p:spPr>
      </p:pic>
      <p:graphicFrame>
        <p:nvGraphicFramePr>
          <p:cNvPr id="6" name="Tabla 10">
            <a:extLst>
              <a:ext uri="{FF2B5EF4-FFF2-40B4-BE49-F238E27FC236}">
                <a16:creationId xmlns:a16="http://schemas.microsoft.com/office/drawing/2014/main" xmlns="" id="{5B426778-66DA-44B2-8423-6D64AD00177A}"/>
              </a:ext>
            </a:extLst>
          </p:cNvPr>
          <p:cNvGraphicFramePr>
            <a:graphicFrameLocks noGrp="1"/>
          </p:cNvGraphicFramePr>
          <p:nvPr>
            <p:extLst>
              <p:ext uri="{D42A27DB-BD31-4B8C-83A1-F6EECF244321}">
                <p14:modId xmlns:p14="http://schemas.microsoft.com/office/powerpoint/2010/main" val="980190983"/>
              </p:ext>
            </p:extLst>
          </p:nvPr>
        </p:nvGraphicFramePr>
        <p:xfrm>
          <a:off x="5000700" y="1192164"/>
          <a:ext cx="1362456" cy="393192"/>
        </p:xfrm>
        <a:graphic>
          <a:graphicData uri="http://schemas.openxmlformats.org/drawingml/2006/table">
            <a:tbl>
              <a:tblPr/>
              <a:tblGrid>
                <a:gridCol w="454152">
                  <a:extLst>
                    <a:ext uri="{9D8B030D-6E8A-4147-A177-3AD203B41FA5}">
                      <a16:colId xmlns:a16="http://schemas.microsoft.com/office/drawing/2014/main" xmlns="" val="2279478585"/>
                    </a:ext>
                  </a:extLst>
                </a:gridCol>
                <a:gridCol w="454152">
                  <a:extLst>
                    <a:ext uri="{9D8B030D-6E8A-4147-A177-3AD203B41FA5}">
                      <a16:colId xmlns:a16="http://schemas.microsoft.com/office/drawing/2014/main" xmlns="" val="2678303295"/>
                    </a:ext>
                  </a:extLst>
                </a:gridCol>
                <a:gridCol w="454152">
                  <a:extLst>
                    <a:ext uri="{9D8B030D-6E8A-4147-A177-3AD203B41FA5}">
                      <a16:colId xmlns:a16="http://schemas.microsoft.com/office/drawing/2014/main" xmlns="" val="156258692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2757928091"/>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1918477807"/>
                  </a:ext>
                </a:extLst>
              </a:tr>
              <a:tr h="131064">
                <a:tc>
                  <a:txBody>
                    <a:bodyPr/>
                    <a:lstStyle/>
                    <a:p>
                      <a:pPr algn="ctr" rtl="0" fontAlgn="ctr"/>
                      <a:r>
                        <a:rPr lang="es-EC" sz="800" b="0" i="0" u="none" strike="noStrike" dirty="0">
                          <a:solidFill>
                            <a:schemeClr val="bg2">
                              <a:lumMod val="25000"/>
                            </a:schemeClr>
                          </a:solidFill>
                          <a:effectLst/>
                          <a:latin typeface="+mn-lt"/>
                        </a:rPr>
                        <a:t>54.811</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67.226</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22,7%</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2368801036"/>
                  </a:ext>
                </a:extLst>
              </a:tr>
            </a:tbl>
          </a:graphicData>
        </a:graphic>
      </p:graphicFrame>
      <p:sp>
        <p:nvSpPr>
          <p:cNvPr id="7" name="1 Triángulo isósceles">
            <a:extLst>
              <a:ext uri="{FF2B5EF4-FFF2-40B4-BE49-F238E27FC236}">
                <a16:creationId xmlns:a16="http://schemas.microsoft.com/office/drawing/2014/main" xmlns="" id="{9845BF69-9EBF-480A-8A42-07826A1346D7}"/>
              </a:ext>
            </a:extLst>
          </p:cNvPr>
          <p:cNvSpPr/>
          <p:nvPr/>
        </p:nvSpPr>
        <p:spPr>
          <a:xfrm>
            <a:off x="5955834" y="1499148"/>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8" name="Tabla 14">
            <a:extLst>
              <a:ext uri="{FF2B5EF4-FFF2-40B4-BE49-F238E27FC236}">
                <a16:creationId xmlns:a16="http://schemas.microsoft.com/office/drawing/2014/main" xmlns="" id="{3CA5003B-3434-450D-AE3A-7BFE80CB0BFE}"/>
              </a:ext>
            </a:extLst>
          </p:cNvPr>
          <p:cNvGraphicFramePr>
            <a:graphicFrameLocks noGrp="1"/>
          </p:cNvGraphicFramePr>
          <p:nvPr/>
        </p:nvGraphicFramePr>
        <p:xfrm>
          <a:off x="7552944" y="1380744"/>
          <a:ext cx="3758184" cy="1439906"/>
        </p:xfrm>
        <a:graphic>
          <a:graphicData uri="http://schemas.openxmlformats.org/drawingml/2006/table">
            <a:tbl>
              <a:tblPr/>
              <a:tblGrid>
                <a:gridCol w="402336">
                  <a:extLst>
                    <a:ext uri="{9D8B030D-6E8A-4147-A177-3AD203B41FA5}">
                      <a16:colId xmlns:a16="http://schemas.microsoft.com/office/drawing/2014/main" xmlns="" val="20000"/>
                    </a:ext>
                  </a:extLst>
                </a:gridCol>
                <a:gridCol w="1362456">
                  <a:extLst>
                    <a:ext uri="{9D8B030D-6E8A-4147-A177-3AD203B41FA5}">
                      <a16:colId xmlns:a16="http://schemas.microsoft.com/office/drawing/2014/main" xmlns="" val="20001"/>
                    </a:ext>
                  </a:extLst>
                </a:gridCol>
                <a:gridCol w="402336">
                  <a:extLst>
                    <a:ext uri="{9D8B030D-6E8A-4147-A177-3AD203B41FA5}">
                      <a16:colId xmlns:a16="http://schemas.microsoft.com/office/drawing/2014/main" xmlns="" val="20002"/>
                    </a:ext>
                  </a:extLst>
                </a:gridCol>
                <a:gridCol w="1591056">
                  <a:extLst>
                    <a:ext uri="{9D8B030D-6E8A-4147-A177-3AD203B41FA5}">
                      <a16:colId xmlns:a16="http://schemas.microsoft.com/office/drawing/2014/main" xmlns="" val="20003"/>
                    </a:ext>
                  </a:extLst>
                </a:gridCol>
              </a:tblGrid>
              <a:tr h="134981">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9525" marR="9525" marT="9525"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0000"/>
                  </a:ext>
                </a:extLst>
              </a:tr>
              <a:tr h="79400">
                <a:tc>
                  <a:txBody>
                    <a:bodyPr/>
                    <a:lstStyle/>
                    <a:p>
                      <a:pPr algn="ctr" rtl="0" fontAlgn="ctr"/>
                      <a:r>
                        <a:rPr lang="es-EC" sz="800" b="0" i="0" u="none" strike="noStrike" dirty="0">
                          <a:solidFill>
                            <a:srgbClr val="888888"/>
                          </a:solidFill>
                          <a:effectLst/>
                          <a:latin typeface="Century Gothic" panose="020B0502020202020204" pitchFamily="34" charset="0"/>
                        </a:rPr>
                        <a:t>C</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Manufactura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M</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profesionales</a:t>
                      </a:r>
                    </a:p>
                  </a:txBody>
                  <a:tcPr marL="9525" marR="9525" marT="9525" marB="0" anchor="ctr">
                    <a:lnL>
                      <a:noFill/>
                    </a:lnL>
                    <a:lnR>
                      <a:noFill/>
                    </a:lnR>
                    <a:lnT>
                      <a:noFill/>
                    </a:lnT>
                    <a:lnB>
                      <a:noFill/>
                    </a:lnB>
                  </a:tcPr>
                </a:tc>
                <a:extLst>
                  <a:ext uri="{0D108BD9-81ED-4DB2-BD59-A6C34878D82A}">
                    <a16:rowId xmlns:a16="http://schemas.microsoft.com/office/drawing/2014/main" xmlns="" val="10001"/>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G</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Comercio</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I</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Alojamiento y comidas</a:t>
                      </a:r>
                    </a:p>
                  </a:txBody>
                  <a:tcPr marL="9525" marR="9525" marT="9525" marB="0" anchor="ctr">
                    <a:lnL>
                      <a:noFill/>
                    </a:lnL>
                    <a:lnR>
                      <a:noFill/>
                    </a:lnR>
                    <a:lnT>
                      <a:noFill/>
                    </a:lnT>
                    <a:lnB>
                      <a:noFill/>
                    </a:lnB>
                  </a:tcPr>
                </a:tc>
                <a:extLst>
                  <a:ext uri="{0D108BD9-81ED-4DB2-BD59-A6C34878D82A}">
                    <a16:rowId xmlns:a16="http://schemas.microsoft.com/office/drawing/2014/main" xmlns="" val="10002"/>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H</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Transporte</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N</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Servicios administrativos</a:t>
                      </a:r>
                    </a:p>
                  </a:txBody>
                  <a:tcPr marL="9525" marR="9525" marT="9525" marB="0" anchor="ctr">
                    <a:lnL>
                      <a:noFill/>
                    </a:lnL>
                    <a:lnR>
                      <a:noFill/>
                    </a:lnR>
                    <a:lnT>
                      <a:noFill/>
                    </a:lnT>
                    <a:lnB>
                      <a:noFill/>
                    </a:lnB>
                  </a:tcPr>
                </a:tc>
                <a:extLst>
                  <a:ext uri="{0D108BD9-81ED-4DB2-BD59-A6C34878D82A}">
                    <a16:rowId xmlns:a16="http://schemas.microsoft.com/office/drawing/2014/main" xmlns="" val="10003"/>
                  </a:ext>
                </a:extLst>
              </a:tr>
              <a:tr h="79400">
                <a:tc>
                  <a:txBody>
                    <a:bodyPr/>
                    <a:lstStyle/>
                    <a:p>
                      <a:pPr algn="ctr" rtl="0" fontAlgn="ctr"/>
                      <a:r>
                        <a:rPr lang="es-EC" sz="800" b="0" i="0" u="none" strike="noStrike" dirty="0">
                          <a:solidFill>
                            <a:srgbClr val="888888"/>
                          </a:solidFill>
                          <a:effectLst/>
                          <a:latin typeface="Century Gothic" panose="020B0502020202020204" pitchFamily="34" charset="0"/>
                        </a:rPr>
                        <a:t>B</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Minería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P</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Enseñanza</a:t>
                      </a:r>
                    </a:p>
                  </a:txBody>
                  <a:tcPr marL="9525" marR="9525" marT="9525" marB="0" anchor="ctr">
                    <a:lnL>
                      <a:noFill/>
                    </a:lnL>
                    <a:lnR>
                      <a:noFill/>
                    </a:lnR>
                    <a:lnT>
                      <a:noFill/>
                    </a:lnT>
                    <a:lnB>
                      <a:noFill/>
                    </a:lnB>
                  </a:tcPr>
                </a:tc>
                <a:extLst>
                  <a:ext uri="{0D108BD9-81ED-4DB2-BD59-A6C34878D82A}">
                    <a16:rowId xmlns:a16="http://schemas.microsoft.com/office/drawing/2014/main" xmlns="" val="10004"/>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K</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Financieras y de seguros</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L</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Inmobiliarias</a:t>
                      </a:r>
                    </a:p>
                  </a:txBody>
                  <a:tcPr marL="9525" marR="9525" marT="9525" marB="0" anchor="ctr">
                    <a:lnL>
                      <a:noFill/>
                    </a:lnL>
                    <a:lnR>
                      <a:noFill/>
                    </a:lnR>
                    <a:lnT>
                      <a:noFill/>
                    </a:lnT>
                    <a:lnB>
                      <a:noFill/>
                    </a:lnB>
                  </a:tcPr>
                </a:tc>
                <a:extLst>
                  <a:ext uri="{0D108BD9-81ED-4DB2-BD59-A6C34878D82A}">
                    <a16:rowId xmlns:a16="http://schemas.microsoft.com/office/drawing/2014/main" xmlns="" val="10005"/>
                  </a:ext>
                </a:extLst>
              </a:tr>
              <a:tr h="79400">
                <a:tc>
                  <a:txBody>
                    <a:bodyPr/>
                    <a:lstStyle/>
                    <a:p>
                      <a:pPr algn="ctr" rtl="0" fontAlgn="ctr"/>
                      <a:r>
                        <a:rPr lang="es-EC" sz="800" b="0" i="0" u="none" strike="noStrike" dirty="0">
                          <a:solidFill>
                            <a:srgbClr val="888888"/>
                          </a:solidFill>
                          <a:effectLst/>
                          <a:latin typeface="Century Gothic" panose="020B0502020202020204" pitchFamily="34" charset="0"/>
                        </a:rPr>
                        <a:t>F</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Construcción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E</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Agua</a:t>
                      </a:r>
                    </a:p>
                  </a:txBody>
                  <a:tcPr marL="9525" marR="9525" marT="9525" marB="0" anchor="ctr">
                    <a:lnL>
                      <a:noFill/>
                    </a:lnL>
                    <a:lnR>
                      <a:noFill/>
                    </a:lnR>
                    <a:lnT>
                      <a:noFill/>
                    </a:lnT>
                    <a:lnB>
                      <a:noFill/>
                    </a:lnB>
                  </a:tcPr>
                </a:tc>
                <a:extLst>
                  <a:ext uri="{0D108BD9-81ED-4DB2-BD59-A6C34878D82A}">
                    <a16:rowId xmlns:a16="http://schemas.microsoft.com/office/drawing/2014/main" xmlns="" val="10006"/>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J</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Comunicación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R</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Recreación</a:t>
                      </a:r>
                    </a:p>
                  </a:txBody>
                  <a:tcPr marL="9525" marR="9525" marT="9525" marB="0" anchor="ctr">
                    <a:lnL>
                      <a:noFill/>
                    </a:lnL>
                    <a:lnR>
                      <a:noFill/>
                    </a:lnR>
                    <a:lnT>
                      <a:noFill/>
                    </a:lnT>
                    <a:lnB>
                      <a:noFill/>
                    </a:lnB>
                  </a:tcPr>
                </a:tc>
                <a:extLst>
                  <a:ext uri="{0D108BD9-81ED-4DB2-BD59-A6C34878D82A}">
                    <a16:rowId xmlns:a16="http://schemas.microsoft.com/office/drawing/2014/main" xmlns="" val="10007"/>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D</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Electricidad</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S</a:t>
                      </a:r>
                    </a:p>
                  </a:txBody>
                  <a:tcPr marL="9525" marR="9525" marT="9525" marB="0" anchor="ctr">
                    <a:lnL>
                      <a:noFill/>
                    </a:lnL>
                    <a:lnR>
                      <a:noFill/>
                    </a:lnR>
                    <a:lnT>
                      <a:noFill/>
                    </a:lnT>
                    <a:lnB>
                      <a:noFill/>
                    </a:lnB>
                  </a:tcPr>
                </a:tc>
                <a:tc>
                  <a:txBody>
                    <a:bodyPr/>
                    <a:lstStyle/>
                    <a:p>
                      <a:pPr algn="l" rtl="0" fontAlgn="ctr"/>
                      <a:r>
                        <a:rPr lang="es-EC" sz="800" b="0" i="0" u="none" strike="noStrike">
                          <a:solidFill>
                            <a:srgbClr val="888888"/>
                          </a:solidFill>
                          <a:effectLst/>
                          <a:latin typeface="Century Gothic" panose="020B0502020202020204" pitchFamily="34" charset="0"/>
                        </a:rPr>
                        <a:t>Otras actividades de servicios</a:t>
                      </a:r>
                    </a:p>
                  </a:txBody>
                  <a:tcPr marL="9525" marR="9525" marT="9525" marB="0" anchor="ctr">
                    <a:lnL>
                      <a:noFill/>
                    </a:lnL>
                    <a:lnR>
                      <a:noFill/>
                    </a:lnR>
                    <a:lnT>
                      <a:noFill/>
                    </a:lnT>
                    <a:lnB>
                      <a:noFill/>
                    </a:lnB>
                  </a:tcPr>
                </a:tc>
                <a:extLst>
                  <a:ext uri="{0D108BD9-81ED-4DB2-BD59-A6C34878D82A}">
                    <a16:rowId xmlns:a16="http://schemas.microsoft.com/office/drawing/2014/main" xmlns="" val="10008"/>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Q</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de salud humana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ctr" rtl="0" fontAlgn="ctr"/>
                      <a:r>
                        <a:rPr lang="es-EC" sz="800" b="0" i="0" u="none" strike="noStrike" dirty="0">
                          <a:solidFill>
                            <a:srgbClr val="888888"/>
                          </a:solidFill>
                          <a:effectLst/>
                          <a:latin typeface="Century Gothic" panose="020B0502020202020204" pitchFamily="34" charset="0"/>
                        </a:rPr>
                        <a:t>*</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S" sz="800" b="0" i="0" u="none" strike="noStrike" dirty="0">
                          <a:solidFill>
                            <a:srgbClr val="888888"/>
                          </a:solidFill>
                          <a:effectLst/>
                          <a:latin typeface="Century Gothic" panose="020B0502020202020204" pitchFamily="34" charset="0"/>
                        </a:rPr>
                        <a:t>Se excluyen: K64; K66; Q88; S94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9" name="Marcador de contenido 2">
            <a:extLst>
              <a:ext uri="{FF2B5EF4-FFF2-40B4-BE49-F238E27FC236}">
                <a16:creationId xmlns:a16="http://schemas.microsoft.com/office/drawing/2014/main" xmlns="" id="{38063353-BB4D-4C03-A0CF-63EDC5FE7AD0}"/>
              </a:ext>
            </a:extLst>
          </p:cNvPr>
          <p:cNvSpPr txBox="1">
            <a:spLocks/>
          </p:cNvSpPr>
          <p:nvPr/>
        </p:nvSpPr>
        <p:spPr>
          <a:xfrm>
            <a:off x="1495044" y="741959"/>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marL="0" marR="0" algn="l">
              <a:lnSpc>
                <a:spcPct val="100000"/>
              </a:lnSpc>
              <a:spcBef>
                <a:spcPts val="0"/>
              </a:spcBef>
              <a:spcAft>
                <a:spcPts val="0"/>
              </a:spcAft>
              <a:buNone/>
            </a:pPr>
            <a:r>
              <a:rPr lang="es-EC" sz="1400" b="0" i="0" u="none" cap="none" dirty="0">
                <a:solidFill>
                  <a:srgbClr val="7F7F7F">
                    <a:alpha val="100000"/>
                  </a:srgbClr>
                </a:solidFill>
                <a:cs typeface="Century Gothic (Cuerpo)"/>
                <a:sym typeface="Century Gothic (Cuerpo)"/>
              </a:rPr>
              <a:t>Valores en millones de dólares</a:t>
            </a:r>
          </a:p>
        </p:txBody>
      </p:sp>
      <p:sp>
        <p:nvSpPr>
          <p:cNvPr id="10" name="Marcador de contenido 1">
            <a:extLst>
              <a:ext uri="{FF2B5EF4-FFF2-40B4-BE49-F238E27FC236}">
                <a16:creationId xmlns:a16="http://schemas.microsoft.com/office/drawing/2014/main" xmlns="" id="{8DCB3B34-9175-4DE8-A96C-BD5ABCD69328}"/>
              </a:ext>
            </a:extLst>
          </p:cNvPr>
          <p:cNvSpPr txBox="1">
            <a:spLocks/>
          </p:cNvSpPr>
          <p:nvPr/>
        </p:nvSpPr>
        <p:spPr>
          <a:xfrm>
            <a:off x="928554" y="126357"/>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MX" sz="2300" dirty="0">
                <a:cs typeface="Century Gothic (Títulos)"/>
                <a:sym typeface="Century Gothic (Títulos)"/>
              </a:rPr>
              <a:t>2.2 Consumo intermedio empresarial - CIIU</a:t>
            </a:r>
          </a:p>
        </p:txBody>
      </p:sp>
    </p:spTree>
    <p:extLst>
      <p:ext uri="{BB962C8B-B14F-4D97-AF65-F5344CB8AC3E}">
        <p14:creationId xmlns:p14="http://schemas.microsoft.com/office/powerpoint/2010/main" val="3395769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B400FA55-AC3A-4D45-9DC2-DFFD79A295E8}"/>
              </a:ext>
            </a:extLst>
          </p:cNvPr>
          <p:cNvSpPr>
            <a:spLocks noGrp="1"/>
          </p:cNvSpPr>
          <p:nvPr>
            <p:ph type="title"/>
          </p:nvPr>
        </p:nvSpPr>
        <p:spPr>
          <a:noFill/>
        </p:spPr>
        <p:txBody>
          <a:bodyPr>
            <a:normAutofit fontScale="90000"/>
          </a:bodyPr>
          <a:lstStyle/>
          <a:p>
            <a:r>
              <a:rPr lang="es-EC" sz="3200" b="1" i="0" u="none" cap="none" dirty="0">
                <a:latin typeface="Century Gothic (Títulos)"/>
                <a:cs typeface="Century Gothic (Títulos)"/>
                <a:sym typeface="Century Gothic (Títulos)"/>
              </a:rPr>
              <a:t>A nuestros usuarios</a:t>
            </a:r>
            <a:endParaRPr lang="es-419" dirty="0"/>
          </a:p>
        </p:txBody>
      </p:sp>
      <p:sp>
        <p:nvSpPr>
          <p:cNvPr id="3" name="Rectángulo 23">
            <a:extLst>
              <a:ext uri="{FF2B5EF4-FFF2-40B4-BE49-F238E27FC236}">
                <a16:creationId xmlns:a16="http://schemas.microsoft.com/office/drawing/2014/main" xmlns="" id="{1A96419F-33E0-4863-9AB0-96B05979F36F}"/>
              </a:ext>
            </a:extLst>
          </p:cNvPr>
          <p:cNvSpPr/>
          <p:nvPr/>
        </p:nvSpPr>
        <p:spPr>
          <a:xfrm>
            <a:off x="944546" y="1329555"/>
            <a:ext cx="10199076" cy="4555093"/>
          </a:xfrm>
          <a:prstGeom prst="rect">
            <a:avLst/>
          </a:prstGeom>
          <a:noFill/>
        </p:spPr>
        <p:txBody>
          <a:bodyPr wrap="square">
            <a:spAutoFit/>
          </a:bodyPr>
          <a:lstStyle/>
          <a:p>
            <a:pPr algn="just"/>
            <a:r>
              <a:rPr lang="es-EC" sz="1450" dirty="0">
                <a:solidFill>
                  <a:schemeClr val="bg2">
                    <a:lumMod val="50000"/>
                  </a:schemeClr>
                </a:solidFill>
                <a:latin typeface="+mj-lt"/>
              </a:rPr>
              <a:t>El INEC, pone a disposición de la ciudadanía los resultados de la Encuesta Estructural Empresarial (ENESEM) 2022. Los datos empresariales representan a un universo de 15.844 grandes y medianas empresas. A su vez, agradece a las empresas por </a:t>
            </a:r>
            <a:r>
              <a:rPr lang="es-EC" sz="1450" dirty="0" smtClean="0">
                <a:solidFill>
                  <a:schemeClr val="bg2">
                    <a:lumMod val="50000"/>
                  </a:schemeClr>
                </a:solidFill>
                <a:latin typeface="+mj-lt"/>
              </a:rPr>
              <a:t>el </a:t>
            </a:r>
            <a:r>
              <a:rPr lang="es-EC" sz="1450" dirty="0">
                <a:solidFill>
                  <a:schemeClr val="bg2">
                    <a:lumMod val="50000"/>
                  </a:schemeClr>
                </a:solidFill>
                <a:latin typeface="+mj-lt"/>
              </a:rPr>
              <a:t>llenado de la encuesta a partir de los cuales se construyen estas cifras. </a:t>
            </a:r>
          </a:p>
          <a:p>
            <a:pPr algn="just"/>
            <a:endParaRPr lang="es-EC" sz="1450" dirty="0">
              <a:solidFill>
                <a:schemeClr val="bg2">
                  <a:lumMod val="50000"/>
                </a:schemeClr>
              </a:solidFill>
              <a:latin typeface="+mj-lt"/>
            </a:endParaRPr>
          </a:p>
          <a:p>
            <a:pPr algn="just"/>
            <a:r>
              <a:rPr lang="es-ES" sz="1450" dirty="0">
                <a:solidFill>
                  <a:schemeClr val="bg2">
                    <a:lumMod val="50000"/>
                  </a:schemeClr>
                </a:solidFill>
                <a:latin typeface="+mj-lt"/>
              </a:rPr>
              <a:t>Para la </a:t>
            </a:r>
            <a:r>
              <a:rPr lang="es-MX" sz="1450" dirty="0">
                <a:solidFill>
                  <a:schemeClr val="bg2">
                    <a:lumMod val="50000"/>
                  </a:schemeClr>
                </a:solidFill>
                <a:latin typeface="+mj-lt"/>
              </a:rPr>
              <a:t>publicación 2022, es preciso puntualizar:</a:t>
            </a:r>
          </a:p>
          <a:p>
            <a:pPr marL="400050" indent="-400050" algn="just">
              <a:buFont typeface="+mj-lt"/>
              <a:buAutoNum type="romanLcPeriod"/>
            </a:pPr>
            <a:endParaRPr lang="es-EC" sz="1450" dirty="0">
              <a:solidFill>
                <a:schemeClr val="bg2">
                  <a:lumMod val="50000"/>
                </a:schemeClr>
              </a:solidFill>
              <a:latin typeface="+mj-lt"/>
            </a:endParaRPr>
          </a:p>
          <a:p>
            <a:pPr marL="400050" indent="-400050" algn="just">
              <a:buFont typeface="+mj-lt"/>
              <a:buAutoNum type="romanLcPeriod"/>
            </a:pPr>
            <a:r>
              <a:rPr lang="es-ES" sz="1450" dirty="0">
                <a:solidFill>
                  <a:schemeClr val="bg2">
                    <a:lumMod val="50000"/>
                  </a:schemeClr>
                </a:solidFill>
                <a:latin typeface="+mj-lt"/>
              </a:rPr>
              <a:t>Los datos del “Capítulo 1. Estados de Resultados” se insumen de las declaraciones del impuesto a la renta al SRI (Formularios 101-102), por lo que podrían estar sujetos a actualizaciones a partir de sustitutivas; así, la estadística de esta edición, y en adelante, corresponde a cifras </a:t>
            </a:r>
            <a:r>
              <a:rPr lang="es-ES" sz="1450" dirty="0" err="1">
                <a:solidFill>
                  <a:schemeClr val="bg2">
                    <a:lumMod val="50000"/>
                  </a:schemeClr>
                </a:solidFill>
                <a:latin typeface="+mj-lt"/>
              </a:rPr>
              <a:t>semidefinitivas</a:t>
            </a:r>
            <a:r>
              <a:rPr lang="es-ES" sz="1450" dirty="0">
                <a:solidFill>
                  <a:schemeClr val="bg2">
                    <a:lumMod val="50000"/>
                  </a:schemeClr>
                </a:solidFill>
                <a:latin typeface="+mj-lt"/>
              </a:rPr>
              <a:t> en relación al último periodo de referencia publicado.</a:t>
            </a:r>
          </a:p>
          <a:p>
            <a:pPr marL="400050" indent="-400050" algn="just">
              <a:buFont typeface="+mj-lt"/>
              <a:buAutoNum type="romanLcPeriod"/>
            </a:pPr>
            <a:endParaRPr lang="es-ES" sz="1450" dirty="0">
              <a:solidFill>
                <a:schemeClr val="bg2">
                  <a:lumMod val="50000"/>
                </a:schemeClr>
              </a:solidFill>
              <a:latin typeface="+mj-lt"/>
            </a:endParaRPr>
          </a:p>
          <a:p>
            <a:pPr marL="400050" indent="-400050" algn="just">
              <a:buFont typeface="+mj-lt"/>
              <a:buAutoNum type="romanLcPeriod"/>
            </a:pPr>
            <a:r>
              <a:rPr lang="es-ES" sz="1450" dirty="0">
                <a:solidFill>
                  <a:schemeClr val="bg2">
                    <a:lumMod val="50000"/>
                  </a:schemeClr>
                </a:solidFill>
                <a:latin typeface="+mj-lt"/>
              </a:rPr>
              <a:t>Para reducir la carga de respuesta al informante y optimizar los recursos de la recolección, se realiza el ejercicio de precarga de las variables de empleo (personal afiliado), según sexo y categorías de ocupación en el “Capítulo 5. Personal Afiliado”, la fuente de información es el Registro Estadístico de Empleo en la Seguridad Social (REESS).</a:t>
            </a:r>
          </a:p>
          <a:p>
            <a:pPr marL="400050" indent="-400050" algn="just">
              <a:buFont typeface="+mj-lt"/>
              <a:buAutoNum type="romanLcPeriod"/>
            </a:pPr>
            <a:endParaRPr lang="es-ES" sz="1450" dirty="0">
              <a:solidFill>
                <a:schemeClr val="bg2">
                  <a:lumMod val="50000"/>
                </a:schemeClr>
              </a:solidFill>
              <a:latin typeface="+mj-lt"/>
            </a:endParaRPr>
          </a:p>
          <a:p>
            <a:pPr marL="400050" indent="-400050" algn="just">
              <a:buFont typeface="+mj-lt"/>
              <a:buAutoNum type="romanLcPeriod"/>
            </a:pPr>
            <a:r>
              <a:rPr lang="es-EC" sz="1450" dirty="0">
                <a:solidFill>
                  <a:schemeClr val="bg2">
                    <a:lumMod val="50000"/>
                  </a:schemeClr>
                </a:solidFill>
                <a:latin typeface="+mj-lt"/>
              </a:rPr>
              <a:t>La ENESEM genera estadística de base para la síntesis macroeconómica. </a:t>
            </a:r>
            <a:r>
              <a:rPr lang="es-MX" sz="1450" dirty="0">
                <a:solidFill>
                  <a:schemeClr val="bg2">
                    <a:lumMod val="50000"/>
                  </a:schemeClr>
                </a:solidFill>
                <a:latin typeface="+mj-lt"/>
              </a:rPr>
              <a:t>Aun cuando </a:t>
            </a:r>
            <a:r>
              <a:rPr lang="es-ES" sz="1450" dirty="0">
                <a:solidFill>
                  <a:schemeClr val="bg2">
                    <a:lumMod val="50000"/>
                  </a:schemeClr>
                </a:solidFill>
                <a:latin typeface="+mj-lt"/>
              </a:rPr>
              <a:t>el marco metodológico se basa en el Sistema de Cuentas Nacionales 2008, no se puede comparar directamente los agregados empresariales de la encuesta (producción, valor agregado, etc.) con las </a:t>
            </a:r>
            <a:r>
              <a:rPr lang="es-EC" sz="1450" dirty="0">
                <a:solidFill>
                  <a:schemeClr val="bg2">
                    <a:lumMod val="50000"/>
                  </a:schemeClr>
                </a:solidFill>
                <a:latin typeface="+mj-lt"/>
              </a:rPr>
              <a:t>cuentas nacionales</a:t>
            </a:r>
            <a:r>
              <a:rPr lang="es-ES" sz="1450" dirty="0">
                <a:solidFill>
                  <a:schemeClr val="bg2">
                    <a:lumMod val="50000"/>
                  </a:schemeClr>
                </a:solidFill>
                <a:latin typeface="+mj-lt"/>
              </a:rPr>
              <a:t>. </a:t>
            </a:r>
          </a:p>
          <a:p>
            <a:pPr marL="400050" indent="-400050" algn="just">
              <a:buFont typeface="+mj-lt"/>
              <a:buAutoNum type="romanLcPeriod"/>
            </a:pPr>
            <a:endParaRPr lang="es-ES" sz="1450" dirty="0">
              <a:solidFill>
                <a:schemeClr val="bg2">
                  <a:lumMod val="50000"/>
                </a:schemeClr>
              </a:solidFill>
              <a:latin typeface="+mj-lt"/>
            </a:endParaRPr>
          </a:p>
        </p:txBody>
      </p:sp>
    </p:spTree>
    <p:extLst>
      <p:ext uri="{BB962C8B-B14F-4D97-AF65-F5344CB8AC3E}">
        <p14:creationId xmlns:p14="http://schemas.microsoft.com/office/powerpoint/2010/main" val="30503802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3">
            <a:extLst>
              <a:ext uri="{FF2B5EF4-FFF2-40B4-BE49-F238E27FC236}">
                <a16:creationId xmlns:a16="http://schemas.microsoft.com/office/drawing/2014/main" xmlns="" id="{404EB2AF-9F35-4636-A4B1-A615C18787E5}"/>
              </a:ext>
            </a:extLst>
          </p:cNvPr>
          <p:cNvSpPr txBox="1">
            <a:spLocks/>
          </p:cNvSpPr>
          <p:nvPr/>
        </p:nvSpPr>
        <p:spPr>
          <a:xfrm>
            <a:off x="1597862" y="5202936"/>
            <a:ext cx="9715179" cy="5212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S" sz="1330" b="0" dirty="0">
                <a:solidFill>
                  <a:schemeClr val="bg2">
                    <a:lumMod val="25000"/>
                  </a:schemeClr>
                </a:solidFill>
                <a:cs typeface="Century Gothic (Cuerpo)"/>
                <a:sym typeface="Century Gothic (Cuerpo)"/>
              </a:rPr>
              <a:t>Los sectores minería (B), comercio (G) y manufactura (C) concentran el 67,3% del total del valor agregado empresarial, se evidencia un crecimiento del 16,8% en referencia al 2021.</a:t>
            </a:r>
            <a:endParaRPr lang="es-EC" sz="1330" b="0" dirty="0">
              <a:solidFill>
                <a:schemeClr val="bg2">
                  <a:lumMod val="25000"/>
                </a:schemeClr>
              </a:solidFill>
              <a:cs typeface="Century Gothic (Cuerpo)"/>
              <a:sym typeface="Century Gothic (Cuerpo)"/>
            </a:endParaRPr>
          </a:p>
        </p:txBody>
      </p:sp>
      <p:sp>
        <p:nvSpPr>
          <p:cNvPr id="3" name="Marcador de contenido 4">
            <a:extLst>
              <a:ext uri="{FF2B5EF4-FFF2-40B4-BE49-F238E27FC236}">
                <a16:creationId xmlns:a16="http://schemas.microsoft.com/office/drawing/2014/main" xmlns="" id="{4B2BAD97-719B-4626-B073-9A76CA4725A6}"/>
              </a:ext>
            </a:extLst>
          </p:cNvPr>
          <p:cNvSpPr txBox="1">
            <a:spLocks/>
          </p:cNvSpPr>
          <p:nvPr/>
        </p:nvSpPr>
        <p:spPr>
          <a:xfrm>
            <a:off x="704088" y="6199632"/>
            <a:ext cx="10683382" cy="55778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000" dirty="0">
                <a:solidFill>
                  <a:srgbClr val="595959">
                    <a:alpha val="100000"/>
                  </a:srgbClr>
                </a:solidFill>
                <a:cs typeface="Century Gothic (Cuerpo)"/>
                <a:sym typeface="Century Gothic (Cuerpo)"/>
              </a:rPr>
              <a:t>Nota: </a:t>
            </a:r>
            <a:r>
              <a:rPr lang="es-EC" sz="1000" b="0" dirty="0">
                <a:solidFill>
                  <a:srgbClr val="595959">
                    <a:alpha val="100000"/>
                  </a:srgbClr>
                </a:solidFill>
                <a:cs typeface="Century Gothic (Cuerpo)"/>
                <a:sym typeface="Century Gothic (Cuerpo)"/>
              </a:rPr>
              <a:t>La sección “Otras actividades de servicios S” (como categoría residual) comprende las actividades de asociaciones, la reparación de ordenadores y de efectos personales y enseres domésticos y diversas actividades de servicios personales no clasificadas en otra parte.
</a:t>
            </a:r>
            <a:r>
              <a:rPr lang="es-EC" sz="1000" dirty="0">
                <a:solidFill>
                  <a:srgbClr val="595959">
                    <a:alpha val="100000"/>
                  </a:srgbClr>
                </a:solidFill>
                <a:cs typeface="Century Gothic (Cuerpo)"/>
                <a:sym typeface="Century Gothic (Cuerpo)"/>
              </a:rPr>
              <a:t>Fuente: </a:t>
            </a:r>
            <a:r>
              <a:rPr lang="es-EC" sz="1000" b="0" dirty="0">
                <a:solidFill>
                  <a:srgbClr val="595959">
                    <a:alpha val="100000"/>
                  </a:srgbClr>
                </a:solidFill>
                <a:cs typeface="Century Gothic (Cuerpo)"/>
                <a:sym typeface="Century Gothic (Cuerpo)"/>
              </a:rPr>
              <a:t>Encuesta Estructural Empresarial  (ENESEM) 2021 – 2022.</a:t>
            </a:r>
          </a:p>
        </p:txBody>
      </p:sp>
      <p:pic>
        <p:nvPicPr>
          <p:cNvPr id="4" name="Marcador de contenido 6">
            <a:extLst>
              <a:ext uri="{FF2B5EF4-FFF2-40B4-BE49-F238E27FC236}">
                <a16:creationId xmlns:a16="http://schemas.microsoft.com/office/drawing/2014/main" xmlns="" id="{66F7C5D9-8A62-4C5E-B438-9DA70E7FB19F}"/>
              </a:ext>
            </a:extLst>
          </p:cNvPr>
          <p:cNvPicPr>
            <a:picLocks/>
          </p:cNvPicPr>
          <p:nvPr/>
        </p:nvPicPr>
        <p:blipFill>
          <a:blip r:embed="rId2" cstate="print"/>
          <a:stretch>
            <a:fillRect/>
          </a:stretch>
        </p:blipFill>
        <p:spPr>
          <a:xfrm>
            <a:off x="1531087" y="5202936"/>
            <a:ext cx="22860" cy="502920"/>
          </a:xfrm>
          <a:prstGeom prst="rect">
            <a:avLst/>
          </a:prstGeom>
        </p:spPr>
      </p:pic>
      <p:pic>
        <p:nvPicPr>
          <p:cNvPr id="5" name="Marcador de contenido 7">
            <a:extLst>
              <a:ext uri="{FF2B5EF4-FFF2-40B4-BE49-F238E27FC236}">
                <a16:creationId xmlns:a16="http://schemas.microsoft.com/office/drawing/2014/main" xmlns="" id="{30B40472-2F30-443A-9458-DB75F115088B}"/>
              </a:ext>
            </a:extLst>
          </p:cNvPr>
          <p:cNvPicPr>
            <a:picLocks/>
          </p:cNvPicPr>
          <p:nvPr/>
        </p:nvPicPr>
        <p:blipFill>
          <a:blip r:embed="rId3" cstate="print"/>
          <a:stretch>
            <a:fillRect/>
          </a:stretch>
        </p:blipFill>
        <p:spPr>
          <a:xfrm>
            <a:off x="912483" y="5157216"/>
            <a:ext cx="548640" cy="548640"/>
          </a:xfrm>
          <a:prstGeom prst="rect">
            <a:avLst/>
          </a:prstGeom>
        </p:spPr>
      </p:pic>
      <p:graphicFrame>
        <p:nvGraphicFramePr>
          <p:cNvPr id="6" name="Tabla 10">
            <a:extLst>
              <a:ext uri="{FF2B5EF4-FFF2-40B4-BE49-F238E27FC236}">
                <a16:creationId xmlns:a16="http://schemas.microsoft.com/office/drawing/2014/main" xmlns="" id="{5752357B-18B8-4F10-BFA4-2D5826DFA6EE}"/>
              </a:ext>
            </a:extLst>
          </p:cNvPr>
          <p:cNvGraphicFramePr>
            <a:graphicFrameLocks noGrp="1"/>
          </p:cNvGraphicFramePr>
          <p:nvPr/>
        </p:nvGraphicFramePr>
        <p:xfrm>
          <a:off x="5011334" y="1197864"/>
          <a:ext cx="1362456" cy="393192"/>
        </p:xfrm>
        <a:graphic>
          <a:graphicData uri="http://schemas.openxmlformats.org/drawingml/2006/table">
            <a:tbl>
              <a:tblPr/>
              <a:tblGrid>
                <a:gridCol w="454152">
                  <a:extLst>
                    <a:ext uri="{9D8B030D-6E8A-4147-A177-3AD203B41FA5}">
                      <a16:colId xmlns:a16="http://schemas.microsoft.com/office/drawing/2014/main" xmlns="" val="1261314172"/>
                    </a:ext>
                  </a:extLst>
                </a:gridCol>
                <a:gridCol w="454152">
                  <a:extLst>
                    <a:ext uri="{9D8B030D-6E8A-4147-A177-3AD203B41FA5}">
                      <a16:colId xmlns:a16="http://schemas.microsoft.com/office/drawing/2014/main" xmlns="" val="3686646836"/>
                    </a:ext>
                  </a:extLst>
                </a:gridCol>
                <a:gridCol w="454152">
                  <a:extLst>
                    <a:ext uri="{9D8B030D-6E8A-4147-A177-3AD203B41FA5}">
                      <a16:colId xmlns:a16="http://schemas.microsoft.com/office/drawing/2014/main" xmlns="" val="3694117547"/>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907027223"/>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2104607076"/>
                  </a:ext>
                </a:extLst>
              </a:tr>
              <a:tr h="131064">
                <a:tc>
                  <a:txBody>
                    <a:bodyPr/>
                    <a:lstStyle/>
                    <a:p>
                      <a:pPr algn="ctr" rtl="0" fontAlgn="ctr"/>
                      <a:r>
                        <a:rPr lang="es-EC" sz="800" b="0" i="0" u="none" strike="noStrike" dirty="0">
                          <a:solidFill>
                            <a:schemeClr val="bg2">
                              <a:lumMod val="25000"/>
                            </a:schemeClr>
                          </a:solidFill>
                          <a:effectLst/>
                          <a:latin typeface="+mn-lt"/>
                        </a:rPr>
                        <a:t>39.402</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44.710</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13,5%</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2616327703"/>
                  </a:ext>
                </a:extLst>
              </a:tr>
            </a:tbl>
          </a:graphicData>
        </a:graphic>
      </p:graphicFrame>
      <p:sp>
        <p:nvSpPr>
          <p:cNvPr id="7" name="1 Triángulo isósceles">
            <a:extLst>
              <a:ext uri="{FF2B5EF4-FFF2-40B4-BE49-F238E27FC236}">
                <a16:creationId xmlns:a16="http://schemas.microsoft.com/office/drawing/2014/main" xmlns="" id="{6DE081CE-076E-4255-AC4E-D59308E20AFA}"/>
              </a:ext>
            </a:extLst>
          </p:cNvPr>
          <p:cNvSpPr/>
          <p:nvPr/>
        </p:nvSpPr>
        <p:spPr>
          <a:xfrm>
            <a:off x="5966465" y="1508586"/>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8" name="Tabla 14">
            <a:extLst>
              <a:ext uri="{FF2B5EF4-FFF2-40B4-BE49-F238E27FC236}">
                <a16:creationId xmlns:a16="http://schemas.microsoft.com/office/drawing/2014/main" xmlns="" id="{7436DCA0-B1BD-4162-B703-077CA1762B8B}"/>
              </a:ext>
            </a:extLst>
          </p:cNvPr>
          <p:cNvGraphicFramePr>
            <a:graphicFrameLocks noGrp="1"/>
          </p:cNvGraphicFramePr>
          <p:nvPr/>
        </p:nvGraphicFramePr>
        <p:xfrm>
          <a:off x="7545713" y="1327990"/>
          <a:ext cx="3767328" cy="1442429"/>
        </p:xfrm>
        <a:graphic>
          <a:graphicData uri="http://schemas.openxmlformats.org/drawingml/2006/table">
            <a:tbl>
              <a:tblPr/>
              <a:tblGrid>
                <a:gridCol w="402336">
                  <a:extLst>
                    <a:ext uri="{9D8B030D-6E8A-4147-A177-3AD203B41FA5}">
                      <a16:colId xmlns:a16="http://schemas.microsoft.com/office/drawing/2014/main" xmlns="" val="20000"/>
                    </a:ext>
                  </a:extLst>
                </a:gridCol>
                <a:gridCol w="1408176">
                  <a:extLst>
                    <a:ext uri="{9D8B030D-6E8A-4147-A177-3AD203B41FA5}">
                      <a16:colId xmlns:a16="http://schemas.microsoft.com/office/drawing/2014/main" xmlns="" val="20001"/>
                    </a:ext>
                  </a:extLst>
                </a:gridCol>
                <a:gridCol w="402336">
                  <a:extLst>
                    <a:ext uri="{9D8B030D-6E8A-4147-A177-3AD203B41FA5}">
                      <a16:colId xmlns:a16="http://schemas.microsoft.com/office/drawing/2014/main" xmlns="" val="20002"/>
                    </a:ext>
                  </a:extLst>
                </a:gridCol>
                <a:gridCol w="1554480">
                  <a:extLst>
                    <a:ext uri="{9D8B030D-6E8A-4147-A177-3AD203B41FA5}">
                      <a16:colId xmlns:a16="http://schemas.microsoft.com/office/drawing/2014/main" xmlns="" val="20003"/>
                    </a:ext>
                  </a:extLst>
                </a:gridCol>
              </a:tblGrid>
              <a:tr h="80878">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9525" marR="9525" marT="9525"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0000"/>
                  </a:ext>
                </a:extLst>
              </a:tr>
              <a:tr h="47575">
                <a:tc>
                  <a:txBody>
                    <a:bodyPr/>
                    <a:lstStyle/>
                    <a:p>
                      <a:pPr algn="ctr" fontAlgn="ctr"/>
                      <a:r>
                        <a:rPr lang="es-EC" sz="800" b="0" i="0" u="none" strike="noStrike">
                          <a:solidFill>
                            <a:srgbClr val="808080"/>
                          </a:solidFill>
                          <a:effectLst/>
                          <a:latin typeface="Century Gothic" panose="020B0502020202020204" pitchFamily="34" charset="0"/>
                        </a:rPr>
                        <a:t>B</a:t>
                      </a:r>
                    </a:p>
                  </a:txBody>
                  <a:tcPr marL="9525" marR="9525" marT="9525" marB="0" anchor="ctr">
                    <a:lnL>
                      <a:noFill/>
                    </a:lnL>
                    <a:lnR>
                      <a:noFill/>
                    </a:lnR>
                    <a:lnT>
                      <a:noFill/>
                    </a:lnT>
                    <a:lnB>
                      <a:noFill/>
                    </a:lnB>
                  </a:tcPr>
                </a:tc>
                <a:tc>
                  <a:txBody>
                    <a:bodyPr/>
                    <a:lstStyle/>
                    <a:p>
                      <a:pPr algn="l" fontAlgn="ctr"/>
                      <a:r>
                        <a:rPr lang="es-EC" sz="800" b="0" i="0" u="none" strike="noStrike" dirty="0">
                          <a:solidFill>
                            <a:srgbClr val="808080"/>
                          </a:solidFill>
                          <a:effectLst/>
                          <a:latin typeface="Century Gothic" panose="020B0502020202020204" pitchFamily="34" charset="0"/>
                        </a:rPr>
                        <a:t>Minería</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M</a:t>
                      </a:r>
                    </a:p>
                  </a:txBody>
                  <a:tcPr marL="9525" marR="9525" marT="9525" marB="0" anchor="ctr">
                    <a:lnL>
                      <a:noFill/>
                    </a:lnL>
                    <a:lnR>
                      <a:noFill/>
                    </a:lnR>
                    <a:lnT>
                      <a:noFill/>
                    </a:lnT>
                    <a:lnB>
                      <a:noFill/>
                    </a:lnB>
                  </a:tcPr>
                </a:tc>
                <a:tc>
                  <a:txBody>
                    <a:bodyPr/>
                    <a:lstStyle/>
                    <a:p>
                      <a:pPr algn="l" fontAlgn="b"/>
                      <a:r>
                        <a:rPr lang="es-EC" sz="800" b="0" i="0" u="none" strike="noStrike">
                          <a:solidFill>
                            <a:srgbClr val="808080"/>
                          </a:solidFill>
                          <a:effectLst/>
                          <a:latin typeface="Century Gothic" panose="020B0502020202020204" pitchFamily="34" charset="0"/>
                        </a:rPr>
                        <a:t>Actividades profesionales</a:t>
                      </a:r>
                    </a:p>
                  </a:txBody>
                  <a:tcPr marL="9525" marR="9525" marT="9525" marB="0" anchor="b">
                    <a:lnL>
                      <a:noFill/>
                    </a:lnL>
                    <a:lnR>
                      <a:noFill/>
                    </a:lnR>
                    <a:lnT>
                      <a:noFill/>
                    </a:lnT>
                    <a:lnB>
                      <a:noFill/>
                    </a:lnB>
                  </a:tcPr>
                </a:tc>
                <a:extLst>
                  <a:ext uri="{0D108BD9-81ED-4DB2-BD59-A6C34878D82A}">
                    <a16:rowId xmlns:a16="http://schemas.microsoft.com/office/drawing/2014/main" xmlns="" val="10001"/>
                  </a:ext>
                </a:extLst>
              </a:tr>
              <a:tr h="85636">
                <a:tc>
                  <a:txBody>
                    <a:bodyPr/>
                    <a:lstStyle/>
                    <a:p>
                      <a:pPr algn="ctr" fontAlgn="ctr"/>
                      <a:r>
                        <a:rPr lang="es-EC" sz="800" b="0" i="0" u="none" strike="noStrike">
                          <a:solidFill>
                            <a:srgbClr val="808080"/>
                          </a:solidFill>
                          <a:effectLst/>
                          <a:latin typeface="Century Gothic" panose="020B0502020202020204" pitchFamily="34" charset="0"/>
                        </a:rPr>
                        <a:t>G</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Comercio</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Q</a:t>
                      </a:r>
                    </a:p>
                  </a:txBody>
                  <a:tcPr marL="9525" marR="9525" marT="9525" marB="0" anchor="ctr">
                    <a:lnL>
                      <a:noFill/>
                    </a:lnL>
                    <a:lnR>
                      <a:noFill/>
                    </a:lnR>
                    <a:lnT>
                      <a:noFill/>
                    </a:lnT>
                    <a:lnB>
                      <a:noFill/>
                    </a:lnB>
                  </a:tcPr>
                </a:tc>
                <a:tc>
                  <a:txBody>
                    <a:bodyPr/>
                    <a:lstStyle/>
                    <a:p>
                      <a:pPr algn="l" fontAlgn="b"/>
                      <a:r>
                        <a:rPr lang="es-EC" sz="800" b="0" i="0" u="none" strike="noStrike">
                          <a:solidFill>
                            <a:srgbClr val="808080"/>
                          </a:solidFill>
                          <a:effectLst/>
                          <a:latin typeface="Century Gothic" panose="020B0502020202020204" pitchFamily="34" charset="0"/>
                        </a:rPr>
                        <a:t>Actividades de salud humana</a:t>
                      </a:r>
                    </a:p>
                  </a:txBody>
                  <a:tcPr marL="9525" marR="9525" marT="9525" marB="0" anchor="b">
                    <a:lnL>
                      <a:noFill/>
                    </a:lnL>
                    <a:lnR>
                      <a:noFill/>
                    </a:lnR>
                    <a:lnT>
                      <a:noFill/>
                    </a:lnT>
                    <a:lnB>
                      <a:noFill/>
                    </a:lnB>
                  </a:tcPr>
                </a:tc>
                <a:extLst>
                  <a:ext uri="{0D108BD9-81ED-4DB2-BD59-A6C34878D82A}">
                    <a16:rowId xmlns:a16="http://schemas.microsoft.com/office/drawing/2014/main" xmlns="" val="10002"/>
                  </a:ext>
                </a:extLst>
              </a:tr>
              <a:tr h="85636">
                <a:tc>
                  <a:txBody>
                    <a:bodyPr/>
                    <a:lstStyle/>
                    <a:p>
                      <a:pPr algn="ctr" fontAlgn="ctr"/>
                      <a:r>
                        <a:rPr lang="es-EC" sz="800" b="0" i="0" u="none" strike="noStrike">
                          <a:solidFill>
                            <a:srgbClr val="808080"/>
                          </a:solidFill>
                          <a:effectLst/>
                          <a:latin typeface="Century Gothic" panose="020B0502020202020204" pitchFamily="34" charset="0"/>
                        </a:rPr>
                        <a:t>C</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Manufactura</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I</a:t>
                      </a:r>
                    </a:p>
                  </a:txBody>
                  <a:tcPr marL="9525" marR="9525" marT="9525" marB="0" anchor="ctr">
                    <a:lnL>
                      <a:noFill/>
                    </a:lnL>
                    <a:lnR>
                      <a:noFill/>
                    </a:lnR>
                    <a:lnT>
                      <a:noFill/>
                    </a:lnT>
                    <a:lnB>
                      <a:noFill/>
                    </a:lnB>
                  </a:tcPr>
                </a:tc>
                <a:tc>
                  <a:txBody>
                    <a:bodyPr/>
                    <a:lstStyle/>
                    <a:p>
                      <a:pPr algn="l" fontAlgn="b"/>
                      <a:r>
                        <a:rPr lang="es-EC" sz="800" b="0" i="0" u="none" strike="noStrike">
                          <a:solidFill>
                            <a:srgbClr val="808080"/>
                          </a:solidFill>
                          <a:effectLst/>
                          <a:latin typeface="Century Gothic" panose="020B0502020202020204" pitchFamily="34" charset="0"/>
                        </a:rPr>
                        <a:t>Alojamiento y comidas</a:t>
                      </a:r>
                    </a:p>
                  </a:txBody>
                  <a:tcPr marL="9525" marR="9525" marT="9525" marB="0" anchor="b">
                    <a:lnL>
                      <a:noFill/>
                    </a:lnL>
                    <a:lnR>
                      <a:noFill/>
                    </a:lnR>
                    <a:lnT>
                      <a:noFill/>
                    </a:lnT>
                    <a:lnB>
                      <a:noFill/>
                    </a:lnB>
                  </a:tcPr>
                </a:tc>
                <a:extLst>
                  <a:ext uri="{0D108BD9-81ED-4DB2-BD59-A6C34878D82A}">
                    <a16:rowId xmlns:a16="http://schemas.microsoft.com/office/drawing/2014/main" xmlns="" val="10003"/>
                  </a:ext>
                </a:extLst>
              </a:tr>
              <a:tr h="47575">
                <a:tc>
                  <a:txBody>
                    <a:bodyPr/>
                    <a:lstStyle/>
                    <a:p>
                      <a:pPr algn="ctr" fontAlgn="ctr"/>
                      <a:r>
                        <a:rPr lang="es-EC" sz="800" b="0" i="0" u="none" strike="noStrike">
                          <a:solidFill>
                            <a:srgbClr val="808080"/>
                          </a:solidFill>
                          <a:effectLst/>
                          <a:latin typeface="Century Gothic" panose="020B0502020202020204" pitchFamily="34" charset="0"/>
                        </a:rPr>
                        <a:t>J</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Comunicación</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K</a:t>
                      </a:r>
                    </a:p>
                  </a:txBody>
                  <a:tcPr marL="9525" marR="9525" marT="9525" marB="0" anchor="ctr">
                    <a:lnL>
                      <a:noFill/>
                    </a:lnL>
                    <a:lnR>
                      <a:noFill/>
                    </a:lnR>
                    <a:lnT>
                      <a:noFill/>
                    </a:lnT>
                    <a:lnB>
                      <a:noFill/>
                    </a:lnB>
                  </a:tcPr>
                </a:tc>
                <a:tc>
                  <a:txBody>
                    <a:bodyPr/>
                    <a:lstStyle/>
                    <a:p>
                      <a:pPr algn="l" fontAlgn="b"/>
                      <a:r>
                        <a:rPr lang="es-EC" sz="800" b="0" i="0" u="none" strike="noStrike" dirty="0">
                          <a:solidFill>
                            <a:srgbClr val="808080"/>
                          </a:solidFill>
                          <a:effectLst/>
                          <a:latin typeface="Century Gothic" panose="020B0502020202020204" pitchFamily="34" charset="0"/>
                        </a:rPr>
                        <a:t>Financieras y de seguros</a:t>
                      </a:r>
                    </a:p>
                  </a:txBody>
                  <a:tcPr marL="9525" marR="9525" marT="9525" marB="0" anchor="b">
                    <a:lnL>
                      <a:noFill/>
                    </a:lnL>
                    <a:lnR>
                      <a:noFill/>
                    </a:lnR>
                    <a:lnT>
                      <a:noFill/>
                    </a:lnT>
                    <a:lnB>
                      <a:noFill/>
                    </a:lnB>
                  </a:tcPr>
                </a:tc>
                <a:extLst>
                  <a:ext uri="{0D108BD9-81ED-4DB2-BD59-A6C34878D82A}">
                    <a16:rowId xmlns:a16="http://schemas.microsoft.com/office/drawing/2014/main" xmlns="" val="10004"/>
                  </a:ext>
                </a:extLst>
              </a:tr>
              <a:tr h="85636">
                <a:tc>
                  <a:txBody>
                    <a:bodyPr/>
                    <a:lstStyle/>
                    <a:p>
                      <a:pPr algn="ctr" fontAlgn="ctr"/>
                      <a:r>
                        <a:rPr lang="es-EC" sz="800" b="0" i="0" u="none" strike="noStrike">
                          <a:solidFill>
                            <a:srgbClr val="808080"/>
                          </a:solidFill>
                          <a:effectLst/>
                          <a:latin typeface="Century Gothic" panose="020B0502020202020204" pitchFamily="34" charset="0"/>
                        </a:rPr>
                        <a:t>H</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Transporte</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L</a:t>
                      </a:r>
                    </a:p>
                  </a:txBody>
                  <a:tcPr marL="9525" marR="9525" marT="9525" marB="0" anchor="ctr">
                    <a:lnL>
                      <a:noFill/>
                    </a:lnL>
                    <a:lnR>
                      <a:noFill/>
                    </a:lnR>
                    <a:lnT>
                      <a:noFill/>
                    </a:lnT>
                    <a:lnB>
                      <a:noFill/>
                    </a:lnB>
                  </a:tcPr>
                </a:tc>
                <a:tc>
                  <a:txBody>
                    <a:bodyPr/>
                    <a:lstStyle/>
                    <a:p>
                      <a:pPr algn="l" fontAlgn="b"/>
                      <a:r>
                        <a:rPr lang="es-EC" sz="800" b="0" i="0" u="none" strike="noStrike">
                          <a:solidFill>
                            <a:srgbClr val="808080"/>
                          </a:solidFill>
                          <a:effectLst/>
                          <a:latin typeface="Century Gothic" panose="020B0502020202020204" pitchFamily="34" charset="0"/>
                        </a:rPr>
                        <a:t>Inmobiliarias</a:t>
                      </a:r>
                    </a:p>
                  </a:txBody>
                  <a:tcPr marL="9525" marR="9525" marT="9525" marB="0" anchor="b">
                    <a:lnL>
                      <a:noFill/>
                    </a:lnL>
                    <a:lnR>
                      <a:noFill/>
                    </a:lnR>
                    <a:lnT>
                      <a:noFill/>
                    </a:lnT>
                    <a:lnB>
                      <a:noFill/>
                    </a:lnB>
                  </a:tcPr>
                </a:tc>
                <a:extLst>
                  <a:ext uri="{0D108BD9-81ED-4DB2-BD59-A6C34878D82A}">
                    <a16:rowId xmlns:a16="http://schemas.microsoft.com/office/drawing/2014/main" xmlns="" val="10005"/>
                  </a:ext>
                </a:extLst>
              </a:tr>
              <a:tr h="47575">
                <a:tc>
                  <a:txBody>
                    <a:bodyPr/>
                    <a:lstStyle/>
                    <a:p>
                      <a:pPr algn="ctr" fontAlgn="ctr"/>
                      <a:r>
                        <a:rPr lang="es-EC" sz="800" b="0" i="0" u="none" strike="noStrike">
                          <a:solidFill>
                            <a:srgbClr val="808080"/>
                          </a:solidFill>
                          <a:effectLst/>
                          <a:latin typeface="Century Gothic" panose="020B0502020202020204" pitchFamily="34" charset="0"/>
                        </a:rPr>
                        <a:t>D</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Electricidad</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E</a:t>
                      </a:r>
                    </a:p>
                  </a:txBody>
                  <a:tcPr marL="9525" marR="9525" marT="9525" marB="0" anchor="ctr">
                    <a:lnL>
                      <a:noFill/>
                    </a:lnL>
                    <a:lnR>
                      <a:noFill/>
                    </a:lnR>
                    <a:lnT>
                      <a:noFill/>
                    </a:lnT>
                    <a:lnB>
                      <a:noFill/>
                    </a:lnB>
                  </a:tcPr>
                </a:tc>
                <a:tc>
                  <a:txBody>
                    <a:bodyPr/>
                    <a:lstStyle/>
                    <a:p>
                      <a:pPr algn="l" fontAlgn="b"/>
                      <a:r>
                        <a:rPr lang="es-EC" sz="800" b="0" i="0" u="none" strike="noStrike">
                          <a:solidFill>
                            <a:srgbClr val="808080"/>
                          </a:solidFill>
                          <a:effectLst/>
                          <a:latin typeface="Century Gothic" panose="020B0502020202020204" pitchFamily="34" charset="0"/>
                        </a:rPr>
                        <a:t>Agua</a:t>
                      </a:r>
                    </a:p>
                  </a:txBody>
                  <a:tcPr marL="9525" marR="9525" marT="9525" marB="0" anchor="b">
                    <a:lnL>
                      <a:noFill/>
                    </a:lnL>
                    <a:lnR>
                      <a:noFill/>
                    </a:lnR>
                    <a:lnT>
                      <a:noFill/>
                    </a:lnT>
                    <a:lnB>
                      <a:noFill/>
                    </a:lnB>
                  </a:tcPr>
                </a:tc>
                <a:extLst>
                  <a:ext uri="{0D108BD9-81ED-4DB2-BD59-A6C34878D82A}">
                    <a16:rowId xmlns:a16="http://schemas.microsoft.com/office/drawing/2014/main" xmlns="" val="10006"/>
                  </a:ext>
                </a:extLst>
              </a:tr>
              <a:tr h="128454">
                <a:tc>
                  <a:txBody>
                    <a:bodyPr/>
                    <a:lstStyle/>
                    <a:p>
                      <a:pPr algn="ctr" fontAlgn="ctr"/>
                      <a:r>
                        <a:rPr lang="es-EC" sz="800" b="0" i="0" u="none" strike="noStrike">
                          <a:solidFill>
                            <a:srgbClr val="808080"/>
                          </a:solidFill>
                          <a:effectLst/>
                          <a:latin typeface="Century Gothic" panose="020B0502020202020204" pitchFamily="34" charset="0"/>
                        </a:rPr>
                        <a:t>N</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Servicios administrativos</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R</a:t>
                      </a:r>
                    </a:p>
                  </a:txBody>
                  <a:tcPr marL="9525" marR="9525" marT="9525" marB="0" anchor="ctr">
                    <a:lnL>
                      <a:noFill/>
                    </a:lnL>
                    <a:lnR>
                      <a:noFill/>
                    </a:lnR>
                    <a:lnT>
                      <a:noFill/>
                    </a:lnT>
                    <a:lnB>
                      <a:noFill/>
                    </a:lnB>
                  </a:tcPr>
                </a:tc>
                <a:tc>
                  <a:txBody>
                    <a:bodyPr/>
                    <a:lstStyle/>
                    <a:p>
                      <a:pPr algn="l" fontAlgn="b"/>
                      <a:r>
                        <a:rPr lang="es-EC" sz="800" b="0" i="0" u="none" strike="noStrike">
                          <a:solidFill>
                            <a:srgbClr val="808080"/>
                          </a:solidFill>
                          <a:effectLst/>
                          <a:latin typeface="Century Gothic" panose="020B0502020202020204" pitchFamily="34" charset="0"/>
                        </a:rPr>
                        <a:t>Recreación</a:t>
                      </a:r>
                    </a:p>
                  </a:txBody>
                  <a:tcPr marL="9525" marR="9525" marT="9525" marB="0" anchor="b">
                    <a:lnL>
                      <a:noFill/>
                    </a:lnL>
                    <a:lnR>
                      <a:noFill/>
                    </a:lnR>
                    <a:lnT>
                      <a:noFill/>
                    </a:lnT>
                    <a:lnB>
                      <a:noFill/>
                    </a:lnB>
                  </a:tcPr>
                </a:tc>
                <a:extLst>
                  <a:ext uri="{0D108BD9-81ED-4DB2-BD59-A6C34878D82A}">
                    <a16:rowId xmlns:a16="http://schemas.microsoft.com/office/drawing/2014/main" xmlns="" val="10007"/>
                  </a:ext>
                </a:extLst>
              </a:tr>
              <a:tr h="128454">
                <a:tc>
                  <a:txBody>
                    <a:bodyPr/>
                    <a:lstStyle/>
                    <a:p>
                      <a:pPr algn="ctr" fontAlgn="ctr"/>
                      <a:r>
                        <a:rPr lang="es-EC" sz="800" b="0" i="0" u="none" strike="noStrike">
                          <a:solidFill>
                            <a:srgbClr val="808080"/>
                          </a:solidFill>
                          <a:effectLst/>
                          <a:latin typeface="Century Gothic" panose="020B0502020202020204" pitchFamily="34" charset="0"/>
                        </a:rPr>
                        <a:t>P</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Enseñanza</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S</a:t>
                      </a:r>
                    </a:p>
                  </a:txBody>
                  <a:tcPr marL="9525" marR="9525" marT="9525" marB="0" anchor="ctr">
                    <a:lnL>
                      <a:noFill/>
                    </a:lnL>
                    <a:lnR>
                      <a:noFill/>
                    </a:lnR>
                    <a:lnT>
                      <a:noFill/>
                    </a:lnT>
                    <a:lnB>
                      <a:noFill/>
                    </a:lnB>
                  </a:tcPr>
                </a:tc>
                <a:tc>
                  <a:txBody>
                    <a:bodyPr/>
                    <a:lstStyle/>
                    <a:p>
                      <a:pPr algn="l" fontAlgn="b"/>
                      <a:r>
                        <a:rPr lang="es-EC" sz="800" b="0" i="0" u="none" strike="noStrike" dirty="0">
                          <a:solidFill>
                            <a:srgbClr val="808080"/>
                          </a:solidFill>
                          <a:effectLst/>
                          <a:latin typeface="Century Gothic" panose="020B0502020202020204" pitchFamily="34" charset="0"/>
                        </a:rPr>
                        <a:t>Otras actividades de servicios</a:t>
                      </a:r>
                    </a:p>
                  </a:txBody>
                  <a:tcPr marL="9525" marR="9525" marT="9525" marB="0" anchor="b">
                    <a:lnL>
                      <a:noFill/>
                    </a:lnL>
                    <a:lnR>
                      <a:noFill/>
                    </a:lnR>
                    <a:lnT>
                      <a:noFill/>
                    </a:lnT>
                    <a:lnB>
                      <a:noFill/>
                    </a:lnB>
                  </a:tcPr>
                </a:tc>
                <a:extLst>
                  <a:ext uri="{0D108BD9-81ED-4DB2-BD59-A6C34878D82A}">
                    <a16:rowId xmlns:a16="http://schemas.microsoft.com/office/drawing/2014/main" xmlns="" val="10008"/>
                  </a:ext>
                </a:extLst>
              </a:tr>
              <a:tr h="259424">
                <a:tc>
                  <a:txBody>
                    <a:bodyPr/>
                    <a:lstStyle/>
                    <a:p>
                      <a:pPr algn="ctr" fontAlgn="ctr"/>
                      <a:r>
                        <a:rPr lang="es-EC" sz="800" b="0" i="0" u="none" strike="noStrike" dirty="0">
                          <a:solidFill>
                            <a:srgbClr val="808080"/>
                          </a:solidFill>
                          <a:effectLst/>
                          <a:latin typeface="Century Gothic" panose="020B0502020202020204" pitchFamily="34" charset="0"/>
                        </a:rPr>
                        <a:t>F</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fontAlgn="ctr"/>
                      <a:r>
                        <a:rPr lang="es-EC" sz="800" b="0" i="0" u="none" strike="noStrike" dirty="0">
                          <a:solidFill>
                            <a:srgbClr val="808080"/>
                          </a:solidFill>
                          <a:effectLst/>
                          <a:latin typeface="Century Gothic" panose="020B0502020202020204" pitchFamily="34" charset="0"/>
                        </a:rPr>
                        <a:t>Construcción</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ctr" fontAlgn="ctr"/>
                      <a:r>
                        <a:rPr lang="es-EC" sz="800" b="0" i="0" u="none" strike="noStrike" dirty="0">
                          <a:solidFill>
                            <a:srgbClr val="808080"/>
                          </a:solidFill>
                          <a:effectLst/>
                          <a:latin typeface="Century Gothic" panose="020B0502020202020204" pitchFamily="34" charset="0"/>
                        </a:rPr>
                        <a:t>*</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fontAlgn="b"/>
                      <a:r>
                        <a:rPr lang="es-ES" sz="800" b="0" i="0" u="none" strike="noStrike" dirty="0">
                          <a:solidFill>
                            <a:srgbClr val="808080"/>
                          </a:solidFill>
                          <a:effectLst/>
                          <a:latin typeface="Century Gothic" panose="020B0502020202020204" pitchFamily="34" charset="0"/>
                        </a:rPr>
                        <a:t>Se excluyen K64; K66; Q88; S94</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9" name="Marcador de contenido 2">
            <a:extLst>
              <a:ext uri="{FF2B5EF4-FFF2-40B4-BE49-F238E27FC236}">
                <a16:creationId xmlns:a16="http://schemas.microsoft.com/office/drawing/2014/main" xmlns="" id="{E8C09E2B-5DC3-4D3E-A99E-7D4F2997E280}"/>
              </a:ext>
            </a:extLst>
          </p:cNvPr>
          <p:cNvSpPr txBox="1">
            <a:spLocks/>
          </p:cNvSpPr>
          <p:nvPr/>
        </p:nvSpPr>
        <p:spPr>
          <a:xfrm>
            <a:off x="1495044" y="741959"/>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marL="0" marR="0" algn="l">
              <a:lnSpc>
                <a:spcPct val="100000"/>
              </a:lnSpc>
              <a:spcBef>
                <a:spcPts val="0"/>
              </a:spcBef>
              <a:spcAft>
                <a:spcPts val="0"/>
              </a:spcAft>
              <a:buNone/>
            </a:pPr>
            <a:r>
              <a:rPr lang="es-EC" sz="1400" b="0" i="0" u="none" cap="none" dirty="0">
                <a:solidFill>
                  <a:srgbClr val="7F7F7F">
                    <a:alpha val="100000"/>
                  </a:srgbClr>
                </a:solidFill>
                <a:cs typeface="Century Gothic (Cuerpo)"/>
                <a:sym typeface="Century Gothic (Cuerpo)"/>
              </a:rPr>
              <a:t>Valores en millones de dólares</a:t>
            </a:r>
          </a:p>
        </p:txBody>
      </p:sp>
      <p:sp>
        <p:nvSpPr>
          <p:cNvPr id="10" name="Marcador de contenido 1">
            <a:extLst>
              <a:ext uri="{FF2B5EF4-FFF2-40B4-BE49-F238E27FC236}">
                <a16:creationId xmlns:a16="http://schemas.microsoft.com/office/drawing/2014/main" xmlns="" id="{F646F255-C6C6-4409-97CA-E55958275B54}"/>
              </a:ext>
            </a:extLst>
          </p:cNvPr>
          <p:cNvSpPr txBox="1">
            <a:spLocks/>
          </p:cNvSpPr>
          <p:nvPr/>
        </p:nvSpPr>
        <p:spPr>
          <a:xfrm>
            <a:off x="928554" y="126357"/>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pt-BR" sz="2300" dirty="0">
                <a:cs typeface="Century Gothic (Títulos)"/>
                <a:sym typeface="Century Gothic (Títulos)"/>
              </a:rPr>
              <a:t>2.2 Valor agregado empresarial -CIIU</a:t>
            </a:r>
          </a:p>
        </p:txBody>
      </p:sp>
      <p:graphicFrame>
        <p:nvGraphicFramePr>
          <p:cNvPr id="13" name="Gráfico 12">
            <a:extLst>
              <a:ext uri="{FF2B5EF4-FFF2-40B4-BE49-F238E27FC236}">
                <a16:creationId xmlns:a16="http://schemas.microsoft.com/office/drawing/2014/main" xmlns="" id="{FE0500AA-1A1E-4391-94FC-B9ABFEF5F313}"/>
              </a:ext>
            </a:extLst>
          </p:cNvPr>
          <p:cNvGraphicFramePr>
            <a:graphicFrameLocks/>
          </p:cNvGraphicFramePr>
          <p:nvPr>
            <p:extLst>
              <p:ext uri="{D42A27DB-BD31-4B8C-83A1-F6EECF244321}">
                <p14:modId xmlns:p14="http://schemas.microsoft.com/office/powerpoint/2010/main" val="681560441"/>
              </p:ext>
            </p:extLst>
          </p:nvPr>
        </p:nvGraphicFramePr>
        <p:xfrm>
          <a:off x="797442" y="1107719"/>
          <a:ext cx="10515600" cy="40014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8915609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9">
            <a:extLst>
              <a:ext uri="{FF2B5EF4-FFF2-40B4-BE49-F238E27FC236}">
                <a16:creationId xmlns:a16="http://schemas.microsoft.com/office/drawing/2014/main" xmlns="" id="{EEEC9F9E-35BB-4CD0-9DF9-1B002CA08B3F}"/>
              </a:ext>
            </a:extLst>
          </p:cNvPr>
          <p:cNvGraphicFramePr>
            <a:graphicFrameLocks noGrp="1"/>
          </p:cNvGraphicFramePr>
          <p:nvPr>
            <p:extLst>
              <p:ext uri="{D42A27DB-BD31-4B8C-83A1-F6EECF244321}">
                <p14:modId xmlns:p14="http://schemas.microsoft.com/office/powerpoint/2010/main" val="346487763"/>
              </p:ext>
            </p:extLst>
          </p:nvPr>
        </p:nvGraphicFramePr>
        <p:xfrm>
          <a:off x="5042473" y="1187797"/>
          <a:ext cx="1362456" cy="393192"/>
        </p:xfrm>
        <a:graphic>
          <a:graphicData uri="http://schemas.openxmlformats.org/drawingml/2006/table">
            <a:tbl>
              <a:tblPr/>
              <a:tblGrid>
                <a:gridCol w="454152">
                  <a:extLst>
                    <a:ext uri="{9D8B030D-6E8A-4147-A177-3AD203B41FA5}">
                      <a16:colId xmlns:a16="http://schemas.microsoft.com/office/drawing/2014/main" xmlns="" val="3412149584"/>
                    </a:ext>
                  </a:extLst>
                </a:gridCol>
                <a:gridCol w="454152">
                  <a:extLst>
                    <a:ext uri="{9D8B030D-6E8A-4147-A177-3AD203B41FA5}">
                      <a16:colId xmlns:a16="http://schemas.microsoft.com/office/drawing/2014/main" xmlns="" val="3956096534"/>
                    </a:ext>
                  </a:extLst>
                </a:gridCol>
                <a:gridCol w="454152">
                  <a:extLst>
                    <a:ext uri="{9D8B030D-6E8A-4147-A177-3AD203B41FA5}">
                      <a16:colId xmlns:a16="http://schemas.microsoft.com/office/drawing/2014/main" xmlns="" val="502367033"/>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363314399"/>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2780210178"/>
                  </a:ext>
                </a:extLst>
              </a:tr>
              <a:tr h="131064">
                <a:tc>
                  <a:txBody>
                    <a:bodyPr/>
                    <a:lstStyle/>
                    <a:p>
                      <a:pPr algn="ctr" rtl="0" fontAlgn="ctr"/>
                      <a:r>
                        <a:rPr lang="es-EC" sz="800" b="0" i="0" u="none" strike="noStrike" dirty="0">
                          <a:solidFill>
                            <a:schemeClr val="bg2">
                              <a:lumMod val="25000"/>
                            </a:schemeClr>
                          </a:solidFill>
                          <a:effectLst/>
                          <a:latin typeface="+mn-lt"/>
                        </a:rPr>
                        <a:t>4.608</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-820</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117,8%</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1076956313"/>
                  </a:ext>
                </a:extLst>
              </a:tr>
            </a:tbl>
          </a:graphicData>
        </a:graphic>
      </p:graphicFrame>
      <p:graphicFrame>
        <p:nvGraphicFramePr>
          <p:cNvPr id="4" name="Tabla 11">
            <a:extLst>
              <a:ext uri="{FF2B5EF4-FFF2-40B4-BE49-F238E27FC236}">
                <a16:creationId xmlns:a16="http://schemas.microsoft.com/office/drawing/2014/main" xmlns="" id="{2B57A3AE-DF1B-464A-95A9-7BCA6E73078A}"/>
              </a:ext>
            </a:extLst>
          </p:cNvPr>
          <p:cNvGraphicFramePr>
            <a:graphicFrameLocks noGrp="1"/>
          </p:cNvGraphicFramePr>
          <p:nvPr>
            <p:extLst>
              <p:ext uri="{D42A27DB-BD31-4B8C-83A1-F6EECF244321}">
                <p14:modId xmlns:p14="http://schemas.microsoft.com/office/powerpoint/2010/main" val="1673908512"/>
              </p:ext>
            </p:extLst>
          </p:nvPr>
        </p:nvGraphicFramePr>
        <p:xfrm>
          <a:off x="7477133" y="1285184"/>
          <a:ext cx="3835908" cy="1534909"/>
        </p:xfrm>
        <a:graphic>
          <a:graphicData uri="http://schemas.openxmlformats.org/drawingml/2006/table">
            <a:tbl>
              <a:tblPr/>
              <a:tblGrid>
                <a:gridCol w="402336">
                  <a:extLst>
                    <a:ext uri="{9D8B030D-6E8A-4147-A177-3AD203B41FA5}">
                      <a16:colId xmlns:a16="http://schemas.microsoft.com/office/drawing/2014/main" xmlns="" val="20000"/>
                    </a:ext>
                  </a:extLst>
                </a:gridCol>
                <a:gridCol w="1405098">
                  <a:extLst>
                    <a:ext uri="{9D8B030D-6E8A-4147-A177-3AD203B41FA5}">
                      <a16:colId xmlns:a16="http://schemas.microsoft.com/office/drawing/2014/main" xmlns="" val="20001"/>
                    </a:ext>
                  </a:extLst>
                </a:gridCol>
                <a:gridCol w="473994">
                  <a:extLst>
                    <a:ext uri="{9D8B030D-6E8A-4147-A177-3AD203B41FA5}">
                      <a16:colId xmlns:a16="http://schemas.microsoft.com/office/drawing/2014/main" xmlns="" val="20002"/>
                    </a:ext>
                  </a:extLst>
                </a:gridCol>
                <a:gridCol w="1554480">
                  <a:extLst>
                    <a:ext uri="{9D8B030D-6E8A-4147-A177-3AD203B41FA5}">
                      <a16:colId xmlns:a16="http://schemas.microsoft.com/office/drawing/2014/main" xmlns="" val="20003"/>
                    </a:ext>
                  </a:extLst>
                </a:gridCol>
              </a:tblGrid>
              <a:tr h="119315">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9525" marR="9525" marT="9525"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0000"/>
                  </a:ext>
                </a:extLst>
              </a:tr>
              <a:tr h="119315">
                <a:tc>
                  <a:txBody>
                    <a:bodyPr/>
                    <a:lstStyle/>
                    <a:p>
                      <a:pPr algn="ctr" fontAlgn="ctr"/>
                      <a:r>
                        <a:rPr lang="es-EC" sz="800" b="0" i="0" u="none" strike="noStrike">
                          <a:solidFill>
                            <a:srgbClr val="808080"/>
                          </a:solidFill>
                          <a:effectLst/>
                          <a:latin typeface="Century Gothic" panose="020B0502020202020204" pitchFamily="34" charset="0"/>
                        </a:rPr>
                        <a:t>G</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Comercio</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H</a:t>
                      </a:r>
                    </a:p>
                  </a:txBody>
                  <a:tcPr marL="9525" marR="9525" marT="9525" marB="0" anchor="ctr">
                    <a:lnL>
                      <a:noFill/>
                    </a:lnL>
                    <a:lnR>
                      <a:noFill/>
                    </a:lnR>
                    <a:lnT>
                      <a:noFill/>
                    </a:lnT>
                    <a:lnB>
                      <a:noFill/>
                    </a:lnB>
                  </a:tcPr>
                </a:tc>
                <a:tc>
                  <a:txBody>
                    <a:bodyPr/>
                    <a:lstStyle/>
                    <a:p>
                      <a:pPr algn="l" fontAlgn="b"/>
                      <a:r>
                        <a:rPr lang="es-EC" sz="800" b="0" i="0" u="none" strike="noStrike">
                          <a:solidFill>
                            <a:srgbClr val="808080"/>
                          </a:solidFill>
                          <a:effectLst/>
                          <a:latin typeface="Century Gothic" panose="020B0502020202020204" pitchFamily="34" charset="0"/>
                        </a:rPr>
                        <a:t>Transporte</a:t>
                      </a:r>
                    </a:p>
                  </a:txBody>
                  <a:tcPr marL="9525" marR="9525" marT="9525" marB="0" anchor="b">
                    <a:lnL>
                      <a:noFill/>
                    </a:lnL>
                    <a:lnR>
                      <a:noFill/>
                    </a:lnR>
                    <a:lnT>
                      <a:noFill/>
                    </a:lnT>
                    <a:lnB>
                      <a:noFill/>
                    </a:lnB>
                  </a:tcPr>
                </a:tc>
                <a:extLst>
                  <a:ext uri="{0D108BD9-81ED-4DB2-BD59-A6C34878D82A}">
                    <a16:rowId xmlns:a16="http://schemas.microsoft.com/office/drawing/2014/main" xmlns="" val="10001"/>
                  </a:ext>
                </a:extLst>
              </a:tr>
              <a:tr h="119315">
                <a:tc>
                  <a:txBody>
                    <a:bodyPr/>
                    <a:lstStyle/>
                    <a:p>
                      <a:pPr algn="ctr" fontAlgn="ctr"/>
                      <a:r>
                        <a:rPr lang="es-EC" sz="800" b="0" i="0" u="none" strike="noStrike">
                          <a:solidFill>
                            <a:srgbClr val="808080"/>
                          </a:solidFill>
                          <a:effectLst/>
                          <a:latin typeface="Century Gothic" panose="020B0502020202020204" pitchFamily="34" charset="0"/>
                        </a:rPr>
                        <a:t>C</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Manufactura</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F</a:t>
                      </a:r>
                    </a:p>
                  </a:txBody>
                  <a:tcPr marL="9525" marR="9525" marT="9525" marB="0" anchor="ctr">
                    <a:lnL>
                      <a:noFill/>
                    </a:lnL>
                    <a:lnR>
                      <a:noFill/>
                    </a:lnR>
                    <a:lnT>
                      <a:noFill/>
                    </a:lnT>
                    <a:lnB>
                      <a:noFill/>
                    </a:lnB>
                  </a:tcPr>
                </a:tc>
                <a:tc>
                  <a:txBody>
                    <a:bodyPr/>
                    <a:lstStyle/>
                    <a:p>
                      <a:pPr algn="l" fontAlgn="b"/>
                      <a:r>
                        <a:rPr lang="es-EC" sz="800" b="0" i="0" u="none" strike="noStrike">
                          <a:solidFill>
                            <a:srgbClr val="808080"/>
                          </a:solidFill>
                          <a:effectLst/>
                          <a:latin typeface="Century Gothic" panose="020B0502020202020204" pitchFamily="34" charset="0"/>
                        </a:rPr>
                        <a:t>Construcción</a:t>
                      </a:r>
                    </a:p>
                  </a:txBody>
                  <a:tcPr marL="9525" marR="9525" marT="9525" marB="0" anchor="b">
                    <a:lnL>
                      <a:noFill/>
                    </a:lnL>
                    <a:lnR>
                      <a:noFill/>
                    </a:lnR>
                    <a:lnT>
                      <a:noFill/>
                    </a:lnT>
                    <a:lnB>
                      <a:noFill/>
                    </a:lnB>
                  </a:tcPr>
                </a:tc>
                <a:extLst>
                  <a:ext uri="{0D108BD9-81ED-4DB2-BD59-A6C34878D82A}">
                    <a16:rowId xmlns:a16="http://schemas.microsoft.com/office/drawing/2014/main" xmlns="" val="10002"/>
                  </a:ext>
                </a:extLst>
              </a:tr>
              <a:tr h="119315">
                <a:tc>
                  <a:txBody>
                    <a:bodyPr/>
                    <a:lstStyle/>
                    <a:p>
                      <a:pPr algn="ctr" fontAlgn="ctr"/>
                      <a:r>
                        <a:rPr lang="es-EC" sz="800" b="0" i="0" u="none" strike="noStrike">
                          <a:solidFill>
                            <a:srgbClr val="808080"/>
                          </a:solidFill>
                          <a:effectLst/>
                          <a:latin typeface="Century Gothic" panose="020B0502020202020204" pitchFamily="34" charset="0"/>
                        </a:rPr>
                        <a:t>E</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Agua</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R</a:t>
                      </a:r>
                    </a:p>
                  </a:txBody>
                  <a:tcPr marL="9525" marR="9525" marT="9525" marB="0" anchor="ctr">
                    <a:lnL>
                      <a:noFill/>
                    </a:lnL>
                    <a:lnR>
                      <a:noFill/>
                    </a:lnR>
                    <a:lnT>
                      <a:noFill/>
                    </a:lnT>
                    <a:lnB>
                      <a:noFill/>
                    </a:lnB>
                  </a:tcPr>
                </a:tc>
                <a:tc>
                  <a:txBody>
                    <a:bodyPr/>
                    <a:lstStyle/>
                    <a:p>
                      <a:pPr algn="l" fontAlgn="b"/>
                      <a:r>
                        <a:rPr lang="es-EC" sz="800" b="0" i="0" u="none" strike="noStrike">
                          <a:solidFill>
                            <a:srgbClr val="808080"/>
                          </a:solidFill>
                          <a:effectLst/>
                          <a:latin typeface="Century Gothic" panose="020B0502020202020204" pitchFamily="34" charset="0"/>
                        </a:rPr>
                        <a:t>Recreación</a:t>
                      </a:r>
                    </a:p>
                  </a:txBody>
                  <a:tcPr marL="9525" marR="9525" marT="9525" marB="0" anchor="b">
                    <a:lnL>
                      <a:noFill/>
                    </a:lnL>
                    <a:lnR>
                      <a:noFill/>
                    </a:lnR>
                    <a:lnT>
                      <a:noFill/>
                    </a:lnT>
                    <a:lnB>
                      <a:noFill/>
                    </a:lnB>
                  </a:tcPr>
                </a:tc>
                <a:extLst>
                  <a:ext uri="{0D108BD9-81ED-4DB2-BD59-A6C34878D82A}">
                    <a16:rowId xmlns:a16="http://schemas.microsoft.com/office/drawing/2014/main" xmlns="" val="10003"/>
                  </a:ext>
                </a:extLst>
              </a:tr>
              <a:tr h="119315">
                <a:tc>
                  <a:txBody>
                    <a:bodyPr/>
                    <a:lstStyle/>
                    <a:p>
                      <a:pPr algn="ctr" fontAlgn="ctr"/>
                      <a:r>
                        <a:rPr lang="es-EC" sz="800" b="0" i="0" u="none" strike="noStrike">
                          <a:solidFill>
                            <a:srgbClr val="808080"/>
                          </a:solidFill>
                          <a:effectLst/>
                          <a:latin typeface="Century Gothic" panose="020B0502020202020204" pitchFamily="34" charset="0"/>
                        </a:rPr>
                        <a:t>J</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Comunicación</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M</a:t>
                      </a:r>
                    </a:p>
                  </a:txBody>
                  <a:tcPr marL="9525" marR="9525" marT="9525" marB="0" anchor="ctr">
                    <a:lnL>
                      <a:noFill/>
                    </a:lnL>
                    <a:lnR>
                      <a:noFill/>
                    </a:lnR>
                    <a:lnT>
                      <a:noFill/>
                    </a:lnT>
                    <a:lnB>
                      <a:noFill/>
                    </a:lnB>
                  </a:tcPr>
                </a:tc>
                <a:tc>
                  <a:txBody>
                    <a:bodyPr/>
                    <a:lstStyle/>
                    <a:p>
                      <a:pPr algn="l" fontAlgn="b"/>
                      <a:r>
                        <a:rPr lang="es-EC" sz="800" b="0" i="0" u="none" strike="noStrike">
                          <a:solidFill>
                            <a:srgbClr val="808080"/>
                          </a:solidFill>
                          <a:effectLst/>
                          <a:latin typeface="Century Gothic" panose="020B0502020202020204" pitchFamily="34" charset="0"/>
                        </a:rPr>
                        <a:t>Actividades profesionales</a:t>
                      </a:r>
                    </a:p>
                  </a:txBody>
                  <a:tcPr marL="9525" marR="9525" marT="9525" marB="0" anchor="b">
                    <a:lnL>
                      <a:noFill/>
                    </a:lnL>
                    <a:lnR>
                      <a:noFill/>
                    </a:lnR>
                    <a:lnT>
                      <a:noFill/>
                    </a:lnT>
                    <a:lnB>
                      <a:noFill/>
                    </a:lnB>
                  </a:tcPr>
                </a:tc>
                <a:extLst>
                  <a:ext uri="{0D108BD9-81ED-4DB2-BD59-A6C34878D82A}">
                    <a16:rowId xmlns:a16="http://schemas.microsoft.com/office/drawing/2014/main" xmlns="" val="10004"/>
                  </a:ext>
                </a:extLst>
              </a:tr>
              <a:tr h="119315">
                <a:tc>
                  <a:txBody>
                    <a:bodyPr/>
                    <a:lstStyle/>
                    <a:p>
                      <a:pPr algn="ctr" fontAlgn="ctr"/>
                      <a:r>
                        <a:rPr lang="es-EC" sz="800" b="0" i="0" u="none" strike="noStrike">
                          <a:solidFill>
                            <a:srgbClr val="808080"/>
                          </a:solidFill>
                          <a:effectLst/>
                          <a:latin typeface="Century Gothic" panose="020B0502020202020204" pitchFamily="34" charset="0"/>
                        </a:rPr>
                        <a:t>Q</a:t>
                      </a:r>
                    </a:p>
                  </a:txBody>
                  <a:tcPr marL="9525" marR="9525" marT="9525" marB="0" anchor="ctr">
                    <a:lnL>
                      <a:noFill/>
                    </a:lnL>
                    <a:lnR>
                      <a:noFill/>
                    </a:lnR>
                    <a:lnT>
                      <a:noFill/>
                    </a:lnT>
                    <a:lnB>
                      <a:noFill/>
                    </a:lnB>
                  </a:tcPr>
                </a:tc>
                <a:tc>
                  <a:txBody>
                    <a:bodyPr/>
                    <a:lstStyle/>
                    <a:p>
                      <a:pPr algn="l" fontAlgn="ctr"/>
                      <a:r>
                        <a:rPr lang="es-EC" sz="800" b="0" i="0" u="none" strike="noStrike" dirty="0">
                          <a:solidFill>
                            <a:srgbClr val="808080"/>
                          </a:solidFill>
                          <a:effectLst/>
                          <a:latin typeface="Century Gothic" panose="020B0502020202020204" pitchFamily="34" charset="0"/>
                        </a:rPr>
                        <a:t>Actividades de salud humana</a:t>
                      </a:r>
                    </a:p>
                  </a:txBody>
                  <a:tcPr marL="9525" marR="9525" marT="9525" marB="0" anchor="ctr">
                    <a:lnL>
                      <a:noFill/>
                    </a:lnL>
                    <a:lnR>
                      <a:noFill/>
                    </a:lnR>
                    <a:lnT>
                      <a:noFill/>
                    </a:lnT>
                    <a:lnB>
                      <a:noFill/>
                    </a:lnB>
                  </a:tcPr>
                </a:tc>
                <a:tc>
                  <a:txBody>
                    <a:bodyPr/>
                    <a:lstStyle/>
                    <a:p>
                      <a:pPr algn="ctr" fontAlgn="ctr"/>
                      <a:r>
                        <a:rPr lang="es-EC" sz="800" b="0" i="0" u="none" strike="noStrike" dirty="0">
                          <a:solidFill>
                            <a:srgbClr val="808080"/>
                          </a:solidFill>
                          <a:effectLst/>
                          <a:latin typeface="Century Gothic" panose="020B0502020202020204" pitchFamily="34" charset="0"/>
                        </a:rPr>
                        <a:t>I</a:t>
                      </a:r>
                    </a:p>
                  </a:txBody>
                  <a:tcPr marL="9525" marR="9525" marT="9525" marB="0" anchor="ctr">
                    <a:lnL>
                      <a:noFill/>
                    </a:lnL>
                    <a:lnR>
                      <a:noFill/>
                    </a:lnR>
                    <a:lnT>
                      <a:noFill/>
                    </a:lnT>
                    <a:lnB>
                      <a:noFill/>
                    </a:lnB>
                  </a:tcPr>
                </a:tc>
                <a:tc>
                  <a:txBody>
                    <a:bodyPr/>
                    <a:lstStyle/>
                    <a:p>
                      <a:pPr algn="l" fontAlgn="b"/>
                      <a:r>
                        <a:rPr lang="es-EC" sz="800" b="0" i="0" u="none" strike="noStrike" dirty="0">
                          <a:solidFill>
                            <a:srgbClr val="808080"/>
                          </a:solidFill>
                          <a:effectLst/>
                          <a:latin typeface="Century Gothic" panose="020B0502020202020204" pitchFamily="34" charset="0"/>
                        </a:rPr>
                        <a:t>Alojamiento y comidas</a:t>
                      </a:r>
                    </a:p>
                  </a:txBody>
                  <a:tcPr marL="9525" marR="9525" marT="9525" marB="0" anchor="ctr">
                    <a:lnL>
                      <a:noFill/>
                    </a:lnL>
                    <a:lnR>
                      <a:noFill/>
                    </a:lnR>
                    <a:lnT>
                      <a:noFill/>
                    </a:lnT>
                    <a:lnB>
                      <a:noFill/>
                    </a:lnB>
                  </a:tcPr>
                </a:tc>
                <a:extLst>
                  <a:ext uri="{0D108BD9-81ED-4DB2-BD59-A6C34878D82A}">
                    <a16:rowId xmlns:a16="http://schemas.microsoft.com/office/drawing/2014/main" xmlns="" val="10005"/>
                  </a:ext>
                </a:extLst>
              </a:tr>
              <a:tr h="119315">
                <a:tc>
                  <a:txBody>
                    <a:bodyPr/>
                    <a:lstStyle/>
                    <a:p>
                      <a:pPr algn="ctr" fontAlgn="ctr"/>
                      <a:r>
                        <a:rPr lang="es-EC" sz="800" b="0" i="0" u="none" strike="noStrike">
                          <a:solidFill>
                            <a:srgbClr val="808080"/>
                          </a:solidFill>
                          <a:effectLst/>
                          <a:latin typeface="Century Gothic" panose="020B0502020202020204" pitchFamily="34" charset="0"/>
                        </a:rPr>
                        <a:t>P</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Enseñanza</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K</a:t>
                      </a:r>
                    </a:p>
                  </a:txBody>
                  <a:tcPr marL="9525" marR="9525" marT="9525" marB="0" anchor="ctr">
                    <a:lnL>
                      <a:noFill/>
                    </a:lnL>
                    <a:lnR>
                      <a:noFill/>
                    </a:lnR>
                    <a:lnT>
                      <a:noFill/>
                    </a:lnT>
                    <a:lnB>
                      <a:noFill/>
                    </a:lnB>
                  </a:tcPr>
                </a:tc>
                <a:tc>
                  <a:txBody>
                    <a:bodyPr/>
                    <a:lstStyle/>
                    <a:p>
                      <a:pPr algn="l" fontAlgn="b"/>
                      <a:r>
                        <a:rPr lang="es-EC" sz="800" b="0" i="0" u="none" strike="noStrike">
                          <a:solidFill>
                            <a:srgbClr val="808080"/>
                          </a:solidFill>
                          <a:effectLst/>
                          <a:latin typeface="Century Gothic" panose="020B0502020202020204" pitchFamily="34" charset="0"/>
                        </a:rPr>
                        <a:t>Financieras y de seguros</a:t>
                      </a:r>
                    </a:p>
                  </a:txBody>
                  <a:tcPr marL="9525" marR="9525" marT="9525" marB="0" anchor="b">
                    <a:lnL>
                      <a:noFill/>
                    </a:lnL>
                    <a:lnR>
                      <a:noFill/>
                    </a:lnR>
                    <a:lnT>
                      <a:noFill/>
                    </a:lnT>
                    <a:lnB>
                      <a:noFill/>
                    </a:lnB>
                  </a:tcPr>
                </a:tc>
                <a:extLst>
                  <a:ext uri="{0D108BD9-81ED-4DB2-BD59-A6C34878D82A}">
                    <a16:rowId xmlns:a16="http://schemas.microsoft.com/office/drawing/2014/main" xmlns="" val="10006"/>
                  </a:ext>
                </a:extLst>
              </a:tr>
              <a:tr h="229984">
                <a:tc>
                  <a:txBody>
                    <a:bodyPr/>
                    <a:lstStyle/>
                    <a:p>
                      <a:pPr algn="ctr" fontAlgn="ctr"/>
                      <a:r>
                        <a:rPr lang="es-EC" sz="800" b="0" i="0" u="none" strike="noStrike">
                          <a:solidFill>
                            <a:srgbClr val="808080"/>
                          </a:solidFill>
                          <a:effectLst/>
                          <a:latin typeface="Century Gothic" panose="020B0502020202020204" pitchFamily="34" charset="0"/>
                        </a:rPr>
                        <a:t>L</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Inmobiliarias</a:t>
                      </a:r>
                    </a:p>
                  </a:txBody>
                  <a:tcPr marL="9525" marR="9525" marT="9525" marB="0" anchor="ctr">
                    <a:lnL>
                      <a:noFill/>
                    </a:lnL>
                    <a:lnR>
                      <a:noFill/>
                    </a:lnR>
                    <a:lnT>
                      <a:noFill/>
                    </a:lnT>
                    <a:lnB>
                      <a:noFill/>
                    </a:lnB>
                  </a:tcPr>
                </a:tc>
                <a:tc>
                  <a:txBody>
                    <a:bodyPr/>
                    <a:lstStyle/>
                    <a:p>
                      <a:pPr algn="ctr" fontAlgn="ctr"/>
                      <a:r>
                        <a:rPr lang="es-EC" sz="800" b="0" i="0" u="none" strike="noStrike">
                          <a:solidFill>
                            <a:srgbClr val="808080"/>
                          </a:solidFill>
                          <a:effectLst/>
                          <a:latin typeface="Century Gothic" panose="020B0502020202020204" pitchFamily="34" charset="0"/>
                        </a:rPr>
                        <a:t>S</a:t>
                      </a:r>
                    </a:p>
                  </a:txBody>
                  <a:tcPr marL="9525" marR="9525" marT="9525" marB="0" anchor="ctr">
                    <a:lnL>
                      <a:noFill/>
                    </a:lnL>
                    <a:lnR>
                      <a:noFill/>
                    </a:lnR>
                    <a:lnT>
                      <a:noFill/>
                    </a:lnT>
                    <a:lnB>
                      <a:noFill/>
                    </a:lnB>
                  </a:tcPr>
                </a:tc>
                <a:tc>
                  <a:txBody>
                    <a:bodyPr/>
                    <a:lstStyle/>
                    <a:p>
                      <a:pPr algn="l" fontAlgn="b"/>
                      <a:r>
                        <a:rPr lang="es-EC" sz="800" b="0" i="0" u="none" strike="noStrike">
                          <a:solidFill>
                            <a:srgbClr val="808080"/>
                          </a:solidFill>
                          <a:effectLst/>
                          <a:latin typeface="Century Gothic" panose="020B0502020202020204" pitchFamily="34" charset="0"/>
                        </a:rPr>
                        <a:t>Otras actividades de servicios</a:t>
                      </a:r>
                    </a:p>
                  </a:txBody>
                  <a:tcPr marL="9525" marR="9525" marT="9525" marB="0" anchor="b">
                    <a:lnL>
                      <a:noFill/>
                    </a:lnL>
                    <a:lnR>
                      <a:noFill/>
                    </a:lnR>
                    <a:lnT>
                      <a:noFill/>
                    </a:lnT>
                    <a:lnB>
                      <a:noFill/>
                    </a:lnB>
                  </a:tcPr>
                </a:tc>
                <a:extLst>
                  <a:ext uri="{0D108BD9-81ED-4DB2-BD59-A6C34878D82A}">
                    <a16:rowId xmlns:a16="http://schemas.microsoft.com/office/drawing/2014/main" xmlns="" val="10007"/>
                  </a:ext>
                </a:extLst>
              </a:tr>
              <a:tr h="119315">
                <a:tc>
                  <a:txBody>
                    <a:bodyPr/>
                    <a:lstStyle/>
                    <a:p>
                      <a:pPr algn="ctr" fontAlgn="ctr"/>
                      <a:r>
                        <a:rPr lang="es-EC" sz="800" b="0" i="0" u="none" strike="noStrike">
                          <a:solidFill>
                            <a:srgbClr val="808080"/>
                          </a:solidFill>
                          <a:effectLst/>
                          <a:latin typeface="Century Gothic" panose="020B0502020202020204" pitchFamily="34" charset="0"/>
                        </a:rPr>
                        <a:t>B</a:t>
                      </a:r>
                    </a:p>
                  </a:txBody>
                  <a:tcPr marL="9525" marR="9525" marT="9525" marB="0" anchor="ctr">
                    <a:lnL>
                      <a:noFill/>
                    </a:lnL>
                    <a:lnR>
                      <a:noFill/>
                    </a:lnR>
                    <a:lnT>
                      <a:noFill/>
                    </a:lnT>
                    <a:lnB>
                      <a:noFill/>
                    </a:lnB>
                  </a:tcPr>
                </a:tc>
                <a:tc>
                  <a:txBody>
                    <a:bodyPr/>
                    <a:lstStyle/>
                    <a:p>
                      <a:pPr algn="l" fontAlgn="ctr"/>
                      <a:r>
                        <a:rPr lang="es-EC" sz="800" b="0" i="0" u="none" strike="noStrike">
                          <a:solidFill>
                            <a:srgbClr val="808080"/>
                          </a:solidFill>
                          <a:effectLst/>
                          <a:latin typeface="Century Gothic" panose="020B0502020202020204" pitchFamily="34" charset="0"/>
                        </a:rPr>
                        <a:t>Minería</a:t>
                      </a:r>
                    </a:p>
                  </a:txBody>
                  <a:tcPr marL="9525" marR="9525" marT="9525" marB="0" anchor="ctr">
                    <a:lnL>
                      <a:noFill/>
                    </a:lnL>
                    <a:lnR>
                      <a:noFill/>
                    </a:lnR>
                    <a:lnT>
                      <a:noFill/>
                    </a:lnT>
                    <a:lnB>
                      <a:noFill/>
                    </a:lnB>
                  </a:tcPr>
                </a:tc>
                <a:tc>
                  <a:txBody>
                    <a:bodyPr/>
                    <a:lstStyle/>
                    <a:p>
                      <a:pPr algn="ctr" fontAlgn="ctr"/>
                      <a:r>
                        <a:rPr lang="es-EC" sz="800" b="0" i="0" u="none" strike="noStrike" dirty="0">
                          <a:solidFill>
                            <a:srgbClr val="808080"/>
                          </a:solidFill>
                          <a:effectLst/>
                          <a:latin typeface="Century Gothic" panose="020B0502020202020204" pitchFamily="34" charset="0"/>
                        </a:rPr>
                        <a:t>D</a:t>
                      </a:r>
                    </a:p>
                  </a:txBody>
                  <a:tcPr marL="9525" marR="9525" marT="9525" marB="0" anchor="ctr">
                    <a:lnL>
                      <a:noFill/>
                    </a:lnL>
                    <a:lnR>
                      <a:noFill/>
                    </a:lnR>
                    <a:lnT>
                      <a:noFill/>
                    </a:lnT>
                    <a:lnB>
                      <a:noFill/>
                    </a:lnB>
                  </a:tcPr>
                </a:tc>
                <a:tc>
                  <a:txBody>
                    <a:bodyPr/>
                    <a:lstStyle/>
                    <a:p>
                      <a:pPr algn="l" fontAlgn="b"/>
                      <a:r>
                        <a:rPr lang="es-EC" sz="800" b="0" i="0" u="none" strike="noStrike" dirty="0">
                          <a:solidFill>
                            <a:srgbClr val="808080"/>
                          </a:solidFill>
                          <a:effectLst/>
                          <a:latin typeface="Century Gothic" panose="020B0502020202020204" pitchFamily="34" charset="0"/>
                        </a:rPr>
                        <a:t>Electricidad</a:t>
                      </a:r>
                    </a:p>
                  </a:txBody>
                  <a:tcPr marL="9525" marR="9525" marT="9525" marB="0" anchor="b">
                    <a:lnL>
                      <a:noFill/>
                    </a:lnL>
                    <a:lnR>
                      <a:noFill/>
                    </a:lnR>
                    <a:lnT>
                      <a:noFill/>
                    </a:lnT>
                    <a:lnB>
                      <a:noFill/>
                    </a:lnB>
                  </a:tcPr>
                </a:tc>
                <a:extLst>
                  <a:ext uri="{0D108BD9-81ED-4DB2-BD59-A6C34878D82A}">
                    <a16:rowId xmlns:a16="http://schemas.microsoft.com/office/drawing/2014/main" xmlns="" val="10008"/>
                  </a:ext>
                </a:extLst>
              </a:tr>
              <a:tr h="128016">
                <a:tc>
                  <a:txBody>
                    <a:bodyPr/>
                    <a:lstStyle/>
                    <a:p>
                      <a:pPr algn="ctr" fontAlgn="ctr"/>
                      <a:r>
                        <a:rPr lang="es-EC" sz="800" b="0" i="0" u="none" strike="noStrike" dirty="0">
                          <a:solidFill>
                            <a:srgbClr val="808080"/>
                          </a:solidFill>
                          <a:effectLst/>
                          <a:latin typeface="Century Gothic" panose="020B0502020202020204" pitchFamily="34" charset="0"/>
                        </a:rPr>
                        <a:t>N</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fontAlgn="ctr"/>
                      <a:r>
                        <a:rPr lang="es-EC" sz="800" b="0" i="0" u="none" strike="noStrike" dirty="0">
                          <a:solidFill>
                            <a:srgbClr val="808080"/>
                          </a:solidFill>
                          <a:effectLst/>
                          <a:latin typeface="Century Gothic" panose="020B0502020202020204" pitchFamily="34" charset="0"/>
                        </a:rPr>
                        <a:t>Servicios administrativos</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ctr" rtl="0" fontAlgn="ctr"/>
                      <a:r>
                        <a:rPr lang="es-EC" sz="800" b="0" i="0" u="none" strike="noStrike" dirty="0">
                          <a:solidFill>
                            <a:srgbClr val="888888"/>
                          </a:solidFill>
                          <a:effectLst/>
                          <a:latin typeface="Century Gothic" panose="020B0502020202020204" pitchFamily="34" charset="0"/>
                        </a:rPr>
                        <a:t>*</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S" sz="800" b="0" i="0" u="none" strike="noStrike" dirty="0">
                          <a:solidFill>
                            <a:srgbClr val="888888"/>
                          </a:solidFill>
                          <a:effectLst/>
                          <a:latin typeface="Century Gothic" panose="020B0502020202020204" pitchFamily="34" charset="0"/>
                        </a:rPr>
                        <a:t>Se excluyen: K64; K66; Q88; S94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pic>
        <p:nvPicPr>
          <p:cNvPr id="5" name="Marcador de contenido 6">
            <a:extLst>
              <a:ext uri="{FF2B5EF4-FFF2-40B4-BE49-F238E27FC236}">
                <a16:creationId xmlns:a16="http://schemas.microsoft.com/office/drawing/2014/main" xmlns="" id="{19FD2AD3-06D6-42D3-8045-232A9C347B45}"/>
              </a:ext>
            </a:extLst>
          </p:cNvPr>
          <p:cNvPicPr>
            <a:picLocks/>
          </p:cNvPicPr>
          <p:nvPr/>
        </p:nvPicPr>
        <p:blipFill>
          <a:blip r:embed="rId3" cstate="print"/>
          <a:stretch>
            <a:fillRect/>
          </a:stretch>
        </p:blipFill>
        <p:spPr>
          <a:xfrm>
            <a:off x="1523851" y="5277378"/>
            <a:ext cx="45719" cy="502920"/>
          </a:xfrm>
          <a:prstGeom prst="rect">
            <a:avLst/>
          </a:prstGeom>
        </p:spPr>
      </p:pic>
      <p:pic>
        <p:nvPicPr>
          <p:cNvPr id="6" name="Marcador de contenido 7">
            <a:extLst>
              <a:ext uri="{FF2B5EF4-FFF2-40B4-BE49-F238E27FC236}">
                <a16:creationId xmlns:a16="http://schemas.microsoft.com/office/drawing/2014/main" xmlns="" id="{45C33F22-1F5B-47FF-8795-6CA126572C9D}"/>
              </a:ext>
            </a:extLst>
          </p:cNvPr>
          <p:cNvPicPr>
            <a:picLocks/>
          </p:cNvPicPr>
          <p:nvPr/>
        </p:nvPicPr>
        <p:blipFill>
          <a:blip r:embed="rId4" cstate="print"/>
          <a:stretch>
            <a:fillRect/>
          </a:stretch>
        </p:blipFill>
        <p:spPr>
          <a:xfrm>
            <a:off x="885473" y="5240697"/>
            <a:ext cx="552830" cy="548640"/>
          </a:xfrm>
          <a:prstGeom prst="rect">
            <a:avLst/>
          </a:prstGeom>
        </p:spPr>
      </p:pic>
      <p:sp>
        <p:nvSpPr>
          <p:cNvPr id="7" name="Marcador de contenido 3">
            <a:extLst>
              <a:ext uri="{FF2B5EF4-FFF2-40B4-BE49-F238E27FC236}">
                <a16:creationId xmlns:a16="http://schemas.microsoft.com/office/drawing/2014/main" xmlns="" id="{1C312B0F-146A-4339-9D23-387D8F9EAA56}"/>
              </a:ext>
            </a:extLst>
          </p:cNvPr>
          <p:cNvSpPr txBox="1">
            <a:spLocks/>
          </p:cNvSpPr>
          <p:nvPr/>
        </p:nvSpPr>
        <p:spPr>
          <a:xfrm>
            <a:off x="1566600" y="5188673"/>
            <a:ext cx="9536829" cy="704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S" sz="1330" b="0" dirty="0">
                <a:solidFill>
                  <a:schemeClr val="bg2">
                    <a:lumMod val="25000"/>
                  </a:schemeClr>
                </a:solidFill>
                <a:cs typeface="Century Gothic (Cuerpo)"/>
                <a:sym typeface="Century Gothic (Cuerpo)"/>
              </a:rPr>
              <a:t>En el 2022, los sectores comercio (G), manufactura (C) y agua (E) concentran $ 1.292 millones de la formación bruta de capital.</a:t>
            </a:r>
          </a:p>
        </p:txBody>
      </p:sp>
      <p:sp>
        <p:nvSpPr>
          <p:cNvPr id="8" name="Marcador de contenido 2">
            <a:extLst>
              <a:ext uri="{FF2B5EF4-FFF2-40B4-BE49-F238E27FC236}">
                <a16:creationId xmlns:a16="http://schemas.microsoft.com/office/drawing/2014/main" xmlns="" id="{5E9238CD-CD4C-4C6A-9002-4FBE5C047817}"/>
              </a:ext>
            </a:extLst>
          </p:cNvPr>
          <p:cNvSpPr txBox="1">
            <a:spLocks/>
          </p:cNvSpPr>
          <p:nvPr/>
        </p:nvSpPr>
        <p:spPr>
          <a:xfrm>
            <a:off x="1495044" y="741959"/>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marL="0" marR="0" algn="l">
              <a:lnSpc>
                <a:spcPct val="100000"/>
              </a:lnSpc>
              <a:spcBef>
                <a:spcPts val="0"/>
              </a:spcBef>
              <a:spcAft>
                <a:spcPts val="0"/>
              </a:spcAft>
              <a:buNone/>
            </a:pPr>
            <a:r>
              <a:rPr lang="es-EC" sz="1400" b="0" i="0" u="none" cap="none" dirty="0">
                <a:solidFill>
                  <a:srgbClr val="7F7F7F">
                    <a:alpha val="100000"/>
                  </a:srgbClr>
                </a:solidFill>
                <a:cs typeface="Century Gothic (Cuerpo)"/>
                <a:sym typeface="Century Gothic (Cuerpo)"/>
              </a:rPr>
              <a:t>Valores en millones de dólares</a:t>
            </a:r>
          </a:p>
        </p:txBody>
      </p:sp>
      <p:sp>
        <p:nvSpPr>
          <p:cNvPr id="9" name="Marcador de contenido 1">
            <a:extLst>
              <a:ext uri="{FF2B5EF4-FFF2-40B4-BE49-F238E27FC236}">
                <a16:creationId xmlns:a16="http://schemas.microsoft.com/office/drawing/2014/main" xmlns="" id="{8CB0A621-0AA9-45BC-82FB-8EF262612D55}"/>
              </a:ext>
            </a:extLst>
          </p:cNvPr>
          <p:cNvSpPr txBox="1">
            <a:spLocks/>
          </p:cNvSpPr>
          <p:nvPr/>
        </p:nvSpPr>
        <p:spPr>
          <a:xfrm>
            <a:off x="928554" y="126357"/>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MX" sz="2300" dirty="0">
                <a:cs typeface="Century Gothic (Títulos)"/>
                <a:sym typeface="Century Gothic (Títulos)"/>
              </a:rPr>
              <a:t>2.2 Formación bruta de capital fijo empresarial-CIIU</a:t>
            </a:r>
          </a:p>
        </p:txBody>
      </p:sp>
      <p:sp>
        <p:nvSpPr>
          <p:cNvPr id="12" name="1 Triángulo isósceles">
            <a:extLst>
              <a:ext uri="{FF2B5EF4-FFF2-40B4-BE49-F238E27FC236}">
                <a16:creationId xmlns:a16="http://schemas.microsoft.com/office/drawing/2014/main" xmlns="" id="{B30148B2-4C6A-46E7-971F-2132A5CE3A2E}"/>
              </a:ext>
            </a:extLst>
          </p:cNvPr>
          <p:cNvSpPr/>
          <p:nvPr/>
        </p:nvSpPr>
        <p:spPr>
          <a:xfrm flipV="1">
            <a:off x="5947469" y="1478774"/>
            <a:ext cx="90000" cy="46800"/>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15" name="Marcador de contenido 4">
            <a:extLst>
              <a:ext uri="{FF2B5EF4-FFF2-40B4-BE49-F238E27FC236}">
                <a16:creationId xmlns:a16="http://schemas.microsoft.com/office/drawing/2014/main" xmlns="" id="{BB5A6F2D-F7AA-4221-A96E-AC281BCB2D81}"/>
              </a:ext>
            </a:extLst>
          </p:cNvPr>
          <p:cNvSpPr txBox="1">
            <a:spLocks/>
          </p:cNvSpPr>
          <p:nvPr/>
        </p:nvSpPr>
        <p:spPr>
          <a:xfrm>
            <a:off x="622998" y="5925055"/>
            <a:ext cx="10912510" cy="840545"/>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S" sz="1000" dirty="0">
                <a:solidFill>
                  <a:srgbClr val="595959"/>
                </a:solidFill>
                <a:cs typeface="Century Gothic (Títulos)"/>
                <a:sym typeface="Century Gothic (Títulos)"/>
              </a:rPr>
              <a:t>Nota 1: </a:t>
            </a:r>
            <a:r>
              <a:rPr lang="es-ES" sz="10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altera la serie histórica de la Formación bruta de capital fijo (FBKF), por lo que este valor se excluye la presentación de resultados.</a:t>
            </a:r>
            <a:endParaRPr lang="es-EC" sz="1000" dirty="0">
              <a:solidFill>
                <a:srgbClr val="595959">
                  <a:alpha val="100000"/>
                </a:srgbClr>
              </a:solidFill>
              <a:cs typeface="Century Gothic (Cuerpo)"/>
              <a:sym typeface="Century Gothic (Cuerpo)"/>
            </a:endParaRPr>
          </a:p>
          <a:p>
            <a:pPr algn="just">
              <a:lnSpc>
                <a:spcPct val="100000"/>
              </a:lnSpc>
              <a:spcBef>
                <a:spcPts val="0"/>
              </a:spcBef>
            </a:pPr>
            <a:r>
              <a:rPr lang="es-EC" sz="1000" dirty="0">
                <a:solidFill>
                  <a:srgbClr val="595959">
                    <a:alpha val="100000"/>
                  </a:srgbClr>
                </a:solidFill>
                <a:cs typeface="Century Gothic (Cuerpo)"/>
                <a:sym typeface="Century Gothic (Cuerpo)"/>
              </a:rPr>
              <a:t>Nota 2: </a:t>
            </a:r>
            <a:r>
              <a:rPr lang="es-EC" sz="1000" b="0" dirty="0">
                <a:solidFill>
                  <a:srgbClr val="595959">
                    <a:alpha val="100000"/>
                  </a:srgbClr>
                </a:solidFill>
                <a:cs typeface="Century Gothic (Cuerpo)"/>
                <a:sym typeface="Century Gothic (Cuerpo)"/>
              </a:rPr>
              <a:t>La sección “Otras actividades de servicios S” (como categoría residual) comprende las actividades de asociaciones, la reparación de ordenadores y de efectos personales y enseres domésticos y diversas actividades de servicios personales no clasificadas en otra parte.
</a:t>
            </a:r>
            <a:r>
              <a:rPr lang="es-EC" sz="1000" dirty="0">
                <a:solidFill>
                  <a:srgbClr val="595959">
                    <a:alpha val="100000"/>
                  </a:srgbClr>
                </a:solidFill>
                <a:cs typeface="Century Gothic (Cuerpo)"/>
                <a:sym typeface="Century Gothic (Cuerpo)"/>
              </a:rPr>
              <a:t>Fuente: </a:t>
            </a:r>
            <a:r>
              <a:rPr lang="es-EC" sz="1000" b="0" dirty="0">
                <a:solidFill>
                  <a:srgbClr val="595959">
                    <a:alpha val="100000"/>
                  </a:srgbClr>
                </a:solidFill>
                <a:cs typeface="Century Gothic (Cuerpo)"/>
                <a:sym typeface="Century Gothic (Cuerpo)"/>
              </a:rPr>
              <a:t>Encuesta Estructural Empresarial  (ENESEM) 2021 – 2022.</a:t>
            </a:r>
          </a:p>
        </p:txBody>
      </p:sp>
      <p:graphicFrame>
        <p:nvGraphicFramePr>
          <p:cNvPr id="16" name="Gráfico 15">
            <a:extLst>
              <a:ext uri="{FF2B5EF4-FFF2-40B4-BE49-F238E27FC236}">
                <a16:creationId xmlns:a16="http://schemas.microsoft.com/office/drawing/2014/main" xmlns="" id="{32EC1F7A-1D26-4471-957E-3177828B479A}"/>
              </a:ext>
            </a:extLst>
          </p:cNvPr>
          <p:cNvGraphicFramePr>
            <a:graphicFrameLocks/>
          </p:cNvGraphicFramePr>
          <p:nvPr>
            <p:extLst>
              <p:ext uri="{D42A27DB-BD31-4B8C-83A1-F6EECF244321}">
                <p14:modId xmlns:p14="http://schemas.microsoft.com/office/powerpoint/2010/main" val="1279698210"/>
              </p:ext>
            </p:extLst>
          </p:nvPr>
        </p:nvGraphicFramePr>
        <p:xfrm>
          <a:off x="723014" y="1196424"/>
          <a:ext cx="10473070" cy="404427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778070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2">
            <a:extLst>
              <a:ext uri="{FF2B5EF4-FFF2-40B4-BE49-F238E27FC236}">
                <a16:creationId xmlns:a16="http://schemas.microsoft.com/office/drawing/2014/main" xmlns="" id="{733ADC3C-3EC8-480A-AD5C-8B1BC91A98CF}"/>
              </a:ext>
            </a:extLst>
          </p:cNvPr>
          <p:cNvSpPr txBox="1">
            <a:spLocks/>
          </p:cNvSpPr>
          <p:nvPr/>
        </p:nvSpPr>
        <p:spPr>
          <a:xfrm>
            <a:off x="1253086" y="614438"/>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400" b="0" dirty="0">
                <a:solidFill>
                  <a:srgbClr val="7F7F7F">
                    <a:alpha val="100000"/>
                  </a:srgbClr>
                </a:solidFill>
                <a:cs typeface="Century Gothic (Cuerpo)"/>
                <a:sym typeface="Century Gothic (Cuerpo)"/>
              </a:rPr>
              <a:t>Valores en miles de personas</a:t>
            </a:r>
          </a:p>
        </p:txBody>
      </p:sp>
      <p:sp>
        <p:nvSpPr>
          <p:cNvPr id="3" name="Marcador de contenido 3">
            <a:extLst>
              <a:ext uri="{FF2B5EF4-FFF2-40B4-BE49-F238E27FC236}">
                <a16:creationId xmlns:a16="http://schemas.microsoft.com/office/drawing/2014/main" xmlns="" id="{24C9B7FF-B299-4E28-8958-F2838F5F7525}"/>
              </a:ext>
            </a:extLst>
          </p:cNvPr>
          <p:cNvSpPr txBox="1">
            <a:spLocks/>
          </p:cNvSpPr>
          <p:nvPr/>
        </p:nvSpPr>
        <p:spPr>
          <a:xfrm>
            <a:off x="1679836" y="5048910"/>
            <a:ext cx="356245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2022, el personal ocupado en las empresas del sector servicios incrementó en un 18,9% en relación al año 2021 y empleó al 41,4% del total de personas ocupadas.</a:t>
            </a:r>
          </a:p>
        </p:txBody>
      </p:sp>
      <p:sp>
        <p:nvSpPr>
          <p:cNvPr id="4" name="Marcador de contenido 4">
            <a:extLst>
              <a:ext uri="{FF2B5EF4-FFF2-40B4-BE49-F238E27FC236}">
                <a16:creationId xmlns:a16="http://schemas.microsoft.com/office/drawing/2014/main" xmlns="" id="{80B74D4C-EF84-4803-9F58-1F689964A5DF}"/>
              </a:ext>
            </a:extLst>
          </p:cNvPr>
          <p:cNvSpPr txBox="1">
            <a:spLocks/>
          </p:cNvSpPr>
          <p:nvPr/>
        </p:nvSpPr>
        <p:spPr>
          <a:xfrm>
            <a:off x="7077456" y="4981575"/>
            <a:ext cx="3703320"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2022, las grandes empresas presentaron un incremento en el personal ocupado, con el 8,2% más en comparación al año 2021.</a:t>
            </a:r>
          </a:p>
        </p:txBody>
      </p:sp>
      <p:sp>
        <p:nvSpPr>
          <p:cNvPr id="5" name="Marcador de contenido 5">
            <a:extLst>
              <a:ext uri="{FF2B5EF4-FFF2-40B4-BE49-F238E27FC236}">
                <a16:creationId xmlns:a16="http://schemas.microsoft.com/office/drawing/2014/main" xmlns="" id="{128F6922-49C8-4144-9775-0DF842D7DE9F}"/>
              </a:ext>
            </a:extLst>
          </p:cNvPr>
          <p:cNvSpPr txBox="1">
            <a:spLocks/>
          </p:cNvSpPr>
          <p:nvPr/>
        </p:nvSpPr>
        <p:spPr>
          <a:xfrm>
            <a:off x="704088" y="6519672"/>
            <a:ext cx="4928616" cy="2468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000" dirty="0">
                <a:solidFill>
                  <a:srgbClr val="595959">
                    <a:alpha val="100000"/>
                  </a:srgbClr>
                </a:solidFill>
                <a:cs typeface="Century Gothic (Cuerpo)"/>
                <a:sym typeface="Century Gothic (Cuerpo)"/>
              </a:rPr>
              <a:t>Fuente: </a:t>
            </a:r>
            <a:r>
              <a:rPr lang="es-EC" sz="1000" b="0" dirty="0">
                <a:solidFill>
                  <a:srgbClr val="595959">
                    <a:alpha val="100000"/>
                  </a:srgbClr>
                </a:solidFill>
                <a:cs typeface="Century Gothic (Cuerpo)"/>
                <a:sym typeface="Century Gothic (Cuerpo)"/>
              </a:rPr>
              <a:t>Encuesta Estructural Empresarial (ENESEM) 2021 - 2022</a:t>
            </a:r>
          </a:p>
        </p:txBody>
      </p:sp>
      <p:pic>
        <p:nvPicPr>
          <p:cNvPr id="6" name="Marcador de contenido 8">
            <a:extLst>
              <a:ext uri="{FF2B5EF4-FFF2-40B4-BE49-F238E27FC236}">
                <a16:creationId xmlns:a16="http://schemas.microsoft.com/office/drawing/2014/main" xmlns="" id="{0E9F2B85-C854-4299-9C11-4B9F916663AA}"/>
              </a:ext>
            </a:extLst>
          </p:cNvPr>
          <p:cNvPicPr>
            <a:picLocks/>
          </p:cNvPicPr>
          <p:nvPr/>
        </p:nvPicPr>
        <p:blipFill>
          <a:blip r:embed="rId2" cstate="print"/>
          <a:stretch>
            <a:fillRect/>
          </a:stretch>
        </p:blipFill>
        <p:spPr>
          <a:xfrm>
            <a:off x="1627632" y="5011929"/>
            <a:ext cx="22860" cy="1005840"/>
          </a:xfrm>
          <a:prstGeom prst="rect">
            <a:avLst/>
          </a:prstGeom>
        </p:spPr>
      </p:pic>
      <p:pic>
        <p:nvPicPr>
          <p:cNvPr id="7" name="Marcador de contenido 9">
            <a:extLst>
              <a:ext uri="{FF2B5EF4-FFF2-40B4-BE49-F238E27FC236}">
                <a16:creationId xmlns:a16="http://schemas.microsoft.com/office/drawing/2014/main" xmlns="" id="{7DE55291-87F8-4542-8480-EC1366FFEBA8}"/>
              </a:ext>
            </a:extLst>
          </p:cNvPr>
          <p:cNvPicPr>
            <a:picLocks/>
          </p:cNvPicPr>
          <p:nvPr/>
        </p:nvPicPr>
        <p:blipFill>
          <a:blip r:embed="rId2" cstate="print"/>
          <a:stretch>
            <a:fillRect/>
          </a:stretch>
        </p:blipFill>
        <p:spPr>
          <a:xfrm>
            <a:off x="7077456" y="4999863"/>
            <a:ext cx="22860" cy="886968"/>
          </a:xfrm>
          <a:prstGeom prst="rect">
            <a:avLst/>
          </a:prstGeom>
        </p:spPr>
      </p:pic>
      <p:pic>
        <p:nvPicPr>
          <p:cNvPr id="8" name="Marcador de contenido 10">
            <a:extLst>
              <a:ext uri="{FF2B5EF4-FFF2-40B4-BE49-F238E27FC236}">
                <a16:creationId xmlns:a16="http://schemas.microsoft.com/office/drawing/2014/main" xmlns="" id="{E618E676-7B8B-4962-911F-34C8099567DC}"/>
              </a:ext>
            </a:extLst>
          </p:cNvPr>
          <p:cNvPicPr>
            <a:picLocks/>
          </p:cNvPicPr>
          <p:nvPr/>
        </p:nvPicPr>
        <p:blipFill>
          <a:blip r:embed="rId3" cstate="print"/>
          <a:stretch>
            <a:fillRect/>
          </a:stretch>
        </p:blipFill>
        <p:spPr>
          <a:xfrm>
            <a:off x="923544" y="5178119"/>
            <a:ext cx="594360" cy="594360"/>
          </a:xfrm>
          <a:prstGeom prst="rect">
            <a:avLst/>
          </a:prstGeom>
        </p:spPr>
      </p:pic>
      <p:pic>
        <p:nvPicPr>
          <p:cNvPr id="9" name="Marcador de contenido 11">
            <a:extLst>
              <a:ext uri="{FF2B5EF4-FFF2-40B4-BE49-F238E27FC236}">
                <a16:creationId xmlns:a16="http://schemas.microsoft.com/office/drawing/2014/main" xmlns="" id="{16C795DD-B891-4A04-B5D7-6FE5E6867C2D}"/>
              </a:ext>
            </a:extLst>
          </p:cNvPr>
          <p:cNvPicPr>
            <a:picLocks/>
          </p:cNvPicPr>
          <p:nvPr/>
        </p:nvPicPr>
        <p:blipFill>
          <a:blip r:embed="rId4" cstate="print"/>
          <a:stretch>
            <a:fillRect/>
          </a:stretch>
        </p:blipFill>
        <p:spPr>
          <a:xfrm>
            <a:off x="6447102" y="5141595"/>
            <a:ext cx="594360" cy="594360"/>
          </a:xfrm>
          <a:prstGeom prst="rect">
            <a:avLst/>
          </a:prstGeom>
        </p:spPr>
      </p:pic>
      <p:sp>
        <p:nvSpPr>
          <p:cNvPr id="10" name="Marcador de contenido 16">
            <a:extLst>
              <a:ext uri="{FF2B5EF4-FFF2-40B4-BE49-F238E27FC236}">
                <a16:creationId xmlns:a16="http://schemas.microsoft.com/office/drawing/2014/main" xmlns="" id="{AE1A4011-271D-4291-BD7D-E1439E218829}"/>
              </a:ext>
            </a:extLst>
          </p:cNvPr>
          <p:cNvSpPr txBox="1">
            <a:spLocks/>
          </p:cNvSpPr>
          <p:nvPr/>
        </p:nvSpPr>
        <p:spPr>
          <a:xfrm>
            <a:off x="1106424" y="1430655"/>
            <a:ext cx="457200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800">
                <a:solidFill>
                  <a:schemeClr val="bg2">
                    <a:lumMod val="25000"/>
                  </a:schemeClr>
                </a:solidFill>
                <a:cs typeface="Century Gothic (Cuerpo)"/>
                <a:sym typeface="Century Gothic (Cuerpo)"/>
              </a:rPr>
              <a:t>Según sector económico</a:t>
            </a:r>
            <a:endParaRPr lang="es-EC" sz="1800" dirty="0">
              <a:solidFill>
                <a:schemeClr val="bg2">
                  <a:lumMod val="25000"/>
                </a:schemeClr>
              </a:solidFill>
              <a:cs typeface="Century Gothic (Cuerpo)"/>
              <a:sym typeface="Century Gothic (Cuerpo)"/>
            </a:endParaRPr>
          </a:p>
        </p:txBody>
      </p:sp>
      <p:sp>
        <p:nvSpPr>
          <p:cNvPr id="11" name="Marcador de contenido 17">
            <a:extLst>
              <a:ext uri="{FF2B5EF4-FFF2-40B4-BE49-F238E27FC236}">
                <a16:creationId xmlns:a16="http://schemas.microsoft.com/office/drawing/2014/main" xmlns="" id="{1AA593C8-CDF8-4DA4-9A2D-BE36A55747DF}"/>
              </a:ext>
            </a:extLst>
          </p:cNvPr>
          <p:cNvSpPr txBox="1">
            <a:spLocks/>
          </p:cNvSpPr>
          <p:nvPr/>
        </p:nvSpPr>
        <p:spPr>
          <a:xfrm>
            <a:off x="6711696" y="1430655"/>
            <a:ext cx="457200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800">
                <a:solidFill>
                  <a:schemeClr val="bg2">
                    <a:lumMod val="25000"/>
                  </a:schemeClr>
                </a:solidFill>
                <a:cs typeface="Century Gothic (Cuerpo)"/>
                <a:sym typeface="Century Gothic (Cuerpo)"/>
              </a:rPr>
              <a:t>Según tamaño de empresa</a:t>
            </a:r>
            <a:endParaRPr lang="es-EC" sz="1800" dirty="0">
              <a:solidFill>
                <a:schemeClr val="bg2">
                  <a:lumMod val="25000"/>
                </a:schemeClr>
              </a:solidFill>
              <a:cs typeface="Century Gothic (Cuerpo)"/>
              <a:sym typeface="Century Gothic (Cuerpo)"/>
            </a:endParaRPr>
          </a:p>
        </p:txBody>
      </p:sp>
      <p:graphicFrame>
        <p:nvGraphicFramePr>
          <p:cNvPr id="12" name="Tabla 16">
            <a:extLst>
              <a:ext uri="{FF2B5EF4-FFF2-40B4-BE49-F238E27FC236}">
                <a16:creationId xmlns:a16="http://schemas.microsoft.com/office/drawing/2014/main" xmlns="" id="{30E9E940-DFC4-4F97-BDFE-06B3394042D6}"/>
              </a:ext>
            </a:extLst>
          </p:cNvPr>
          <p:cNvGraphicFramePr>
            <a:graphicFrameLocks noGrp="1"/>
          </p:cNvGraphicFramePr>
          <p:nvPr/>
        </p:nvGraphicFramePr>
        <p:xfrm>
          <a:off x="3858768" y="1851279"/>
          <a:ext cx="1362456" cy="393192"/>
        </p:xfrm>
        <a:graphic>
          <a:graphicData uri="http://schemas.openxmlformats.org/drawingml/2006/table">
            <a:tbl>
              <a:tblPr/>
              <a:tblGrid>
                <a:gridCol w="454152">
                  <a:extLst>
                    <a:ext uri="{9D8B030D-6E8A-4147-A177-3AD203B41FA5}">
                      <a16:colId xmlns:a16="http://schemas.microsoft.com/office/drawing/2014/main" xmlns="" val="2288342093"/>
                    </a:ext>
                  </a:extLst>
                </a:gridCol>
                <a:gridCol w="454152">
                  <a:extLst>
                    <a:ext uri="{9D8B030D-6E8A-4147-A177-3AD203B41FA5}">
                      <a16:colId xmlns:a16="http://schemas.microsoft.com/office/drawing/2014/main" xmlns="" val="394187681"/>
                    </a:ext>
                  </a:extLst>
                </a:gridCol>
                <a:gridCol w="454152">
                  <a:extLst>
                    <a:ext uri="{9D8B030D-6E8A-4147-A177-3AD203B41FA5}">
                      <a16:colId xmlns:a16="http://schemas.microsoft.com/office/drawing/2014/main" xmlns="" val="2158004679"/>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2177251306"/>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228616316"/>
                  </a:ext>
                </a:extLst>
              </a:tr>
              <a:tr h="131064">
                <a:tc>
                  <a:txBody>
                    <a:bodyPr/>
                    <a:lstStyle/>
                    <a:p>
                      <a:pPr algn="ctr" rtl="0" fontAlgn="ctr"/>
                      <a:r>
                        <a:rPr lang="es-EC" sz="800" b="0" i="0" u="none" strike="noStrike" dirty="0">
                          <a:solidFill>
                            <a:schemeClr val="bg2">
                              <a:lumMod val="25000"/>
                            </a:schemeClr>
                          </a:solidFill>
                          <a:effectLst/>
                          <a:latin typeface="+mn-lt"/>
                        </a:rPr>
                        <a:t>953</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1.080</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13,3%</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3747127331"/>
                  </a:ext>
                </a:extLst>
              </a:tr>
            </a:tbl>
          </a:graphicData>
        </a:graphic>
      </p:graphicFrame>
      <p:graphicFrame>
        <p:nvGraphicFramePr>
          <p:cNvPr id="13" name="Tabla 17">
            <a:extLst>
              <a:ext uri="{FF2B5EF4-FFF2-40B4-BE49-F238E27FC236}">
                <a16:creationId xmlns:a16="http://schemas.microsoft.com/office/drawing/2014/main" xmlns="" id="{ED145EDB-4BAE-4B1A-B503-9EB9E05FB6B2}"/>
              </a:ext>
            </a:extLst>
          </p:cNvPr>
          <p:cNvGraphicFramePr>
            <a:graphicFrameLocks noGrp="1"/>
          </p:cNvGraphicFramePr>
          <p:nvPr/>
        </p:nvGraphicFramePr>
        <p:xfrm>
          <a:off x="9418320" y="1851279"/>
          <a:ext cx="1362456" cy="393192"/>
        </p:xfrm>
        <a:graphic>
          <a:graphicData uri="http://schemas.openxmlformats.org/drawingml/2006/table">
            <a:tbl>
              <a:tblPr/>
              <a:tblGrid>
                <a:gridCol w="454152">
                  <a:extLst>
                    <a:ext uri="{9D8B030D-6E8A-4147-A177-3AD203B41FA5}">
                      <a16:colId xmlns:a16="http://schemas.microsoft.com/office/drawing/2014/main" xmlns="" val="2288342093"/>
                    </a:ext>
                  </a:extLst>
                </a:gridCol>
                <a:gridCol w="454152">
                  <a:extLst>
                    <a:ext uri="{9D8B030D-6E8A-4147-A177-3AD203B41FA5}">
                      <a16:colId xmlns:a16="http://schemas.microsoft.com/office/drawing/2014/main" xmlns="" val="394187681"/>
                    </a:ext>
                  </a:extLst>
                </a:gridCol>
                <a:gridCol w="454152">
                  <a:extLst>
                    <a:ext uri="{9D8B030D-6E8A-4147-A177-3AD203B41FA5}">
                      <a16:colId xmlns:a16="http://schemas.microsoft.com/office/drawing/2014/main" xmlns="" val="2158004679"/>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2177251306"/>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228616316"/>
                  </a:ext>
                </a:extLst>
              </a:tr>
              <a:tr h="131064">
                <a:tc>
                  <a:txBody>
                    <a:bodyPr/>
                    <a:lstStyle/>
                    <a:p>
                      <a:pPr algn="ctr" rtl="0" fontAlgn="ctr"/>
                      <a:r>
                        <a:rPr lang="es-EC" sz="800" b="0" i="0" u="none" strike="noStrike" dirty="0">
                          <a:solidFill>
                            <a:schemeClr val="bg2">
                              <a:lumMod val="25000"/>
                            </a:schemeClr>
                          </a:solidFill>
                          <a:effectLst/>
                          <a:latin typeface="+mn-lt"/>
                        </a:rPr>
                        <a:t>953</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1.080</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13,3%</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3747127331"/>
                  </a:ext>
                </a:extLst>
              </a:tr>
            </a:tbl>
          </a:graphicData>
        </a:graphic>
      </p:graphicFrame>
      <p:sp>
        <p:nvSpPr>
          <p:cNvPr id="14" name="1 Triángulo isósceles">
            <a:extLst>
              <a:ext uri="{FF2B5EF4-FFF2-40B4-BE49-F238E27FC236}">
                <a16:creationId xmlns:a16="http://schemas.microsoft.com/office/drawing/2014/main" xmlns="" id="{F2CF0092-4D7F-43B1-B474-57F30A420FAC}"/>
              </a:ext>
            </a:extLst>
          </p:cNvPr>
          <p:cNvSpPr/>
          <p:nvPr/>
        </p:nvSpPr>
        <p:spPr>
          <a:xfrm>
            <a:off x="4809744" y="2162708"/>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15" name="1 Triángulo isósceles">
            <a:extLst>
              <a:ext uri="{FF2B5EF4-FFF2-40B4-BE49-F238E27FC236}">
                <a16:creationId xmlns:a16="http://schemas.microsoft.com/office/drawing/2014/main" xmlns="" id="{7D244290-49C8-47FD-B33D-6FF845851AA7}"/>
              </a:ext>
            </a:extLst>
          </p:cNvPr>
          <p:cNvSpPr/>
          <p:nvPr/>
        </p:nvSpPr>
        <p:spPr>
          <a:xfrm>
            <a:off x="10332720" y="2172331"/>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pic>
        <p:nvPicPr>
          <p:cNvPr id="16" name="Marcador de contenido 2">
            <a:extLst>
              <a:ext uri="{FF2B5EF4-FFF2-40B4-BE49-F238E27FC236}">
                <a16:creationId xmlns:a16="http://schemas.microsoft.com/office/drawing/2014/main" xmlns="" id="{1ED8B727-BE85-4BF9-9002-4A4357526048}"/>
              </a:ext>
            </a:extLst>
          </p:cNvPr>
          <p:cNvPicPr>
            <a:picLocks/>
          </p:cNvPicPr>
          <p:nvPr/>
        </p:nvPicPr>
        <p:blipFill>
          <a:blip r:embed="rId5" cstate="print"/>
          <a:stretch>
            <a:fillRect/>
          </a:stretch>
        </p:blipFill>
        <p:spPr>
          <a:xfrm>
            <a:off x="5778426" y="1458087"/>
            <a:ext cx="18288" cy="4231934"/>
          </a:xfrm>
          <a:prstGeom prst="rect">
            <a:avLst/>
          </a:prstGeom>
        </p:spPr>
      </p:pic>
      <p:sp>
        <p:nvSpPr>
          <p:cNvPr id="17" name="Marcador de contenido 1">
            <a:extLst>
              <a:ext uri="{FF2B5EF4-FFF2-40B4-BE49-F238E27FC236}">
                <a16:creationId xmlns:a16="http://schemas.microsoft.com/office/drawing/2014/main" xmlns="" id="{B2A168EB-F96E-45CA-A3BA-B0B40B86636B}"/>
              </a:ext>
            </a:extLst>
          </p:cNvPr>
          <p:cNvSpPr txBox="1">
            <a:spLocks/>
          </p:cNvSpPr>
          <p:nvPr/>
        </p:nvSpPr>
        <p:spPr>
          <a:xfrm>
            <a:off x="928554" y="126357"/>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MX" sz="2300" dirty="0">
                <a:cs typeface="Century Gothic (Títulos)"/>
                <a:sym typeface="Century Gothic (Títulos)"/>
              </a:rPr>
              <a:t>2.3 Personal ocupado empresarial</a:t>
            </a:r>
          </a:p>
        </p:txBody>
      </p:sp>
      <p:graphicFrame>
        <p:nvGraphicFramePr>
          <p:cNvPr id="22" name="Gráfico 21">
            <a:extLst>
              <a:ext uri="{FF2B5EF4-FFF2-40B4-BE49-F238E27FC236}">
                <a16:creationId xmlns:a16="http://schemas.microsoft.com/office/drawing/2014/main" xmlns="" id="{400CE055-5AA3-4A6A-8E72-8603E82FA6E5}"/>
              </a:ext>
            </a:extLst>
          </p:cNvPr>
          <p:cNvGraphicFramePr>
            <a:graphicFrameLocks/>
          </p:cNvGraphicFramePr>
          <p:nvPr/>
        </p:nvGraphicFramePr>
        <p:xfrm>
          <a:off x="702000" y="2070000"/>
          <a:ext cx="4590000" cy="27936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3" name="Gráfico 22">
            <a:extLst>
              <a:ext uri="{FF2B5EF4-FFF2-40B4-BE49-F238E27FC236}">
                <a16:creationId xmlns:a16="http://schemas.microsoft.com/office/drawing/2014/main" xmlns="" id="{233CA3F1-F81C-4110-A85D-FA6E344B7D61}"/>
              </a:ext>
            </a:extLst>
          </p:cNvPr>
          <p:cNvGraphicFramePr>
            <a:graphicFrameLocks/>
          </p:cNvGraphicFramePr>
          <p:nvPr>
            <p:extLst>
              <p:ext uri="{D42A27DB-BD31-4B8C-83A1-F6EECF244321}">
                <p14:modId xmlns:p14="http://schemas.microsoft.com/office/powerpoint/2010/main" val="1089167027"/>
              </p:ext>
            </p:extLst>
          </p:nvPr>
        </p:nvGraphicFramePr>
        <p:xfrm>
          <a:off x="6238800" y="2070000"/>
          <a:ext cx="4590000" cy="2793600"/>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0740127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upo 50"/>
          <p:cNvGrpSpPr/>
          <p:nvPr/>
        </p:nvGrpSpPr>
        <p:grpSpPr>
          <a:xfrm>
            <a:off x="2373154" y="4862917"/>
            <a:ext cx="1347098" cy="221875"/>
            <a:chOff x="2373154" y="4862917"/>
            <a:chExt cx="1347098" cy="221875"/>
          </a:xfrm>
        </p:grpSpPr>
        <p:sp>
          <p:nvSpPr>
            <p:cNvPr id="52" name="CuadroTexto 51"/>
            <p:cNvSpPr txBox="1"/>
            <p:nvPr/>
          </p:nvSpPr>
          <p:spPr>
            <a:xfrm>
              <a:off x="3137281" y="4862917"/>
              <a:ext cx="582971" cy="215444"/>
            </a:xfrm>
            <a:prstGeom prst="rect">
              <a:avLst/>
            </a:prstGeom>
            <a:noFill/>
          </p:spPr>
          <p:txBody>
            <a:bodyPr wrap="square" rtlCol="0">
              <a:spAutoFit/>
            </a:bodyPr>
            <a:lstStyle/>
            <a:p>
              <a:r>
                <a:rPr lang="es-ES" sz="800" dirty="0">
                  <a:solidFill>
                    <a:schemeClr val="bg2">
                      <a:lumMod val="50000"/>
                    </a:schemeClr>
                  </a:solidFill>
                </a:rPr>
                <a:t>Mujeres</a:t>
              </a:r>
              <a:endParaRPr lang="es-EC" sz="800" dirty="0">
                <a:solidFill>
                  <a:schemeClr val="bg2">
                    <a:lumMod val="50000"/>
                  </a:schemeClr>
                </a:solidFill>
              </a:endParaRPr>
            </a:p>
          </p:txBody>
        </p:sp>
        <p:sp>
          <p:nvSpPr>
            <p:cNvPr id="53" name="CuadroTexto 52"/>
            <p:cNvSpPr txBox="1"/>
            <p:nvPr/>
          </p:nvSpPr>
          <p:spPr>
            <a:xfrm>
              <a:off x="2424818" y="4869348"/>
              <a:ext cx="665553" cy="215444"/>
            </a:xfrm>
            <a:prstGeom prst="rect">
              <a:avLst/>
            </a:prstGeom>
            <a:noFill/>
          </p:spPr>
          <p:txBody>
            <a:bodyPr wrap="square" rtlCol="0">
              <a:spAutoFit/>
            </a:bodyPr>
            <a:lstStyle/>
            <a:p>
              <a:r>
                <a:rPr lang="es-ES" sz="800" dirty="0">
                  <a:solidFill>
                    <a:schemeClr val="bg2">
                      <a:lumMod val="50000"/>
                    </a:schemeClr>
                  </a:solidFill>
                </a:rPr>
                <a:t>Hombres</a:t>
              </a:r>
              <a:endParaRPr lang="es-EC" sz="800" dirty="0">
                <a:solidFill>
                  <a:schemeClr val="bg2">
                    <a:lumMod val="50000"/>
                  </a:schemeClr>
                </a:solidFill>
              </a:endParaRPr>
            </a:p>
          </p:txBody>
        </p:sp>
        <p:sp>
          <p:nvSpPr>
            <p:cNvPr id="54" name="Rectángulo 15">
              <a:extLst>
                <a:ext uri="{FF2B5EF4-FFF2-40B4-BE49-F238E27FC236}">
                  <a16:creationId xmlns:a16="http://schemas.microsoft.com/office/drawing/2014/main" xmlns="" id="{12F300C6-4759-450F-89C9-7FBD658895D2}"/>
                </a:ext>
              </a:extLst>
            </p:cNvPr>
            <p:cNvSpPr/>
            <p:nvPr/>
          </p:nvSpPr>
          <p:spPr>
            <a:xfrm>
              <a:off x="2373154" y="4935810"/>
              <a:ext cx="96253" cy="92815"/>
            </a:xfrm>
            <a:prstGeom prst="rect">
              <a:avLst/>
            </a:prstGeom>
            <a:solidFill>
              <a:srgbClr val="3B8BED"/>
            </a:solidFill>
            <a:ln>
              <a:solidFill>
                <a:srgbClr val="3B8B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55" name="Rectángulo 16">
              <a:extLst>
                <a:ext uri="{FF2B5EF4-FFF2-40B4-BE49-F238E27FC236}">
                  <a16:creationId xmlns:a16="http://schemas.microsoft.com/office/drawing/2014/main" xmlns="" id="{9F79B100-91C7-4B82-B564-A130AB6A7BF8}"/>
                </a:ext>
              </a:extLst>
            </p:cNvPr>
            <p:cNvSpPr/>
            <p:nvPr/>
          </p:nvSpPr>
          <p:spPr>
            <a:xfrm>
              <a:off x="3070780" y="4941033"/>
              <a:ext cx="96253" cy="92815"/>
            </a:xfrm>
            <a:prstGeom prst="rect">
              <a:avLst/>
            </a:prstGeom>
            <a:solidFill>
              <a:srgbClr val="3DC8EB"/>
            </a:solidFill>
            <a:ln>
              <a:solidFill>
                <a:srgbClr val="3DC8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grpSp>
      <p:graphicFrame>
        <p:nvGraphicFramePr>
          <p:cNvPr id="44" name="Gráfico 43">
            <a:extLst>
              <a:ext uri="{FF2B5EF4-FFF2-40B4-BE49-F238E27FC236}">
                <a16:creationId xmlns:a16="http://schemas.microsoft.com/office/drawing/2014/main" xmlns="" id="{E281AE1E-52B5-4D7C-8CEC-9B70A273951E}"/>
              </a:ext>
            </a:extLst>
          </p:cNvPr>
          <p:cNvGraphicFramePr>
            <a:graphicFrameLocks/>
          </p:cNvGraphicFramePr>
          <p:nvPr>
            <p:extLst>
              <p:ext uri="{D42A27DB-BD31-4B8C-83A1-F6EECF244321}">
                <p14:modId xmlns:p14="http://schemas.microsoft.com/office/powerpoint/2010/main" val="2251669745"/>
              </p:ext>
            </p:extLst>
          </p:nvPr>
        </p:nvGraphicFramePr>
        <p:xfrm>
          <a:off x="274275" y="1458225"/>
          <a:ext cx="6490800" cy="3650400"/>
        </p:xfrm>
        <a:graphic>
          <a:graphicData uri="http://schemas.openxmlformats.org/drawingml/2006/chart">
            <c:chart xmlns:c="http://schemas.openxmlformats.org/drawingml/2006/chart" xmlns:r="http://schemas.openxmlformats.org/officeDocument/2006/relationships" r:id="rId3"/>
          </a:graphicData>
        </a:graphic>
      </p:graphicFrame>
      <p:pic>
        <p:nvPicPr>
          <p:cNvPr id="3" name="Gráfico 5" descr="Hombre con relleno sólido">
            <a:extLst>
              <a:ext uri="{FF2B5EF4-FFF2-40B4-BE49-F238E27FC236}">
                <a16:creationId xmlns:a16="http://schemas.microsoft.com/office/drawing/2014/main" xmlns="" id="{B86A0925-C673-4832-A539-6DED7628E58F}"/>
              </a:ext>
            </a:extLst>
          </p:cNvPr>
          <p:cNvPicPr>
            <a:picLocks/>
          </p:cNvPicPr>
          <p:nvPr/>
        </p:nvPicPr>
        <p:blipFill>
          <a:blip r:embed="rId4">
            <a:extLst>
              <a:ext uri="{96DAC541-7B7A-43D3-8B79-37D633B846F1}">
                <asvg:svgBlip xmlns:asvg="http://schemas.microsoft.com/office/drawing/2016/SVG/main" xmlns="" r:embed="rId5"/>
              </a:ext>
            </a:extLst>
          </a:blip>
          <a:stretch>
            <a:fillRect/>
          </a:stretch>
        </p:blipFill>
        <p:spPr>
          <a:xfrm>
            <a:off x="3457712" y="5148072"/>
            <a:ext cx="694944" cy="667512"/>
          </a:xfrm>
          <a:prstGeom prst="rect">
            <a:avLst/>
          </a:prstGeom>
        </p:spPr>
      </p:pic>
      <p:pic>
        <p:nvPicPr>
          <p:cNvPr id="4" name="Marcador de contenido 6">
            <a:extLst>
              <a:ext uri="{FF2B5EF4-FFF2-40B4-BE49-F238E27FC236}">
                <a16:creationId xmlns:a16="http://schemas.microsoft.com/office/drawing/2014/main" xmlns="" id="{F3FCD5E0-608F-4AC1-853C-9D01EFC81225}"/>
              </a:ext>
            </a:extLst>
          </p:cNvPr>
          <p:cNvPicPr>
            <a:picLocks/>
          </p:cNvPicPr>
          <p:nvPr/>
        </p:nvPicPr>
        <p:blipFill rotWithShape="1">
          <a:blip r:embed="rId6" cstate="print"/>
          <a:srcRect l="92763" t="73187" b="18712"/>
          <a:stretch/>
        </p:blipFill>
        <p:spPr>
          <a:xfrm>
            <a:off x="3040265" y="5063681"/>
            <a:ext cx="194398" cy="292608"/>
          </a:xfrm>
          <a:prstGeom prst="rect">
            <a:avLst/>
          </a:prstGeom>
        </p:spPr>
      </p:pic>
      <p:sp>
        <p:nvSpPr>
          <p:cNvPr id="5" name="Marcador de contenido 3">
            <a:extLst>
              <a:ext uri="{FF2B5EF4-FFF2-40B4-BE49-F238E27FC236}">
                <a16:creationId xmlns:a16="http://schemas.microsoft.com/office/drawing/2014/main" xmlns="" id="{55C4742E-2ACD-4C28-BF94-BCC0FCA78C33}"/>
              </a:ext>
            </a:extLst>
          </p:cNvPr>
          <p:cNvSpPr txBox="1">
            <a:spLocks/>
          </p:cNvSpPr>
          <p:nvPr/>
        </p:nvSpPr>
        <p:spPr>
          <a:xfrm>
            <a:off x="7150608" y="5138928"/>
            <a:ext cx="4010217" cy="914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S" sz="1330" b="0" dirty="0">
                <a:solidFill>
                  <a:schemeClr val="bg2">
                    <a:lumMod val="25000"/>
                  </a:schemeClr>
                </a:solidFill>
                <a:cs typeface="Century Gothic (Cuerpo)"/>
                <a:sym typeface="Century Gothic (Cuerpo)"/>
              </a:rPr>
              <a:t>La categoría de Vendedores registró un aumento del 22,6% en el personal ocupado, en relación al 2021.</a:t>
            </a:r>
          </a:p>
        </p:txBody>
      </p:sp>
      <p:sp>
        <p:nvSpPr>
          <p:cNvPr id="6" name="Marcador de contenido 4">
            <a:extLst>
              <a:ext uri="{FF2B5EF4-FFF2-40B4-BE49-F238E27FC236}">
                <a16:creationId xmlns:a16="http://schemas.microsoft.com/office/drawing/2014/main" xmlns="" id="{97066954-955A-491D-8132-F63C4B63B1BB}"/>
              </a:ext>
            </a:extLst>
          </p:cNvPr>
          <p:cNvSpPr txBox="1">
            <a:spLocks/>
          </p:cNvSpPr>
          <p:nvPr/>
        </p:nvSpPr>
        <p:spPr>
          <a:xfrm>
            <a:off x="704088" y="6519672"/>
            <a:ext cx="4928616" cy="2468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dirty="0">
                <a:solidFill>
                  <a:srgbClr val="595959">
                    <a:alpha val="100000"/>
                  </a:srgbClr>
                </a:solidFill>
                <a:cs typeface="Century Gothic (Cuerpo)"/>
                <a:sym typeface="Century Gothic (Cuerpo)"/>
              </a:rPr>
              <a:t>Fuente: </a:t>
            </a:r>
            <a:r>
              <a:rPr lang="es-EC" sz="900" b="0" dirty="0">
                <a:solidFill>
                  <a:srgbClr val="595959">
                    <a:alpha val="100000"/>
                  </a:srgbClr>
                </a:solidFill>
                <a:cs typeface="Century Gothic (Cuerpo)"/>
                <a:sym typeface="Century Gothic (Cuerpo)"/>
              </a:rPr>
              <a:t>Encuesta Estructural Empresarial (ENESEM) 2021 – 2022 </a:t>
            </a:r>
          </a:p>
        </p:txBody>
      </p:sp>
      <p:pic>
        <p:nvPicPr>
          <p:cNvPr id="7" name="Marcador de contenido 7">
            <a:extLst>
              <a:ext uri="{FF2B5EF4-FFF2-40B4-BE49-F238E27FC236}">
                <a16:creationId xmlns:a16="http://schemas.microsoft.com/office/drawing/2014/main" xmlns="" id="{8EC6D939-569F-4E26-930E-16FE8F6CC25E}"/>
              </a:ext>
            </a:extLst>
          </p:cNvPr>
          <p:cNvPicPr>
            <a:picLocks/>
          </p:cNvPicPr>
          <p:nvPr/>
        </p:nvPicPr>
        <p:blipFill>
          <a:blip r:embed="rId7" cstate="print"/>
          <a:stretch>
            <a:fillRect/>
          </a:stretch>
        </p:blipFill>
        <p:spPr>
          <a:xfrm>
            <a:off x="7150608" y="5294376"/>
            <a:ext cx="22860" cy="640080"/>
          </a:xfrm>
          <a:prstGeom prst="rect">
            <a:avLst/>
          </a:prstGeom>
        </p:spPr>
      </p:pic>
      <p:pic>
        <p:nvPicPr>
          <p:cNvPr id="8" name="Marcador de contenido 8">
            <a:extLst>
              <a:ext uri="{FF2B5EF4-FFF2-40B4-BE49-F238E27FC236}">
                <a16:creationId xmlns:a16="http://schemas.microsoft.com/office/drawing/2014/main" xmlns="" id="{EADEBEF6-208D-46A2-A36A-9061130C0B86}"/>
              </a:ext>
            </a:extLst>
          </p:cNvPr>
          <p:cNvPicPr>
            <a:picLocks/>
          </p:cNvPicPr>
          <p:nvPr/>
        </p:nvPicPr>
        <p:blipFill>
          <a:blip r:embed="rId8" cstate="print"/>
          <a:stretch>
            <a:fillRect/>
          </a:stretch>
        </p:blipFill>
        <p:spPr>
          <a:xfrm>
            <a:off x="6446520" y="5303520"/>
            <a:ext cx="594360" cy="594360"/>
          </a:xfrm>
          <a:prstGeom prst="rect">
            <a:avLst/>
          </a:prstGeom>
        </p:spPr>
      </p:pic>
      <p:pic>
        <p:nvPicPr>
          <p:cNvPr id="9" name="Marcador de contenido 6">
            <a:extLst>
              <a:ext uri="{FF2B5EF4-FFF2-40B4-BE49-F238E27FC236}">
                <a16:creationId xmlns:a16="http://schemas.microsoft.com/office/drawing/2014/main" xmlns="" id="{D1CA12F2-EC93-4709-9A00-B812736BE7A8}"/>
              </a:ext>
            </a:extLst>
          </p:cNvPr>
          <p:cNvPicPr>
            <a:picLocks/>
          </p:cNvPicPr>
          <p:nvPr/>
        </p:nvPicPr>
        <p:blipFill rotWithShape="1">
          <a:blip r:embed="rId6" cstate="print"/>
          <a:srcRect l="92763" t="73187" b="18712"/>
          <a:stretch/>
        </p:blipFill>
        <p:spPr>
          <a:xfrm>
            <a:off x="3080090" y="5181037"/>
            <a:ext cx="154572" cy="178690"/>
          </a:xfrm>
          <a:prstGeom prst="rect">
            <a:avLst/>
          </a:prstGeom>
        </p:spPr>
      </p:pic>
      <p:grpSp>
        <p:nvGrpSpPr>
          <p:cNvPr id="16" name="1 Grupo">
            <a:extLst>
              <a:ext uri="{FF2B5EF4-FFF2-40B4-BE49-F238E27FC236}">
                <a16:creationId xmlns:a16="http://schemas.microsoft.com/office/drawing/2014/main" xmlns="" id="{ED4EC504-63F8-4D52-9563-B6EF05554BA9}"/>
              </a:ext>
            </a:extLst>
          </p:cNvPr>
          <p:cNvGrpSpPr/>
          <p:nvPr/>
        </p:nvGrpSpPr>
        <p:grpSpPr>
          <a:xfrm>
            <a:off x="1218711" y="4853582"/>
            <a:ext cx="3864979" cy="929470"/>
            <a:chOff x="1909314" y="5612268"/>
            <a:chExt cx="3864979" cy="929470"/>
          </a:xfrm>
        </p:grpSpPr>
        <p:sp>
          <p:nvSpPr>
            <p:cNvPr id="17" name="15 Rectángulo">
              <a:extLst>
                <a:ext uri="{FF2B5EF4-FFF2-40B4-BE49-F238E27FC236}">
                  <a16:creationId xmlns:a16="http://schemas.microsoft.com/office/drawing/2014/main" xmlns="" id="{D9E85D12-C290-469D-9370-09A3F63DEB5A}"/>
                </a:ext>
              </a:extLst>
            </p:cNvPr>
            <p:cNvSpPr/>
            <p:nvPr/>
          </p:nvSpPr>
          <p:spPr>
            <a:xfrm>
              <a:off x="1909314" y="5612268"/>
              <a:ext cx="1328880" cy="523220"/>
            </a:xfrm>
            <a:prstGeom prst="rect">
              <a:avLst/>
            </a:prstGeom>
          </p:spPr>
          <p:txBody>
            <a:bodyPr wrap="square">
              <a:spAutoFit/>
            </a:bodyPr>
            <a:lstStyle/>
            <a:p>
              <a:r>
                <a:rPr lang="es-EC" sz="1400" b="1" dirty="0">
                  <a:solidFill>
                    <a:schemeClr val="bg2">
                      <a:lumMod val="25000"/>
                    </a:schemeClr>
                  </a:solidFill>
                  <a:latin typeface="+mj-lt"/>
                </a:rPr>
                <a:t>718.282</a:t>
              </a:r>
            </a:p>
          </p:txBody>
        </p:sp>
        <p:sp>
          <p:nvSpPr>
            <p:cNvPr id="18" name="16 Rectángulo">
              <a:extLst>
                <a:ext uri="{FF2B5EF4-FFF2-40B4-BE49-F238E27FC236}">
                  <a16:creationId xmlns:a16="http://schemas.microsoft.com/office/drawing/2014/main" xmlns="" id="{38564B68-CEFE-421D-A8B8-6634776C3FB4}"/>
                </a:ext>
              </a:extLst>
            </p:cNvPr>
            <p:cNvSpPr/>
            <p:nvPr/>
          </p:nvSpPr>
          <p:spPr>
            <a:xfrm>
              <a:off x="4517218" y="5615427"/>
              <a:ext cx="1257075" cy="307777"/>
            </a:xfrm>
            <a:prstGeom prst="rect">
              <a:avLst/>
            </a:prstGeom>
          </p:spPr>
          <p:txBody>
            <a:bodyPr wrap="none">
              <a:spAutoFit/>
            </a:bodyPr>
            <a:lstStyle/>
            <a:p>
              <a:r>
                <a:rPr lang="es-EC" sz="1400" dirty="0">
                  <a:solidFill>
                    <a:schemeClr val="bg2">
                      <a:lumMod val="25000"/>
                    </a:schemeClr>
                  </a:solidFill>
                  <a:latin typeface="+mj-lt"/>
                </a:rPr>
                <a:t> </a:t>
              </a:r>
              <a:r>
                <a:rPr lang="es-EC" sz="1400" b="1" dirty="0">
                  <a:solidFill>
                    <a:schemeClr val="bg2">
                      <a:lumMod val="25000"/>
                    </a:schemeClr>
                  </a:solidFill>
                  <a:latin typeface="+mj-lt"/>
                </a:rPr>
                <a:t>361.648</a:t>
              </a:r>
              <a:endParaRPr lang="es-EC" sz="1400" dirty="0">
                <a:solidFill>
                  <a:schemeClr val="bg2">
                    <a:lumMod val="25000"/>
                  </a:schemeClr>
                </a:solidFill>
                <a:latin typeface="+mj-lt"/>
              </a:endParaRPr>
            </a:p>
          </p:txBody>
        </p:sp>
        <p:sp>
          <p:nvSpPr>
            <p:cNvPr id="19" name="19 Rectángulo">
              <a:extLst>
                <a:ext uri="{FF2B5EF4-FFF2-40B4-BE49-F238E27FC236}">
                  <a16:creationId xmlns:a16="http://schemas.microsoft.com/office/drawing/2014/main" xmlns="" id="{E6FE703C-2AEA-4786-89CD-D22C8082EBE9}"/>
                </a:ext>
              </a:extLst>
            </p:cNvPr>
            <p:cNvSpPr/>
            <p:nvPr/>
          </p:nvSpPr>
          <p:spPr>
            <a:xfrm>
              <a:off x="3032561" y="6172406"/>
              <a:ext cx="1241593" cy="369332"/>
            </a:xfrm>
            <a:prstGeom prst="rect">
              <a:avLst/>
            </a:prstGeom>
          </p:spPr>
          <p:txBody>
            <a:bodyPr wrap="square">
              <a:spAutoFit/>
            </a:bodyPr>
            <a:lstStyle/>
            <a:p>
              <a:r>
                <a:rPr lang="es-EC" b="1" dirty="0">
                  <a:solidFill>
                    <a:schemeClr val="bg2">
                      <a:lumMod val="25000"/>
                    </a:schemeClr>
                  </a:solidFill>
                  <a:effectLst>
                    <a:outerShdw blurRad="38100" dist="38100" dir="2700000" algn="tl">
                      <a:srgbClr val="000000">
                        <a:alpha val="43137"/>
                      </a:srgbClr>
                    </a:outerShdw>
                  </a:effectLst>
                  <a:latin typeface="+mj-lt"/>
                </a:rPr>
                <a:t>1.079.930</a:t>
              </a:r>
            </a:p>
          </p:txBody>
        </p:sp>
      </p:grpSp>
      <p:pic>
        <p:nvPicPr>
          <p:cNvPr id="20" name="Gráfico 23" descr="Hombre con relleno sólido">
            <a:extLst>
              <a:ext uri="{FF2B5EF4-FFF2-40B4-BE49-F238E27FC236}">
                <a16:creationId xmlns:a16="http://schemas.microsoft.com/office/drawing/2014/main" xmlns="" id="{F9619D25-A322-4F3D-AD4C-3DD7E283C2AA}"/>
              </a:ext>
            </a:extLst>
          </p:cNvPr>
          <p:cNvPicPr>
            <a:picLocks/>
          </p:cNvPicPr>
          <p:nvPr/>
        </p:nvPicPr>
        <p:blipFill>
          <a:blip r:embed="rId9">
            <a:extLst>
              <a:ext uri="{96DAC541-7B7A-43D3-8B79-37D633B846F1}">
                <asvg:svgBlip xmlns:asvg="http://schemas.microsoft.com/office/drawing/2016/SVG/main" xmlns="" r:embed="rId10"/>
              </a:ext>
            </a:extLst>
          </a:blip>
          <a:stretch>
            <a:fillRect/>
          </a:stretch>
        </p:blipFill>
        <p:spPr>
          <a:xfrm>
            <a:off x="1832869" y="5148072"/>
            <a:ext cx="694944" cy="667512"/>
          </a:xfrm>
          <a:prstGeom prst="rect">
            <a:avLst/>
          </a:prstGeom>
        </p:spPr>
      </p:pic>
      <p:sp>
        <p:nvSpPr>
          <p:cNvPr id="21" name="Marcador de contenido 5">
            <a:extLst>
              <a:ext uri="{FF2B5EF4-FFF2-40B4-BE49-F238E27FC236}">
                <a16:creationId xmlns:a16="http://schemas.microsoft.com/office/drawing/2014/main" xmlns="" id="{4FC07070-7DFF-4B6D-9975-9902CBAAFBEE}"/>
              </a:ext>
            </a:extLst>
          </p:cNvPr>
          <p:cNvSpPr txBox="1">
            <a:spLocks/>
          </p:cNvSpPr>
          <p:nvPr/>
        </p:nvSpPr>
        <p:spPr>
          <a:xfrm>
            <a:off x="5353175" y="3621649"/>
            <a:ext cx="1527525"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a:solidFill>
                  <a:schemeClr val="bg2">
                    <a:lumMod val="25000"/>
                  </a:schemeClr>
                </a:solidFill>
                <a:latin typeface="+mj-lt"/>
                <a:ea typeface="Century Gothic" charset="0"/>
                <a:cs typeface="Century Gothic" charset="0"/>
              </a:rPr>
              <a:t>Operadores </a:t>
            </a:r>
          </a:p>
        </p:txBody>
      </p:sp>
      <p:sp>
        <p:nvSpPr>
          <p:cNvPr id="22" name="Marcador de contenido 5">
            <a:extLst>
              <a:ext uri="{FF2B5EF4-FFF2-40B4-BE49-F238E27FC236}">
                <a16:creationId xmlns:a16="http://schemas.microsoft.com/office/drawing/2014/main" xmlns="" id="{AF4C6D47-66A0-4F00-96B9-7F94F38313B2}"/>
              </a:ext>
            </a:extLst>
          </p:cNvPr>
          <p:cNvSpPr txBox="1">
            <a:spLocks/>
          </p:cNvSpPr>
          <p:nvPr/>
        </p:nvSpPr>
        <p:spPr>
          <a:xfrm>
            <a:off x="5285367" y="3262889"/>
            <a:ext cx="1501906"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a:solidFill>
                  <a:schemeClr val="bg2">
                    <a:lumMod val="25000"/>
                  </a:schemeClr>
                </a:solidFill>
                <a:latin typeface="+mj-lt"/>
                <a:ea typeface="Century Gothic" charset="0"/>
                <a:cs typeface="Century Gothic" charset="0"/>
              </a:rPr>
              <a:t>Administrativo</a:t>
            </a:r>
          </a:p>
        </p:txBody>
      </p:sp>
      <p:sp>
        <p:nvSpPr>
          <p:cNvPr id="23" name="Marcador de contenido 5">
            <a:extLst>
              <a:ext uri="{FF2B5EF4-FFF2-40B4-BE49-F238E27FC236}">
                <a16:creationId xmlns:a16="http://schemas.microsoft.com/office/drawing/2014/main" xmlns="" id="{42226B1C-C9FF-484B-B17C-15B683E3A591}"/>
              </a:ext>
            </a:extLst>
          </p:cNvPr>
          <p:cNvSpPr txBox="1">
            <a:spLocks/>
          </p:cNvSpPr>
          <p:nvPr/>
        </p:nvSpPr>
        <p:spPr>
          <a:xfrm>
            <a:off x="5324565" y="4351023"/>
            <a:ext cx="1441771"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a:solidFill>
                  <a:schemeClr val="bg2">
                    <a:lumMod val="25000"/>
                  </a:schemeClr>
                </a:solidFill>
                <a:latin typeface="+mj-lt"/>
                <a:ea typeface="Century Gothic" charset="0"/>
                <a:cs typeface="Century Gothic" charset="0"/>
              </a:rPr>
              <a:t>Vendedores </a:t>
            </a:r>
          </a:p>
        </p:txBody>
      </p:sp>
      <p:sp>
        <p:nvSpPr>
          <p:cNvPr id="24" name="Marcador de contenido 5">
            <a:extLst>
              <a:ext uri="{FF2B5EF4-FFF2-40B4-BE49-F238E27FC236}">
                <a16:creationId xmlns:a16="http://schemas.microsoft.com/office/drawing/2014/main" xmlns="" id="{98356128-3485-4959-A1AC-384243E426C1}"/>
              </a:ext>
            </a:extLst>
          </p:cNvPr>
          <p:cNvSpPr txBox="1">
            <a:spLocks/>
          </p:cNvSpPr>
          <p:nvPr/>
        </p:nvSpPr>
        <p:spPr>
          <a:xfrm>
            <a:off x="4796353" y="3996168"/>
            <a:ext cx="2589921"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150" dirty="0">
                <a:solidFill>
                  <a:schemeClr val="bg2">
                    <a:lumMod val="25000"/>
                  </a:schemeClr>
                </a:solidFill>
                <a:latin typeface="+mj-lt"/>
                <a:ea typeface="Century Gothic" charset="0"/>
                <a:cs typeface="Century Gothic" charset="0"/>
              </a:rPr>
              <a:t>Trabajadores no calificados</a:t>
            </a:r>
          </a:p>
        </p:txBody>
      </p:sp>
      <p:sp>
        <p:nvSpPr>
          <p:cNvPr id="25" name="Marcador de contenido 5">
            <a:extLst>
              <a:ext uri="{FF2B5EF4-FFF2-40B4-BE49-F238E27FC236}">
                <a16:creationId xmlns:a16="http://schemas.microsoft.com/office/drawing/2014/main" xmlns="" id="{A166E158-1370-4624-8C8A-3F3C60AE05EE}"/>
              </a:ext>
            </a:extLst>
          </p:cNvPr>
          <p:cNvSpPr txBox="1">
            <a:spLocks/>
          </p:cNvSpPr>
          <p:nvPr/>
        </p:nvSpPr>
        <p:spPr>
          <a:xfrm>
            <a:off x="5488440" y="2880776"/>
            <a:ext cx="1294960"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a:solidFill>
                  <a:schemeClr val="bg2">
                    <a:lumMod val="25000"/>
                  </a:schemeClr>
                </a:solidFill>
                <a:latin typeface="+mj-lt"/>
                <a:ea typeface="Century Gothic" charset="0"/>
                <a:cs typeface="Century Gothic" charset="0"/>
              </a:rPr>
              <a:t>Técnicos </a:t>
            </a:r>
          </a:p>
        </p:txBody>
      </p:sp>
      <p:sp>
        <p:nvSpPr>
          <p:cNvPr id="26" name="Marcador de contenido 5">
            <a:extLst>
              <a:ext uri="{FF2B5EF4-FFF2-40B4-BE49-F238E27FC236}">
                <a16:creationId xmlns:a16="http://schemas.microsoft.com/office/drawing/2014/main" xmlns="" id="{0F8A8496-638C-471A-80BA-08FDA25AD9F8}"/>
              </a:ext>
            </a:extLst>
          </p:cNvPr>
          <p:cNvSpPr txBox="1">
            <a:spLocks/>
          </p:cNvSpPr>
          <p:nvPr/>
        </p:nvSpPr>
        <p:spPr>
          <a:xfrm>
            <a:off x="5466716" y="2531592"/>
            <a:ext cx="1028735"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a:solidFill>
                  <a:schemeClr val="bg2">
                    <a:lumMod val="25000"/>
                  </a:schemeClr>
                </a:solidFill>
                <a:latin typeface="+mj-lt"/>
                <a:ea typeface="Century Gothic" charset="0"/>
                <a:cs typeface="Century Gothic" charset="0"/>
              </a:rPr>
              <a:t>Artesanos </a:t>
            </a:r>
          </a:p>
        </p:txBody>
      </p:sp>
      <p:sp>
        <p:nvSpPr>
          <p:cNvPr id="27" name="Marcador de contenido 5">
            <a:extLst>
              <a:ext uri="{FF2B5EF4-FFF2-40B4-BE49-F238E27FC236}">
                <a16:creationId xmlns:a16="http://schemas.microsoft.com/office/drawing/2014/main" xmlns="" id="{4D7EDFC2-763A-4FD8-B335-9D67CFD66DF0}"/>
              </a:ext>
            </a:extLst>
          </p:cNvPr>
          <p:cNvSpPr txBox="1">
            <a:spLocks/>
          </p:cNvSpPr>
          <p:nvPr/>
        </p:nvSpPr>
        <p:spPr>
          <a:xfrm>
            <a:off x="5348988" y="2192011"/>
            <a:ext cx="1369959"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dirty="0">
                <a:solidFill>
                  <a:schemeClr val="bg2">
                    <a:lumMod val="25000"/>
                  </a:schemeClr>
                </a:solidFill>
                <a:latin typeface="+mj-lt"/>
                <a:ea typeface="Century Gothic" charset="0"/>
                <a:cs typeface="Century Gothic" charset="0"/>
              </a:rPr>
              <a:t>Profesionales</a:t>
            </a:r>
            <a:endParaRPr lang="es-EC" sz="1200" dirty="0">
              <a:solidFill>
                <a:schemeClr val="bg2">
                  <a:lumMod val="25000"/>
                </a:schemeClr>
              </a:solidFill>
              <a:latin typeface="+mj-lt"/>
            </a:endParaRPr>
          </a:p>
        </p:txBody>
      </p:sp>
      <p:sp>
        <p:nvSpPr>
          <p:cNvPr id="28" name="Marcador de contenido 5">
            <a:extLst>
              <a:ext uri="{FF2B5EF4-FFF2-40B4-BE49-F238E27FC236}">
                <a16:creationId xmlns:a16="http://schemas.microsoft.com/office/drawing/2014/main" xmlns="" id="{44587816-1854-4332-B238-D5745CC6B5D9}"/>
              </a:ext>
            </a:extLst>
          </p:cNvPr>
          <p:cNvSpPr txBox="1">
            <a:spLocks/>
          </p:cNvSpPr>
          <p:nvPr/>
        </p:nvSpPr>
        <p:spPr>
          <a:xfrm>
            <a:off x="5386645" y="1422079"/>
            <a:ext cx="1533174"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dirty="0">
                <a:solidFill>
                  <a:schemeClr val="bg2">
                    <a:lumMod val="25000"/>
                  </a:schemeClr>
                </a:solidFill>
                <a:latin typeface="+mj-lt"/>
                <a:ea typeface="Century Gothic" charset="0"/>
                <a:cs typeface="Century Gothic" charset="0"/>
              </a:rPr>
              <a:t>Agricultores </a:t>
            </a:r>
            <a:endParaRPr lang="es-EC" sz="1200" dirty="0">
              <a:solidFill>
                <a:schemeClr val="bg2">
                  <a:lumMod val="25000"/>
                </a:schemeClr>
              </a:solidFill>
              <a:latin typeface="+mj-lt"/>
            </a:endParaRPr>
          </a:p>
        </p:txBody>
      </p:sp>
      <p:sp>
        <p:nvSpPr>
          <p:cNvPr id="29" name="Marcador de contenido 5">
            <a:extLst>
              <a:ext uri="{FF2B5EF4-FFF2-40B4-BE49-F238E27FC236}">
                <a16:creationId xmlns:a16="http://schemas.microsoft.com/office/drawing/2014/main" xmlns="" id="{9B67DF9C-3267-47B0-B706-E79A2EBDDADE}"/>
              </a:ext>
            </a:extLst>
          </p:cNvPr>
          <p:cNvSpPr txBox="1">
            <a:spLocks/>
          </p:cNvSpPr>
          <p:nvPr/>
        </p:nvSpPr>
        <p:spPr>
          <a:xfrm>
            <a:off x="4958464" y="1786890"/>
            <a:ext cx="1884167" cy="288305"/>
          </a:xfrm>
          <a:prstGeom prst="rect">
            <a:avLst/>
          </a:prstGeom>
        </p:spPr>
        <p:txBody>
          <a:bodyPr anchor="ctr">
            <a:noAutofit/>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200" dirty="0">
                <a:solidFill>
                  <a:schemeClr val="bg2">
                    <a:lumMod val="25000"/>
                  </a:schemeClr>
                </a:solidFill>
                <a:latin typeface="+mj-lt"/>
                <a:ea typeface="Century Gothic" charset="0"/>
                <a:cs typeface="Century Gothic" charset="0"/>
              </a:rPr>
              <a:t>Directores y Gerentes</a:t>
            </a:r>
            <a:endParaRPr lang="es-EC" sz="1200" dirty="0">
              <a:solidFill>
                <a:schemeClr val="bg2">
                  <a:lumMod val="25000"/>
                </a:schemeClr>
              </a:solidFill>
              <a:latin typeface="+mj-lt"/>
            </a:endParaRPr>
          </a:p>
        </p:txBody>
      </p:sp>
      <p:cxnSp>
        <p:nvCxnSpPr>
          <p:cNvPr id="30" name="48 Conector recto de flecha">
            <a:extLst>
              <a:ext uri="{FF2B5EF4-FFF2-40B4-BE49-F238E27FC236}">
                <a16:creationId xmlns:a16="http://schemas.microsoft.com/office/drawing/2014/main" xmlns="" id="{F8255013-C29C-4404-8792-49469BC51266}"/>
              </a:ext>
            </a:extLst>
          </p:cNvPr>
          <p:cNvCxnSpPr>
            <a:cxnSpLocks/>
          </p:cNvCxnSpPr>
          <p:nvPr/>
        </p:nvCxnSpPr>
        <p:spPr>
          <a:xfrm>
            <a:off x="4783985" y="4262318"/>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31" name="48 Conector recto de flecha">
            <a:extLst>
              <a:ext uri="{FF2B5EF4-FFF2-40B4-BE49-F238E27FC236}">
                <a16:creationId xmlns:a16="http://schemas.microsoft.com/office/drawing/2014/main" xmlns="" id="{C3C94D40-CAAE-455C-8708-FA4801682323}"/>
              </a:ext>
            </a:extLst>
          </p:cNvPr>
          <p:cNvCxnSpPr>
            <a:cxnSpLocks/>
          </p:cNvCxnSpPr>
          <p:nvPr/>
        </p:nvCxnSpPr>
        <p:spPr>
          <a:xfrm>
            <a:off x="4782312" y="4593022"/>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32" name="48 Conector recto de flecha">
            <a:extLst>
              <a:ext uri="{FF2B5EF4-FFF2-40B4-BE49-F238E27FC236}">
                <a16:creationId xmlns:a16="http://schemas.microsoft.com/office/drawing/2014/main" xmlns="" id="{8FC5C378-8276-4416-B049-78917E7C00BC}"/>
              </a:ext>
            </a:extLst>
          </p:cNvPr>
          <p:cNvCxnSpPr>
            <a:cxnSpLocks/>
          </p:cNvCxnSpPr>
          <p:nvPr/>
        </p:nvCxnSpPr>
        <p:spPr>
          <a:xfrm>
            <a:off x="4779028" y="3864301"/>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33" name="48 Conector recto de flecha">
            <a:extLst>
              <a:ext uri="{FF2B5EF4-FFF2-40B4-BE49-F238E27FC236}">
                <a16:creationId xmlns:a16="http://schemas.microsoft.com/office/drawing/2014/main" xmlns="" id="{08A5AE18-267C-470F-8019-9065A8B0D04A}"/>
              </a:ext>
            </a:extLst>
          </p:cNvPr>
          <p:cNvCxnSpPr>
            <a:cxnSpLocks/>
          </p:cNvCxnSpPr>
          <p:nvPr/>
        </p:nvCxnSpPr>
        <p:spPr>
          <a:xfrm>
            <a:off x="4782312" y="3496016"/>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34" name="48 Conector recto de flecha">
            <a:extLst>
              <a:ext uri="{FF2B5EF4-FFF2-40B4-BE49-F238E27FC236}">
                <a16:creationId xmlns:a16="http://schemas.microsoft.com/office/drawing/2014/main" xmlns="" id="{C1620E54-7A34-4EC4-950A-C8B3CDFD8F1A}"/>
              </a:ext>
            </a:extLst>
          </p:cNvPr>
          <p:cNvCxnSpPr>
            <a:cxnSpLocks/>
          </p:cNvCxnSpPr>
          <p:nvPr/>
        </p:nvCxnSpPr>
        <p:spPr>
          <a:xfrm>
            <a:off x="4782312" y="3136415"/>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35" name="48 Conector recto de flecha">
            <a:extLst>
              <a:ext uri="{FF2B5EF4-FFF2-40B4-BE49-F238E27FC236}">
                <a16:creationId xmlns:a16="http://schemas.microsoft.com/office/drawing/2014/main" xmlns="" id="{59A04192-5FDB-4908-A31B-C43CA6085163}"/>
              </a:ext>
            </a:extLst>
          </p:cNvPr>
          <p:cNvCxnSpPr>
            <a:cxnSpLocks/>
          </p:cNvCxnSpPr>
          <p:nvPr/>
        </p:nvCxnSpPr>
        <p:spPr>
          <a:xfrm>
            <a:off x="4782312" y="2781797"/>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36" name="48 Conector recto de flecha">
            <a:extLst>
              <a:ext uri="{FF2B5EF4-FFF2-40B4-BE49-F238E27FC236}">
                <a16:creationId xmlns:a16="http://schemas.microsoft.com/office/drawing/2014/main" xmlns="" id="{71E8D8C8-5ED5-4256-BE96-11D6A987FE5C}"/>
              </a:ext>
            </a:extLst>
          </p:cNvPr>
          <p:cNvCxnSpPr>
            <a:cxnSpLocks/>
          </p:cNvCxnSpPr>
          <p:nvPr/>
        </p:nvCxnSpPr>
        <p:spPr>
          <a:xfrm>
            <a:off x="4782312" y="2450463"/>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37" name="48 Conector recto de flecha">
            <a:extLst>
              <a:ext uri="{FF2B5EF4-FFF2-40B4-BE49-F238E27FC236}">
                <a16:creationId xmlns:a16="http://schemas.microsoft.com/office/drawing/2014/main" xmlns="" id="{37B05593-898E-4928-B076-8AE4221F8741}"/>
              </a:ext>
            </a:extLst>
          </p:cNvPr>
          <p:cNvCxnSpPr>
            <a:cxnSpLocks/>
          </p:cNvCxnSpPr>
          <p:nvPr/>
        </p:nvCxnSpPr>
        <p:spPr>
          <a:xfrm>
            <a:off x="4782312" y="1703397"/>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cxnSp>
        <p:nvCxnSpPr>
          <p:cNvPr id="38" name="48 Conector recto de flecha">
            <a:extLst>
              <a:ext uri="{FF2B5EF4-FFF2-40B4-BE49-F238E27FC236}">
                <a16:creationId xmlns:a16="http://schemas.microsoft.com/office/drawing/2014/main" xmlns="" id="{BCB1E599-1E31-43DA-99A3-50567CF6EB7F}"/>
              </a:ext>
            </a:extLst>
          </p:cNvPr>
          <p:cNvCxnSpPr>
            <a:cxnSpLocks/>
          </p:cNvCxnSpPr>
          <p:nvPr/>
        </p:nvCxnSpPr>
        <p:spPr>
          <a:xfrm>
            <a:off x="4767075" y="2046620"/>
            <a:ext cx="2194560" cy="0"/>
          </a:xfrm>
          <a:prstGeom prst="straightConnector1">
            <a:avLst/>
          </a:prstGeom>
          <a:ln>
            <a:solidFill>
              <a:srgbClr val="0069AF"/>
            </a:solidFill>
            <a:prstDash val="sysDot"/>
            <a:headEnd type="arrow"/>
            <a:tailEnd type="arrow"/>
          </a:ln>
        </p:spPr>
        <p:style>
          <a:lnRef idx="3">
            <a:schemeClr val="accent1"/>
          </a:lnRef>
          <a:fillRef idx="0">
            <a:schemeClr val="accent1"/>
          </a:fillRef>
          <a:effectRef idx="2">
            <a:schemeClr val="accent1"/>
          </a:effectRef>
          <a:fontRef idx="minor">
            <a:schemeClr val="tx1"/>
          </a:fontRef>
        </p:style>
      </p:cxnSp>
      <p:graphicFrame>
        <p:nvGraphicFramePr>
          <p:cNvPr id="39" name="Tabla 42">
            <a:extLst>
              <a:ext uri="{FF2B5EF4-FFF2-40B4-BE49-F238E27FC236}">
                <a16:creationId xmlns:a16="http://schemas.microsoft.com/office/drawing/2014/main" xmlns="" id="{4B8617FC-538A-498B-863B-2C95C4E1D050}"/>
              </a:ext>
            </a:extLst>
          </p:cNvPr>
          <p:cNvGraphicFramePr>
            <a:graphicFrameLocks noGrp="1"/>
          </p:cNvGraphicFramePr>
          <p:nvPr/>
        </p:nvGraphicFramePr>
        <p:xfrm>
          <a:off x="9403539" y="1426464"/>
          <a:ext cx="1757286" cy="393192"/>
        </p:xfrm>
        <a:graphic>
          <a:graphicData uri="http://schemas.openxmlformats.org/drawingml/2006/table">
            <a:tbl>
              <a:tblPr/>
              <a:tblGrid>
                <a:gridCol w="585762">
                  <a:extLst>
                    <a:ext uri="{9D8B030D-6E8A-4147-A177-3AD203B41FA5}">
                      <a16:colId xmlns:a16="http://schemas.microsoft.com/office/drawing/2014/main" xmlns="" val="2288342093"/>
                    </a:ext>
                  </a:extLst>
                </a:gridCol>
                <a:gridCol w="585762">
                  <a:extLst>
                    <a:ext uri="{9D8B030D-6E8A-4147-A177-3AD203B41FA5}">
                      <a16:colId xmlns:a16="http://schemas.microsoft.com/office/drawing/2014/main" xmlns="" val="394187681"/>
                    </a:ext>
                  </a:extLst>
                </a:gridCol>
                <a:gridCol w="585762">
                  <a:extLst>
                    <a:ext uri="{9D8B030D-6E8A-4147-A177-3AD203B41FA5}">
                      <a16:colId xmlns:a16="http://schemas.microsoft.com/office/drawing/2014/main" xmlns="" val="2158004679"/>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2177251306"/>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228616316"/>
                  </a:ext>
                </a:extLst>
              </a:tr>
              <a:tr h="131064">
                <a:tc>
                  <a:txBody>
                    <a:bodyPr/>
                    <a:lstStyle/>
                    <a:p>
                      <a:pPr algn="ctr" rtl="0" fontAlgn="ctr"/>
                      <a:r>
                        <a:rPr lang="es-EC" sz="800" b="0" i="0" u="none" strike="noStrike" dirty="0">
                          <a:solidFill>
                            <a:schemeClr val="bg2">
                              <a:lumMod val="25000"/>
                            </a:schemeClr>
                          </a:solidFill>
                          <a:effectLst/>
                          <a:latin typeface="+mn-lt"/>
                        </a:rPr>
                        <a:t>952.978</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1.079.930</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13,3%</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3747127331"/>
                  </a:ext>
                </a:extLst>
              </a:tr>
            </a:tbl>
          </a:graphicData>
        </a:graphic>
      </p:graphicFrame>
      <p:sp>
        <p:nvSpPr>
          <p:cNvPr id="40" name="1 Triángulo isósceles">
            <a:extLst>
              <a:ext uri="{FF2B5EF4-FFF2-40B4-BE49-F238E27FC236}">
                <a16:creationId xmlns:a16="http://schemas.microsoft.com/office/drawing/2014/main" xmlns="" id="{67F4DC2A-02C6-4BAF-880D-62B88B80B440}"/>
              </a:ext>
            </a:extLst>
          </p:cNvPr>
          <p:cNvSpPr/>
          <p:nvPr/>
        </p:nvSpPr>
        <p:spPr>
          <a:xfrm>
            <a:off x="10624824" y="1733093"/>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41" name="Marcador de contenido 2">
            <a:extLst>
              <a:ext uri="{FF2B5EF4-FFF2-40B4-BE49-F238E27FC236}">
                <a16:creationId xmlns:a16="http://schemas.microsoft.com/office/drawing/2014/main" xmlns="" id="{949C3249-09A0-437E-9350-1D21A0B416A7}"/>
              </a:ext>
            </a:extLst>
          </p:cNvPr>
          <p:cNvSpPr txBox="1">
            <a:spLocks/>
          </p:cNvSpPr>
          <p:nvPr/>
        </p:nvSpPr>
        <p:spPr>
          <a:xfrm>
            <a:off x="1253086" y="614438"/>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400" b="0" dirty="0">
                <a:solidFill>
                  <a:srgbClr val="7F7F7F">
                    <a:alpha val="100000"/>
                  </a:srgbClr>
                </a:solidFill>
                <a:cs typeface="Century Gothic (Cuerpo)"/>
                <a:sym typeface="Century Gothic (Cuerpo)"/>
              </a:rPr>
              <a:t>Valores en unidades de personas</a:t>
            </a:r>
          </a:p>
        </p:txBody>
      </p:sp>
      <p:sp>
        <p:nvSpPr>
          <p:cNvPr id="42" name="Marcador de contenido 1">
            <a:extLst>
              <a:ext uri="{FF2B5EF4-FFF2-40B4-BE49-F238E27FC236}">
                <a16:creationId xmlns:a16="http://schemas.microsoft.com/office/drawing/2014/main" xmlns="" id="{4B12039B-4113-4D54-B900-9339C7FCA87E}"/>
              </a:ext>
            </a:extLst>
          </p:cNvPr>
          <p:cNvSpPr txBox="1">
            <a:spLocks/>
          </p:cNvSpPr>
          <p:nvPr/>
        </p:nvSpPr>
        <p:spPr>
          <a:xfrm>
            <a:off x="928554" y="126357"/>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MX" sz="2300" dirty="0">
                <a:cs typeface="Century Gothic (Títulos)"/>
                <a:sym typeface="Century Gothic (Títulos)"/>
              </a:rPr>
              <a:t>2.3 Personal ocupado empresarial</a:t>
            </a:r>
          </a:p>
        </p:txBody>
      </p:sp>
      <p:graphicFrame>
        <p:nvGraphicFramePr>
          <p:cNvPr id="45" name="Gráfico 44">
            <a:extLst>
              <a:ext uri="{FF2B5EF4-FFF2-40B4-BE49-F238E27FC236}">
                <a16:creationId xmlns:a16="http://schemas.microsoft.com/office/drawing/2014/main" xmlns="" id="{C139EB8D-2E77-44CC-BCD1-F8D9BF313C02}"/>
              </a:ext>
            </a:extLst>
          </p:cNvPr>
          <p:cNvGraphicFramePr>
            <a:graphicFrameLocks/>
          </p:cNvGraphicFramePr>
          <p:nvPr>
            <p:extLst>
              <p:ext uri="{D42A27DB-BD31-4B8C-83A1-F6EECF244321}">
                <p14:modId xmlns:p14="http://schemas.microsoft.com/office/powerpoint/2010/main" val="3701566351"/>
              </p:ext>
            </p:extLst>
          </p:nvPr>
        </p:nvGraphicFramePr>
        <p:xfrm>
          <a:off x="7066800" y="1364400"/>
          <a:ext cx="4420800" cy="3571200"/>
        </p:xfrm>
        <a:graphic>
          <a:graphicData uri="http://schemas.openxmlformats.org/drawingml/2006/chart">
            <c:chart xmlns:c="http://schemas.openxmlformats.org/drawingml/2006/chart" xmlns:r="http://schemas.openxmlformats.org/officeDocument/2006/relationships" r:id="rId11"/>
          </a:graphicData>
        </a:graphic>
      </p:graphicFrame>
      <p:grpSp>
        <p:nvGrpSpPr>
          <p:cNvPr id="46" name="Grupo 45"/>
          <p:cNvGrpSpPr/>
          <p:nvPr/>
        </p:nvGrpSpPr>
        <p:grpSpPr>
          <a:xfrm>
            <a:off x="8507522" y="4878508"/>
            <a:ext cx="1009403" cy="216393"/>
            <a:chOff x="8322219" y="4899774"/>
            <a:chExt cx="1009403" cy="216393"/>
          </a:xfrm>
        </p:grpSpPr>
        <p:sp>
          <p:nvSpPr>
            <p:cNvPr id="47" name="CuadroTexto 46"/>
            <p:cNvSpPr txBox="1"/>
            <p:nvPr/>
          </p:nvSpPr>
          <p:spPr>
            <a:xfrm>
              <a:off x="8807191" y="4900723"/>
              <a:ext cx="524431" cy="215444"/>
            </a:xfrm>
            <a:prstGeom prst="rect">
              <a:avLst/>
            </a:prstGeom>
            <a:noFill/>
          </p:spPr>
          <p:txBody>
            <a:bodyPr wrap="square" rtlCol="0">
              <a:spAutoFit/>
            </a:bodyPr>
            <a:lstStyle/>
            <a:p>
              <a:r>
                <a:rPr lang="es-ES" sz="800" dirty="0">
                  <a:solidFill>
                    <a:schemeClr val="bg2">
                      <a:lumMod val="50000"/>
                    </a:schemeClr>
                  </a:solidFill>
                </a:rPr>
                <a:t>2022</a:t>
              </a:r>
              <a:endParaRPr lang="es-EC" sz="800" dirty="0">
                <a:solidFill>
                  <a:schemeClr val="bg2">
                    <a:lumMod val="50000"/>
                  </a:schemeClr>
                </a:solidFill>
              </a:endParaRPr>
            </a:p>
          </p:txBody>
        </p:sp>
        <p:sp>
          <p:nvSpPr>
            <p:cNvPr id="48" name="CuadroTexto 47"/>
            <p:cNvSpPr txBox="1"/>
            <p:nvPr/>
          </p:nvSpPr>
          <p:spPr>
            <a:xfrm>
              <a:off x="8371382" y="4899774"/>
              <a:ext cx="524431" cy="215444"/>
            </a:xfrm>
            <a:prstGeom prst="rect">
              <a:avLst/>
            </a:prstGeom>
            <a:noFill/>
          </p:spPr>
          <p:txBody>
            <a:bodyPr wrap="square" rtlCol="0">
              <a:spAutoFit/>
            </a:bodyPr>
            <a:lstStyle/>
            <a:p>
              <a:r>
                <a:rPr lang="es-ES" sz="800" dirty="0">
                  <a:solidFill>
                    <a:schemeClr val="bg2">
                      <a:lumMod val="50000"/>
                    </a:schemeClr>
                  </a:solidFill>
                </a:rPr>
                <a:t>2021</a:t>
              </a:r>
              <a:endParaRPr lang="es-EC" sz="800" dirty="0">
                <a:solidFill>
                  <a:schemeClr val="bg2">
                    <a:lumMod val="50000"/>
                  </a:schemeClr>
                </a:solidFill>
              </a:endParaRPr>
            </a:p>
          </p:txBody>
        </p:sp>
        <p:sp>
          <p:nvSpPr>
            <p:cNvPr id="49" name="Rectángulo 15">
              <a:extLst>
                <a:ext uri="{FF2B5EF4-FFF2-40B4-BE49-F238E27FC236}">
                  <a16:creationId xmlns:a16="http://schemas.microsoft.com/office/drawing/2014/main" xmlns="" id="{12F300C6-4759-450F-89C9-7FBD658895D2}"/>
                </a:ext>
              </a:extLst>
            </p:cNvPr>
            <p:cNvSpPr/>
            <p:nvPr/>
          </p:nvSpPr>
          <p:spPr>
            <a:xfrm>
              <a:off x="8322219" y="4939823"/>
              <a:ext cx="96253" cy="92815"/>
            </a:xfrm>
            <a:prstGeom prst="rect">
              <a:avLst/>
            </a:prstGeom>
            <a:solidFill>
              <a:srgbClr val="74C9FF"/>
            </a:solidFill>
            <a:ln>
              <a:solidFill>
                <a:srgbClr val="74C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50" name="Rectángulo 16">
              <a:extLst>
                <a:ext uri="{FF2B5EF4-FFF2-40B4-BE49-F238E27FC236}">
                  <a16:creationId xmlns:a16="http://schemas.microsoft.com/office/drawing/2014/main" xmlns="" id="{9F79B100-91C7-4B82-B564-A130AB6A7BF8}"/>
                </a:ext>
              </a:extLst>
            </p:cNvPr>
            <p:cNvSpPr/>
            <p:nvPr/>
          </p:nvSpPr>
          <p:spPr>
            <a:xfrm>
              <a:off x="8746395" y="4935600"/>
              <a:ext cx="96253" cy="92815"/>
            </a:xfrm>
            <a:prstGeom prst="rect">
              <a:avLst/>
            </a:prstGeom>
            <a:solidFill>
              <a:srgbClr val="86859B"/>
            </a:solidFill>
            <a:ln>
              <a:solidFill>
                <a:srgbClr val="8685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grpSp>
    </p:spTree>
    <p:extLst>
      <p:ext uri="{BB962C8B-B14F-4D97-AF65-F5344CB8AC3E}">
        <p14:creationId xmlns:p14="http://schemas.microsoft.com/office/powerpoint/2010/main" val="7824414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áfico 19">
            <a:extLst>
              <a:ext uri="{FF2B5EF4-FFF2-40B4-BE49-F238E27FC236}">
                <a16:creationId xmlns:a16="http://schemas.microsoft.com/office/drawing/2014/main" xmlns="" id="{A844F761-E44A-4F9C-881F-592073EFF212}"/>
              </a:ext>
            </a:extLst>
          </p:cNvPr>
          <p:cNvGraphicFramePr>
            <a:graphicFrameLocks/>
          </p:cNvGraphicFramePr>
          <p:nvPr>
            <p:extLst>
              <p:ext uri="{D42A27DB-BD31-4B8C-83A1-F6EECF244321}">
                <p14:modId xmlns:p14="http://schemas.microsoft.com/office/powerpoint/2010/main" val="1171427132"/>
              </p:ext>
            </p:extLst>
          </p:nvPr>
        </p:nvGraphicFramePr>
        <p:xfrm>
          <a:off x="702000" y="2070000"/>
          <a:ext cx="4590000" cy="2793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1" name="Gráfico 20">
            <a:extLst>
              <a:ext uri="{FF2B5EF4-FFF2-40B4-BE49-F238E27FC236}">
                <a16:creationId xmlns:a16="http://schemas.microsoft.com/office/drawing/2014/main" xmlns="" id="{C848BA3F-79B7-4BF8-8D63-78C8496845EE}"/>
              </a:ext>
            </a:extLst>
          </p:cNvPr>
          <p:cNvGraphicFramePr>
            <a:graphicFrameLocks/>
          </p:cNvGraphicFramePr>
          <p:nvPr>
            <p:extLst>
              <p:ext uri="{D42A27DB-BD31-4B8C-83A1-F6EECF244321}">
                <p14:modId xmlns:p14="http://schemas.microsoft.com/office/powerpoint/2010/main" val="3006101849"/>
              </p:ext>
            </p:extLst>
          </p:nvPr>
        </p:nvGraphicFramePr>
        <p:xfrm>
          <a:off x="6238800" y="2070000"/>
          <a:ext cx="4590000" cy="2793600"/>
        </p:xfrm>
        <a:graphic>
          <a:graphicData uri="http://schemas.openxmlformats.org/drawingml/2006/chart">
            <c:chart xmlns:c="http://schemas.openxmlformats.org/drawingml/2006/chart" xmlns:r="http://schemas.openxmlformats.org/officeDocument/2006/relationships" r:id="rId3"/>
          </a:graphicData>
        </a:graphic>
      </p:graphicFrame>
      <p:sp>
        <p:nvSpPr>
          <p:cNvPr id="2" name="Marcador de contenido 2">
            <a:extLst>
              <a:ext uri="{FF2B5EF4-FFF2-40B4-BE49-F238E27FC236}">
                <a16:creationId xmlns:a16="http://schemas.microsoft.com/office/drawing/2014/main" xmlns="" id="{AD406A73-B8AC-4282-AFE9-F7AD34922B27}"/>
              </a:ext>
            </a:extLst>
          </p:cNvPr>
          <p:cNvSpPr txBox="1">
            <a:spLocks/>
          </p:cNvSpPr>
          <p:nvPr/>
        </p:nvSpPr>
        <p:spPr>
          <a:xfrm>
            <a:off x="1234798" y="625643"/>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400" b="0" dirty="0">
                <a:solidFill>
                  <a:srgbClr val="7F7F7F">
                    <a:alpha val="100000"/>
                  </a:srgbClr>
                </a:solidFill>
                <a:cs typeface="Century Gothic (Cuerpo)"/>
                <a:sym typeface="Century Gothic (Cuerpo)"/>
              </a:rPr>
              <a:t>Valores en millones de dólares</a:t>
            </a:r>
          </a:p>
        </p:txBody>
      </p:sp>
      <p:sp>
        <p:nvSpPr>
          <p:cNvPr id="3" name="Marcador de contenido 3">
            <a:extLst>
              <a:ext uri="{FF2B5EF4-FFF2-40B4-BE49-F238E27FC236}">
                <a16:creationId xmlns:a16="http://schemas.microsoft.com/office/drawing/2014/main" xmlns="" id="{B1BCF00D-BD05-42FF-AF2D-0A5CCAA365BD}"/>
              </a:ext>
            </a:extLst>
          </p:cNvPr>
          <p:cNvSpPr txBox="1">
            <a:spLocks/>
          </p:cNvSpPr>
          <p:nvPr/>
        </p:nvSpPr>
        <p:spPr>
          <a:xfrm>
            <a:off x="1463040" y="4946790"/>
            <a:ext cx="3753612" cy="11155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2022 hubo un incremento en las remuneraciones del 14,0%  a nivel nacional. El 39,4% de las remuneraciones pagadas por las empresas investigadas, fue realizado por el sector servicios.</a:t>
            </a:r>
          </a:p>
        </p:txBody>
      </p:sp>
      <p:sp>
        <p:nvSpPr>
          <p:cNvPr id="4" name="Marcador de contenido 4">
            <a:extLst>
              <a:ext uri="{FF2B5EF4-FFF2-40B4-BE49-F238E27FC236}">
                <a16:creationId xmlns:a16="http://schemas.microsoft.com/office/drawing/2014/main" xmlns="" id="{591F3DB1-67BD-4F1C-87AC-7766469E5CFA}"/>
              </a:ext>
            </a:extLst>
          </p:cNvPr>
          <p:cNvSpPr txBox="1">
            <a:spLocks/>
          </p:cNvSpPr>
          <p:nvPr/>
        </p:nvSpPr>
        <p:spPr>
          <a:xfrm>
            <a:off x="7077456" y="4920154"/>
            <a:ext cx="3689096" cy="9707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2022, las empresas mediana B presentaron un aumento del gasto en remuneraciones, con el 33,3%, en referencia al 2021.</a:t>
            </a:r>
          </a:p>
        </p:txBody>
      </p:sp>
      <p:sp>
        <p:nvSpPr>
          <p:cNvPr id="5" name="Marcador de contenido 5">
            <a:extLst>
              <a:ext uri="{FF2B5EF4-FFF2-40B4-BE49-F238E27FC236}">
                <a16:creationId xmlns:a16="http://schemas.microsoft.com/office/drawing/2014/main" xmlns="" id="{C5930B0C-9BAB-4005-B746-553C1B035CDC}"/>
              </a:ext>
            </a:extLst>
          </p:cNvPr>
          <p:cNvSpPr txBox="1">
            <a:spLocks/>
          </p:cNvSpPr>
          <p:nvPr/>
        </p:nvSpPr>
        <p:spPr>
          <a:xfrm>
            <a:off x="704088" y="6492240"/>
            <a:ext cx="4928616" cy="2468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dirty="0">
                <a:solidFill>
                  <a:srgbClr val="595959">
                    <a:alpha val="100000"/>
                  </a:srgbClr>
                </a:solidFill>
                <a:cs typeface="Century Gothic (Cuerpo)"/>
                <a:sym typeface="Century Gothic (Cuerpo)"/>
              </a:rPr>
              <a:t>Fuente: </a:t>
            </a:r>
            <a:r>
              <a:rPr lang="es-EC" sz="900" b="0" dirty="0">
                <a:solidFill>
                  <a:srgbClr val="595959">
                    <a:alpha val="100000"/>
                  </a:srgbClr>
                </a:solidFill>
                <a:cs typeface="Century Gothic (Cuerpo)"/>
                <a:sym typeface="Century Gothic (Cuerpo)"/>
              </a:rPr>
              <a:t>Encuesta Estructural Empresarial (ENESEM) 2021- 2022</a:t>
            </a:r>
          </a:p>
        </p:txBody>
      </p:sp>
      <p:pic>
        <p:nvPicPr>
          <p:cNvPr id="6" name="Marcador de contenido 8">
            <a:extLst>
              <a:ext uri="{FF2B5EF4-FFF2-40B4-BE49-F238E27FC236}">
                <a16:creationId xmlns:a16="http://schemas.microsoft.com/office/drawing/2014/main" xmlns="" id="{07974F64-4E07-484A-914E-BF511E4CA6A4}"/>
              </a:ext>
            </a:extLst>
          </p:cNvPr>
          <p:cNvPicPr>
            <a:picLocks/>
          </p:cNvPicPr>
          <p:nvPr/>
        </p:nvPicPr>
        <p:blipFill>
          <a:blip r:embed="rId4" cstate="print"/>
          <a:stretch>
            <a:fillRect/>
          </a:stretch>
        </p:blipFill>
        <p:spPr>
          <a:xfrm>
            <a:off x="1463040" y="4983366"/>
            <a:ext cx="22860" cy="978408"/>
          </a:xfrm>
          <a:prstGeom prst="rect">
            <a:avLst/>
          </a:prstGeom>
        </p:spPr>
      </p:pic>
      <p:pic>
        <p:nvPicPr>
          <p:cNvPr id="7" name="Marcador de contenido 9">
            <a:extLst>
              <a:ext uri="{FF2B5EF4-FFF2-40B4-BE49-F238E27FC236}">
                <a16:creationId xmlns:a16="http://schemas.microsoft.com/office/drawing/2014/main" xmlns="" id="{E6782FD5-54E0-4193-A920-6349901886AE}"/>
              </a:ext>
            </a:extLst>
          </p:cNvPr>
          <p:cNvPicPr>
            <a:picLocks/>
          </p:cNvPicPr>
          <p:nvPr/>
        </p:nvPicPr>
        <p:blipFill>
          <a:blip r:embed="rId4" cstate="print"/>
          <a:stretch>
            <a:fillRect/>
          </a:stretch>
        </p:blipFill>
        <p:spPr>
          <a:xfrm>
            <a:off x="7050024" y="4976508"/>
            <a:ext cx="22860" cy="822960"/>
          </a:xfrm>
          <a:prstGeom prst="rect">
            <a:avLst/>
          </a:prstGeom>
        </p:spPr>
      </p:pic>
      <p:pic>
        <p:nvPicPr>
          <p:cNvPr id="8" name="Marcador de contenido 10">
            <a:extLst>
              <a:ext uri="{FF2B5EF4-FFF2-40B4-BE49-F238E27FC236}">
                <a16:creationId xmlns:a16="http://schemas.microsoft.com/office/drawing/2014/main" xmlns="" id="{F1D04499-EB3F-4970-B54C-E73542B5826F}"/>
              </a:ext>
            </a:extLst>
          </p:cNvPr>
          <p:cNvPicPr>
            <a:picLocks/>
          </p:cNvPicPr>
          <p:nvPr/>
        </p:nvPicPr>
        <p:blipFill>
          <a:blip r:embed="rId5" cstate="print"/>
          <a:stretch>
            <a:fillRect/>
          </a:stretch>
        </p:blipFill>
        <p:spPr>
          <a:xfrm>
            <a:off x="718386" y="5175390"/>
            <a:ext cx="594360" cy="594360"/>
          </a:xfrm>
          <a:prstGeom prst="rect">
            <a:avLst/>
          </a:prstGeom>
        </p:spPr>
      </p:pic>
      <p:pic>
        <p:nvPicPr>
          <p:cNvPr id="9" name="Marcador de contenido 11">
            <a:extLst>
              <a:ext uri="{FF2B5EF4-FFF2-40B4-BE49-F238E27FC236}">
                <a16:creationId xmlns:a16="http://schemas.microsoft.com/office/drawing/2014/main" xmlns="" id="{460FC962-43C1-4AF6-9C91-05540D2C9D82}"/>
              </a:ext>
            </a:extLst>
          </p:cNvPr>
          <p:cNvPicPr>
            <a:picLocks/>
          </p:cNvPicPr>
          <p:nvPr/>
        </p:nvPicPr>
        <p:blipFill>
          <a:blip r:embed="rId6" cstate="print"/>
          <a:stretch>
            <a:fillRect/>
          </a:stretch>
        </p:blipFill>
        <p:spPr>
          <a:xfrm>
            <a:off x="6345936" y="5186820"/>
            <a:ext cx="594360" cy="594360"/>
          </a:xfrm>
          <a:prstGeom prst="rect">
            <a:avLst/>
          </a:prstGeom>
        </p:spPr>
      </p:pic>
      <p:graphicFrame>
        <p:nvGraphicFramePr>
          <p:cNvPr id="10" name="Tabla 14">
            <a:extLst>
              <a:ext uri="{FF2B5EF4-FFF2-40B4-BE49-F238E27FC236}">
                <a16:creationId xmlns:a16="http://schemas.microsoft.com/office/drawing/2014/main" xmlns="" id="{C7C1BEA5-8C7B-4743-809F-8CE36AE17D0E}"/>
              </a:ext>
            </a:extLst>
          </p:cNvPr>
          <p:cNvGraphicFramePr>
            <a:graphicFrameLocks noGrp="1"/>
          </p:cNvGraphicFramePr>
          <p:nvPr>
            <p:extLst>
              <p:ext uri="{D42A27DB-BD31-4B8C-83A1-F6EECF244321}">
                <p14:modId xmlns:p14="http://schemas.microsoft.com/office/powerpoint/2010/main" val="1480088919"/>
              </p:ext>
            </p:extLst>
          </p:nvPr>
        </p:nvGraphicFramePr>
        <p:xfrm>
          <a:off x="3854196" y="2215470"/>
          <a:ext cx="1362456" cy="393192"/>
        </p:xfrm>
        <a:graphic>
          <a:graphicData uri="http://schemas.openxmlformats.org/drawingml/2006/table">
            <a:tbl>
              <a:tblPr/>
              <a:tblGrid>
                <a:gridCol w="454152">
                  <a:extLst>
                    <a:ext uri="{9D8B030D-6E8A-4147-A177-3AD203B41FA5}">
                      <a16:colId xmlns:a16="http://schemas.microsoft.com/office/drawing/2014/main" xmlns="" val="850574763"/>
                    </a:ext>
                  </a:extLst>
                </a:gridCol>
                <a:gridCol w="454152">
                  <a:extLst>
                    <a:ext uri="{9D8B030D-6E8A-4147-A177-3AD203B41FA5}">
                      <a16:colId xmlns:a16="http://schemas.microsoft.com/office/drawing/2014/main" xmlns="" val="3157407332"/>
                    </a:ext>
                  </a:extLst>
                </a:gridCol>
                <a:gridCol w="454152">
                  <a:extLst>
                    <a:ext uri="{9D8B030D-6E8A-4147-A177-3AD203B41FA5}">
                      <a16:colId xmlns:a16="http://schemas.microsoft.com/office/drawing/2014/main" xmlns="" val="82123734"/>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487694653"/>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3984141359"/>
                  </a:ext>
                </a:extLst>
              </a:tr>
              <a:tr h="131064">
                <a:tc>
                  <a:txBody>
                    <a:bodyPr/>
                    <a:lstStyle/>
                    <a:p>
                      <a:pPr algn="ctr" rtl="0" fontAlgn="ctr"/>
                      <a:r>
                        <a:rPr lang="es-EC" sz="800" b="0" i="0" u="none" strike="noStrike" dirty="0">
                          <a:solidFill>
                            <a:schemeClr val="bg2">
                              <a:lumMod val="25000"/>
                            </a:schemeClr>
                          </a:solidFill>
                          <a:effectLst/>
                          <a:latin typeface="+mn-lt"/>
                        </a:rPr>
                        <a:t>16.774</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19.126</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14,0%</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2026646556"/>
                  </a:ext>
                </a:extLst>
              </a:tr>
            </a:tbl>
          </a:graphicData>
        </a:graphic>
      </p:graphicFrame>
      <p:graphicFrame>
        <p:nvGraphicFramePr>
          <p:cNvPr id="11" name="Tabla 15">
            <a:extLst>
              <a:ext uri="{FF2B5EF4-FFF2-40B4-BE49-F238E27FC236}">
                <a16:creationId xmlns:a16="http://schemas.microsoft.com/office/drawing/2014/main" xmlns="" id="{584957A4-5FB7-417E-9DA4-1E44FF85023D}"/>
              </a:ext>
            </a:extLst>
          </p:cNvPr>
          <p:cNvGraphicFramePr>
            <a:graphicFrameLocks noGrp="1"/>
          </p:cNvGraphicFramePr>
          <p:nvPr>
            <p:extLst>
              <p:ext uri="{D42A27DB-BD31-4B8C-83A1-F6EECF244321}">
                <p14:modId xmlns:p14="http://schemas.microsoft.com/office/powerpoint/2010/main" val="3280666082"/>
              </p:ext>
            </p:extLst>
          </p:nvPr>
        </p:nvGraphicFramePr>
        <p:xfrm>
          <a:off x="9404096" y="2044020"/>
          <a:ext cx="1362456" cy="393192"/>
        </p:xfrm>
        <a:graphic>
          <a:graphicData uri="http://schemas.openxmlformats.org/drawingml/2006/table">
            <a:tbl>
              <a:tblPr/>
              <a:tblGrid>
                <a:gridCol w="454152">
                  <a:extLst>
                    <a:ext uri="{9D8B030D-6E8A-4147-A177-3AD203B41FA5}">
                      <a16:colId xmlns:a16="http://schemas.microsoft.com/office/drawing/2014/main" xmlns="" val="850574763"/>
                    </a:ext>
                  </a:extLst>
                </a:gridCol>
                <a:gridCol w="454152">
                  <a:extLst>
                    <a:ext uri="{9D8B030D-6E8A-4147-A177-3AD203B41FA5}">
                      <a16:colId xmlns:a16="http://schemas.microsoft.com/office/drawing/2014/main" xmlns="" val="3157407332"/>
                    </a:ext>
                  </a:extLst>
                </a:gridCol>
                <a:gridCol w="454152">
                  <a:extLst>
                    <a:ext uri="{9D8B030D-6E8A-4147-A177-3AD203B41FA5}">
                      <a16:colId xmlns:a16="http://schemas.microsoft.com/office/drawing/2014/main" xmlns="" val="82123734"/>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487694653"/>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3984141359"/>
                  </a:ext>
                </a:extLst>
              </a:tr>
              <a:tr h="131064">
                <a:tc>
                  <a:txBody>
                    <a:bodyPr/>
                    <a:lstStyle/>
                    <a:p>
                      <a:pPr algn="ctr" rtl="0" fontAlgn="ctr"/>
                      <a:r>
                        <a:rPr lang="es-EC" sz="800" b="0" i="0" u="none" strike="noStrike" dirty="0">
                          <a:solidFill>
                            <a:schemeClr val="bg2">
                              <a:lumMod val="25000"/>
                            </a:schemeClr>
                          </a:solidFill>
                          <a:effectLst/>
                          <a:latin typeface="+mn-lt"/>
                        </a:rPr>
                        <a:t>16.774</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19.126</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14,0%</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2026646556"/>
                  </a:ext>
                </a:extLst>
              </a:tr>
            </a:tbl>
          </a:graphicData>
        </a:graphic>
      </p:graphicFrame>
      <p:sp>
        <p:nvSpPr>
          <p:cNvPr id="12" name="1 Triángulo isósceles">
            <a:extLst>
              <a:ext uri="{FF2B5EF4-FFF2-40B4-BE49-F238E27FC236}">
                <a16:creationId xmlns:a16="http://schemas.microsoft.com/office/drawing/2014/main" xmlns="" id="{0B785C93-E33D-45EF-A8BF-CBF35BF5C36C}"/>
              </a:ext>
            </a:extLst>
          </p:cNvPr>
          <p:cNvSpPr/>
          <p:nvPr/>
        </p:nvSpPr>
        <p:spPr>
          <a:xfrm>
            <a:off x="4809531" y="2520289"/>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sp>
        <p:nvSpPr>
          <p:cNvPr id="13" name="1 Triángulo isósceles">
            <a:extLst>
              <a:ext uri="{FF2B5EF4-FFF2-40B4-BE49-F238E27FC236}">
                <a16:creationId xmlns:a16="http://schemas.microsoft.com/office/drawing/2014/main" xmlns="" id="{B824FD1E-A320-472C-8680-97CC04209CFA}"/>
              </a:ext>
            </a:extLst>
          </p:cNvPr>
          <p:cNvSpPr/>
          <p:nvPr/>
        </p:nvSpPr>
        <p:spPr>
          <a:xfrm>
            <a:off x="10380576" y="2354864"/>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pic>
        <p:nvPicPr>
          <p:cNvPr id="14" name="Marcador de contenido 2">
            <a:extLst>
              <a:ext uri="{FF2B5EF4-FFF2-40B4-BE49-F238E27FC236}">
                <a16:creationId xmlns:a16="http://schemas.microsoft.com/office/drawing/2014/main" xmlns="" id="{E71BB9A0-5FCA-423D-931A-A3EE42EED980}"/>
              </a:ext>
            </a:extLst>
          </p:cNvPr>
          <p:cNvPicPr>
            <a:picLocks/>
          </p:cNvPicPr>
          <p:nvPr/>
        </p:nvPicPr>
        <p:blipFill>
          <a:blip r:embed="rId7" cstate="print"/>
          <a:stretch>
            <a:fillRect/>
          </a:stretch>
        </p:blipFill>
        <p:spPr>
          <a:xfrm>
            <a:off x="5778426" y="1572387"/>
            <a:ext cx="18288" cy="4231934"/>
          </a:xfrm>
          <a:prstGeom prst="rect">
            <a:avLst/>
          </a:prstGeom>
        </p:spPr>
      </p:pic>
      <p:sp>
        <p:nvSpPr>
          <p:cNvPr id="15" name="Marcador de contenido 16">
            <a:extLst>
              <a:ext uri="{FF2B5EF4-FFF2-40B4-BE49-F238E27FC236}">
                <a16:creationId xmlns:a16="http://schemas.microsoft.com/office/drawing/2014/main" xmlns="" id="{C62C2E1A-BA80-4FDC-8766-BCF2D70C08AE}"/>
              </a:ext>
            </a:extLst>
          </p:cNvPr>
          <p:cNvSpPr txBox="1">
            <a:spLocks/>
          </p:cNvSpPr>
          <p:nvPr/>
        </p:nvSpPr>
        <p:spPr>
          <a:xfrm>
            <a:off x="1106424" y="1623396"/>
            <a:ext cx="457200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800" dirty="0">
                <a:solidFill>
                  <a:schemeClr val="bg2">
                    <a:lumMod val="25000"/>
                  </a:schemeClr>
                </a:solidFill>
                <a:cs typeface="Century Gothic (Cuerpo)"/>
                <a:sym typeface="Century Gothic (Cuerpo)"/>
              </a:rPr>
              <a:t>Según sector económico</a:t>
            </a:r>
          </a:p>
        </p:txBody>
      </p:sp>
      <p:sp>
        <p:nvSpPr>
          <p:cNvPr id="16" name="Marcador de contenido 17">
            <a:extLst>
              <a:ext uri="{FF2B5EF4-FFF2-40B4-BE49-F238E27FC236}">
                <a16:creationId xmlns:a16="http://schemas.microsoft.com/office/drawing/2014/main" xmlns="" id="{2C386164-24B5-4A42-BBAB-1E3B29D79A22}"/>
              </a:ext>
            </a:extLst>
          </p:cNvPr>
          <p:cNvSpPr txBox="1">
            <a:spLocks/>
          </p:cNvSpPr>
          <p:nvPr/>
        </p:nvSpPr>
        <p:spPr>
          <a:xfrm>
            <a:off x="6711696" y="1623396"/>
            <a:ext cx="457200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800" dirty="0">
                <a:solidFill>
                  <a:schemeClr val="bg2">
                    <a:lumMod val="25000"/>
                  </a:schemeClr>
                </a:solidFill>
                <a:cs typeface="Century Gothic (Cuerpo)"/>
                <a:sym typeface="Century Gothic (Cuerpo)"/>
              </a:rPr>
              <a:t>Según tamaño de empresa</a:t>
            </a:r>
          </a:p>
        </p:txBody>
      </p:sp>
      <p:sp>
        <p:nvSpPr>
          <p:cNvPr id="17" name="Marcador de contenido 1">
            <a:extLst>
              <a:ext uri="{FF2B5EF4-FFF2-40B4-BE49-F238E27FC236}">
                <a16:creationId xmlns:a16="http://schemas.microsoft.com/office/drawing/2014/main" xmlns="" id="{4BEB1476-B1F4-49A6-9FE5-EF95789579B8}"/>
              </a:ext>
            </a:extLst>
          </p:cNvPr>
          <p:cNvSpPr txBox="1">
            <a:spLocks/>
          </p:cNvSpPr>
          <p:nvPr/>
        </p:nvSpPr>
        <p:spPr>
          <a:xfrm>
            <a:off x="928554" y="126357"/>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MX" sz="2300" dirty="0">
                <a:cs typeface="Century Gothic (Títulos)"/>
                <a:sym typeface="Century Gothic (Títulos)"/>
              </a:rPr>
              <a:t>2.4 Remuneraciones empresariales</a:t>
            </a:r>
          </a:p>
        </p:txBody>
      </p:sp>
    </p:spTree>
    <p:extLst>
      <p:ext uri="{BB962C8B-B14F-4D97-AF65-F5344CB8AC3E}">
        <p14:creationId xmlns:p14="http://schemas.microsoft.com/office/powerpoint/2010/main" val="21828700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D8774E8C-AF5C-BA44-B263-0035EA65EA14}"/>
              </a:ext>
            </a:extLst>
          </p:cNvPr>
          <p:cNvSpPr>
            <a:spLocks noGrp="1"/>
          </p:cNvSpPr>
          <p:nvPr>
            <p:ph type="title"/>
          </p:nvPr>
        </p:nvSpPr>
        <p:spPr>
          <a:xfrm>
            <a:off x="2557153" y="3014148"/>
            <a:ext cx="7077694" cy="829703"/>
          </a:xfrm>
        </p:spPr>
        <p:txBody>
          <a:bodyPr>
            <a:normAutofit/>
          </a:bodyPr>
          <a:lstStyle/>
          <a:p>
            <a:r>
              <a:rPr lang="es-EC" sz="5000" b="1" i="0" u="none" cap="none" dirty="0">
                <a:latin typeface="Century Gothic (Títulos)"/>
                <a:cs typeface="Century Gothic (Títulos)"/>
                <a:sym typeface="Century Gothic (Títulos)"/>
              </a:rPr>
              <a:t>Indicadores</a:t>
            </a:r>
          </a:p>
        </p:txBody>
      </p:sp>
      <p:sp>
        <p:nvSpPr>
          <p:cNvPr id="3" name="Marcador de contenido 1">
            <a:extLst>
              <a:ext uri="{FF2B5EF4-FFF2-40B4-BE49-F238E27FC236}">
                <a16:creationId xmlns:a16="http://schemas.microsoft.com/office/drawing/2014/main" xmlns="" id="{27DC1C0F-9808-438D-A2A1-0436BC0837CF}"/>
              </a:ext>
            </a:extLst>
          </p:cNvPr>
          <p:cNvSpPr txBox="1">
            <a:spLocks/>
          </p:cNvSpPr>
          <p:nvPr/>
        </p:nvSpPr>
        <p:spPr>
          <a:xfrm>
            <a:off x="1950339" y="1663065"/>
            <a:ext cx="2011680" cy="1143000"/>
          </a:xfrm>
          <a:prstGeom prst="rect">
            <a:avLst/>
          </a:prstGeom>
        </p:spPr>
        <p:txBody>
          <a:bodyPr vert="horz" lIns="91440" tIns="45720" rIns="91440" bIns="45720" rtlCol="0" anchor="ctr">
            <a:normAutofit fontScale="92500" lnSpcReduction="10000"/>
          </a:bodyPr>
          <a:lstStyle>
            <a:lvl1pPr algn="ctr" defTabSz="914400" rtl="0" eaLnBrk="1" latinLnBrk="0" hangingPunct="1">
              <a:lnSpc>
                <a:spcPct val="90000"/>
              </a:lnSpc>
              <a:spcBef>
                <a:spcPct val="0"/>
              </a:spcBef>
              <a:buNone/>
              <a:defRPr sz="5000" b="1" kern="1200">
                <a:solidFill>
                  <a:schemeClr val="bg1"/>
                </a:solidFill>
                <a:latin typeface="+mj-lt"/>
                <a:ea typeface="+mj-ea"/>
                <a:cs typeface="+mj-cs"/>
              </a:defRPr>
            </a:lvl1pPr>
          </a:lstStyle>
          <a:p>
            <a:pPr algn="l">
              <a:lnSpc>
                <a:spcPct val="100000"/>
              </a:lnSpc>
              <a:spcBef>
                <a:spcPts val="0"/>
              </a:spcBef>
            </a:pPr>
            <a:r>
              <a:rPr lang="es-EC" sz="8000" dirty="0">
                <a:solidFill>
                  <a:srgbClr val="0069AF"/>
                </a:solidFill>
                <a:latin typeface="Century Gothic (Cuerpo)"/>
                <a:cs typeface="Century Gothic (Cuerpo)"/>
                <a:sym typeface="Century Gothic (Cuerpo)"/>
              </a:rPr>
              <a:t>03.</a:t>
            </a:r>
          </a:p>
        </p:txBody>
      </p:sp>
    </p:spTree>
    <p:extLst>
      <p:ext uri="{BB962C8B-B14F-4D97-AF65-F5344CB8AC3E}">
        <p14:creationId xmlns:p14="http://schemas.microsoft.com/office/powerpoint/2010/main" val="1579779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3"/>
          <p:cNvSpPr txBox="1">
            <a:spLocks/>
          </p:cNvSpPr>
          <p:nvPr/>
        </p:nvSpPr>
        <p:spPr>
          <a:xfrm>
            <a:off x="1637842" y="5221487"/>
            <a:ext cx="9685831" cy="74954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S" sz="1330" b="0" dirty="0">
                <a:solidFill>
                  <a:schemeClr val="bg2">
                    <a:lumMod val="25000"/>
                  </a:schemeClr>
                </a:solidFill>
                <a:cs typeface="Century Gothic (Cuerpo)"/>
                <a:sym typeface="Century Gothic (Cuerpo)"/>
              </a:rPr>
              <a:t>En el 2022, cada persona ocupada generó un valor de producción de $ 101,6 mil dólares, que comparado con el 2021 representa un crecimiento del 4,2%. El sector minería (B) registró el máximo valor en este indicador.</a:t>
            </a:r>
          </a:p>
        </p:txBody>
      </p:sp>
      <p:sp>
        <p:nvSpPr>
          <p:cNvPr id="3" name="Marcador de contenido 4"/>
          <p:cNvSpPr txBox="1">
            <a:spLocks/>
          </p:cNvSpPr>
          <p:nvPr/>
        </p:nvSpPr>
        <p:spPr>
          <a:xfrm>
            <a:off x="704088" y="6519672"/>
            <a:ext cx="4928616" cy="2468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dirty="0">
                <a:solidFill>
                  <a:srgbClr val="595959">
                    <a:alpha val="100000"/>
                  </a:srgbClr>
                </a:solidFill>
                <a:cs typeface="Century Gothic (Cuerpo)"/>
                <a:sym typeface="Century Gothic (Cuerpo)"/>
              </a:rPr>
              <a:t>Fuente: </a:t>
            </a:r>
            <a:r>
              <a:rPr lang="es-EC" sz="900" b="0" dirty="0">
                <a:solidFill>
                  <a:srgbClr val="595959">
                    <a:alpha val="100000"/>
                  </a:srgbClr>
                </a:solidFill>
                <a:cs typeface="Century Gothic (Cuerpo)"/>
                <a:sym typeface="Century Gothic (Cuerpo)"/>
              </a:rPr>
              <a:t>Encuesta Estructural Empresarial  (ENESEM) 2021- 2022</a:t>
            </a:r>
          </a:p>
        </p:txBody>
      </p:sp>
      <p:pic>
        <p:nvPicPr>
          <p:cNvPr id="4" name="Marcador de contenido 6"/>
          <p:cNvPicPr>
            <a:picLocks/>
          </p:cNvPicPr>
          <p:nvPr/>
        </p:nvPicPr>
        <p:blipFill>
          <a:blip r:embed="rId2" cstate="print"/>
          <a:stretch>
            <a:fillRect/>
          </a:stretch>
        </p:blipFill>
        <p:spPr>
          <a:xfrm>
            <a:off x="1619765" y="5248656"/>
            <a:ext cx="22860" cy="704088"/>
          </a:xfrm>
          <a:prstGeom prst="rect">
            <a:avLst/>
          </a:prstGeom>
        </p:spPr>
      </p:pic>
      <p:pic>
        <p:nvPicPr>
          <p:cNvPr id="5" name="Marcador de contenido 7"/>
          <p:cNvPicPr>
            <a:picLocks/>
          </p:cNvPicPr>
          <p:nvPr/>
        </p:nvPicPr>
        <p:blipFill>
          <a:blip r:embed="rId3" cstate="print"/>
          <a:stretch>
            <a:fillRect/>
          </a:stretch>
        </p:blipFill>
        <p:spPr>
          <a:xfrm>
            <a:off x="910041" y="5303520"/>
            <a:ext cx="594360" cy="594360"/>
          </a:xfrm>
          <a:prstGeom prst="rect">
            <a:avLst/>
          </a:prstGeom>
        </p:spPr>
      </p:pic>
      <p:graphicFrame>
        <p:nvGraphicFramePr>
          <p:cNvPr id="6" name="Tabla 11">
            <a:extLst>
              <a:ext uri="{FF2B5EF4-FFF2-40B4-BE49-F238E27FC236}">
                <a16:creationId xmlns:a16="http://schemas.microsoft.com/office/drawing/2014/main" xmlns="" id="{4C04FB6D-E35D-4C49-8455-172602A6A1C8}"/>
              </a:ext>
            </a:extLst>
          </p:cNvPr>
          <p:cNvGraphicFramePr>
            <a:graphicFrameLocks noGrp="1"/>
          </p:cNvGraphicFramePr>
          <p:nvPr>
            <p:extLst>
              <p:ext uri="{D42A27DB-BD31-4B8C-83A1-F6EECF244321}">
                <p14:modId xmlns:p14="http://schemas.microsoft.com/office/powerpoint/2010/main" val="973437435"/>
              </p:ext>
            </p:extLst>
          </p:nvPr>
        </p:nvGraphicFramePr>
        <p:xfrm>
          <a:off x="5583056" y="1188720"/>
          <a:ext cx="1362456" cy="393192"/>
        </p:xfrm>
        <a:graphic>
          <a:graphicData uri="http://schemas.openxmlformats.org/drawingml/2006/table">
            <a:tbl>
              <a:tblPr/>
              <a:tblGrid>
                <a:gridCol w="454152">
                  <a:extLst>
                    <a:ext uri="{9D8B030D-6E8A-4147-A177-3AD203B41FA5}">
                      <a16:colId xmlns:a16="http://schemas.microsoft.com/office/drawing/2014/main" xmlns="" val="2409199755"/>
                    </a:ext>
                  </a:extLst>
                </a:gridCol>
                <a:gridCol w="454152">
                  <a:extLst>
                    <a:ext uri="{9D8B030D-6E8A-4147-A177-3AD203B41FA5}">
                      <a16:colId xmlns:a16="http://schemas.microsoft.com/office/drawing/2014/main" xmlns="" val="261246468"/>
                    </a:ext>
                  </a:extLst>
                </a:gridCol>
                <a:gridCol w="454152">
                  <a:extLst>
                    <a:ext uri="{9D8B030D-6E8A-4147-A177-3AD203B41FA5}">
                      <a16:colId xmlns:a16="http://schemas.microsoft.com/office/drawing/2014/main" xmlns="" val="1011301348"/>
                    </a:ext>
                  </a:extLst>
                </a:gridCol>
              </a:tblGrid>
              <a:tr h="131064">
                <a:tc gridSpan="3">
                  <a:txBody>
                    <a:bodyPr/>
                    <a:lstStyle/>
                    <a:p>
                      <a:pPr algn="ctr" rtl="0" fontAlgn="ctr"/>
                      <a:r>
                        <a:rPr lang="es-EC" sz="800" b="1" i="0" u="none" strike="noStrike" dirty="0">
                          <a:solidFill>
                            <a:schemeClr val="bg2">
                              <a:lumMod val="25000"/>
                            </a:schemeClr>
                          </a:solidFill>
                          <a:effectLst/>
                          <a:latin typeface="+mn-lt"/>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786628478"/>
                  </a:ext>
                </a:extLst>
              </a:tr>
              <a:tr h="131064">
                <a:tc>
                  <a:txBody>
                    <a:bodyPr/>
                    <a:lstStyle/>
                    <a:p>
                      <a:pPr algn="ctr" rtl="0" fontAlgn="ctr"/>
                      <a:r>
                        <a:rPr lang="es-EC" sz="800" b="1" i="0" u="none" strike="noStrike" dirty="0">
                          <a:solidFill>
                            <a:srgbClr val="FFFFFF"/>
                          </a:solidFill>
                          <a:effectLst/>
                          <a:latin typeface="+mn-lt"/>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mn-lt"/>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mn-lt"/>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4130479369"/>
                  </a:ext>
                </a:extLst>
              </a:tr>
              <a:tr h="131064">
                <a:tc>
                  <a:txBody>
                    <a:bodyPr/>
                    <a:lstStyle/>
                    <a:p>
                      <a:pPr algn="ctr" rtl="0" fontAlgn="ctr"/>
                      <a:r>
                        <a:rPr lang="es-EC" sz="800" b="0" i="0" u="none" strike="noStrike" dirty="0">
                          <a:solidFill>
                            <a:schemeClr val="bg2">
                              <a:lumMod val="25000"/>
                            </a:schemeClr>
                          </a:solidFill>
                          <a:effectLst/>
                          <a:latin typeface="+mn-lt"/>
                        </a:rPr>
                        <a:t>97,6</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mn-lt"/>
                        </a:rPr>
                        <a:t>101,6</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mn-lt"/>
                        </a:rPr>
                        <a:t>4,2%</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399258585"/>
                  </a:ext>
                </a:extLst>
              </a:tr>
            </a:tbl>
          </a:graphicData>
        </a:graphic>
      </p:graphicFrame>
      <p:sp>
        <p:nvSpPr>
          <p:cNvPr id="7" name="1 Triángulo isósceles">
            <a:extLst>
              <a:ext uri="{FF2B5EF4-FFF2-40B4-BE49-F238E27FC236}">
                <a16:creationId xmlns:a16="http://schemas.microsoft.com/office/drawing/2014/main" xmlns="" id="{95F839AA-C7DA-4125-86CE-6C671F65643A}"/>
              </a:ext>
            </a:extLst>
          </p:cNvPr>
          <p:cNvSpPr/>
          <p:nvPr/>
        </p:nvSpPr>
        <p:spPr>
          <a:xfrm>
            <a:off x="6577872" y="1484314"/>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a:latin typeface="+mj-lt"/>
            </a:endParaRPr>
          </a:p>
        </p:txBody>
      </p:sp>
      <p:graphicFrame>
        <p:nvGraphicFramePr>
          <p:cNvPr id="8" name="Tabla 15"/>
          <p:cNvGraphicFramePr>
            <a:graphicFrameLocks noGrp="1"/>
          </p:cNvGraphicFramePr>
          <p:nvPr>
            <p:extLst>
              <p:ext uri="{D42A27DB-BD31-4B8C-83A1-F6EECF244321}">
                <p14:modId xmlns:p14="http://schemas.microsoft.com/office/powerpoint/2010/main" val="3985310736"/>
              </p:ext>
            </p:extLst>
          </p:nvPr>
        </p:nvGraphicFramePr>
        <p:xfrm>
          <a:off x="7551114" y="1338212"/>
          <a:ext cx="3639000" cy="1449734"/>
        </p:xfrm>
        <a:graphic>
          <a:graphicData uri="http://schemas.openxmlformats.org/drawingml/2006/table">
            <a:tbl>
              <a:tblPr/>
              <a:tblGrid>
                <a:gridCol w="380209">
                  <a:extLst>
                    <a:ext uri="{9D8B030D-6E8A-4147-A177-3AD203B41FA5}">
                      <a16:colId xmlns:a16="http://schemas.microsoft.com/office/drawing/2014/main" xmlns="" val="20000"/>
                    </a:ext>
                  </a:extLst>
                </a:gridCol>
                <a:gridCol w="1287526">
                  <a:extLst>
                    <a:ext uri="{9D8B030D-6E8A-4147-A177-3AD203B41FA5}">
                      <a16:colId xmlns:a16="http://schemas.microsoft.com/office/drawing/2014/main" xmlns="" val="20001"/>
                    </a:ext>
                  </a:extLst>
                </a:gridCol>
                <a:gridCol w="380209">
                  <a:extLst>
                    <a:ext uri="{9D8B030D-6E8A-4147-A177-3AD203B41FA5}">
                      <a16:colId xmlns:a16="http://schemas.microsoft.com/office/drawing/2014/main" xmlns="" val="20002"/>
                    </a:ext>
                  </a:extLst>
                </a:gridCol>
                <a:gridCol w="1591056">
                  <a:extLst>
                    <a:ext uri="{9D8B030D-6E8A-4147-A177-3AD203B41FA5}">
                      <a16:colId xmlns:a16="http://schemas.microsoft.com/office/drawing/2014/main" xmlns="" val="20003"/>
                    </a:ext>
                  </a:extLst>
                </a:gridCol>
              </a:tblGrid>
              <a:tr h="108843">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8030" marR="8030" marT="8030"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0000"/>
                  </a:ext>
                </a:extLst>
              </a:tr>
              <a:tr h="0">
                <a:tc>
                  <a:txBody>
                    <a:bodyPr/>
                    <a:lstStyle/>
                    <a:p>
                      <a:pPr algn="ctr" rtl="0" fontAlgn="ctr"/>
                      <a:r>
                        <a:rPr lang="es-EC" sz="800" b="0" i="0" u="none" strike="noStrike">
                          <a:solidFill>
                            <a:srgbClr val="888888"/>
                          </a:solidFill>
                          <a:effectLst/>
                          <a:latin typeface="Century Gothic" panose="020B0502020202020204" pitchFamily="34" charset="0"/>
                        </a:rPr>
                        <a:t>B</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Minería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G</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Comercio</a:t>
                      </a:r>
                    </a:p>
                  </a:txBody>
                  <a:tcPr marL="9525" marR="9525" marT="9525" marB="0" anchor="ctr">
                    <a:lnL>
                      <a:noFill/>
                    </a:lnL>
                    <a:lnR>
                      <a:noFill/>
                    </a:lnR>
                    <a:lnT>
                      <a:noFill/>
                    </a:lnT>
                    <a:lnB>
                      <a:noFill/>
                    </a:lnB>
                  </a:tcPr>
                </a:tc>
                <a:extLst>
                  <a:ext uri="{0D108BD9-81ED-4DB2-BD59-A6C34878D82A}">
                    <a16:rowId xmlns:a16="http://schemas.microsoft.com/office/drawing/2014/main" xmlns="" val="10001"/>
                  </a:ext>
                </a:extLst>
              </a:tr>
              <a:tr h="146304">
                <a:tc>
                  <a:txBody>
                    <a:bodyPr/>
                    <a:lstStyle/>
                    <a:p>
                      <a:pPr algn="ctr" rtl="0" fontAlgn="ctr"/>
                      <a:r>
                        <a:rPr lang="es-EC" sz="800" b="0" i="0" u="none" strike="noStrike">
                          <a:solidFill>
                            <a:srgbClr val="888888"/>
                          </a:solidFill>
                          <a:effectLst/>
                          <a:latin typeface="Century Gothic" panose="020B0502020202020204" pitchFamily="34" charset="0"/>
                        </a:rPr>
                        <a:t>K</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Financieras y de seguros</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E</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Agua</a:t>
                      </a:r>
                    </a:p>
                  </a:txBody>
                  <a:tcPr marL="9525" marR="9525" marT="9525" marB="0" anchor="ctr">
                    <a:lnL>
                      <a:noFill/>
                    </a:lnL>
                    <a:lnR>
                      <a:noFill/>
                    </a:lnR>
                    <a:lnT>
                      <a:noFill/>
                    </a:lnT>
                    <a:lnB>
                      <a:noFill/>
                    </a:lnB>
                  </a:tcPr>
                </a:tc>
                <a:extLst>
                  <a:ext uri="{0D108BD9-81ED-4DB2-BD59-A6C34878D82A}">
                    <a16:rowId xmlns:a16="http://schemas.microsoft.com/office/drawing/2014/main" xmlns="" val="10002"/>
                  </a:ext>
                </a:extLst>
              </a:tr>
              <a:tr h="108843">
                <a:tc>
                  <a:txBody>
                    <a:bodyPr/>
                    <a:lstStyle/>
                    <a:p>
                      <a:pPr algn="ctr" rtl="0" fontAlgn="ctr"/>
                      <a:r>
                        <a:rPr lang="es-EC" sz="800" b="0" i="0" u="none" strike="noStrike">
                          <a:solidFill>
                            <a:srgbClr val="888888"/>
                          </a:solidFill>
                          <a:effectLst/>
                          <a:latin typeface="Century Gothic" panose="020B0502020202020204" pitchFamily="34" charset="0"/>
                        </a:rPr>
                        <a:t>D</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Electricidad</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R</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Recreación</a:t>
                      </a:r>
                    </a:p>
                  </a:txBody>
                  <a:tcPr marL="9525" marR="9525" marT="9525" marB="0" anchor="ctr">
                    <a:lnL>
                      <a:noFill/>
                    </a:lnL>
                    <a:lnR>
                      <a:noFill/>
                    </a:lnR>
                    <a:lnT>
                      <a:noFill/>
                    </a:lnT>
                    <a:lnB>
                      <a:noFill/>
                    </a:lnB>
                  </a:tcPr>
                </a:tc>
                <a:extLst>
                  <a:ext uri="{0D108BD9-81ED-4DB2-BD59-A6C34878D82A}">
                    <a16:rowId xmlns:a16="http://schemas.microsoft.com/office/drawing/2014/main" xmlns="" val="10003"/>
                  </a:ext>
                </a:extLst>
              </a:tr>
              <a:tr h="108843">
                <a:tc>
                  <a:txBody>
                    <a:bodyPr/>
                    <a:lstStyle/>
                    <a:p>
                      <a:pPr algn="ctr" rtl="0" fontAlgn="ctr"/>
                      <a:r>
                        <a:rPr lang="es-EC" sz="800" b="0" i="0" u="none" strike="noStrike">
                          <a:solidFill>
                            <a:srgbClr val="888888"/>
                          </a:solidFill>
                          <a:effectLst/>
                          <a:latin typeface="Century Gothic" panose="020B0502020202020204" pitchFamily="34" charset="0"/>
                        </a:rPr>
                        <a:t>L</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Inmobiliarias</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M</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profesionales</a:t>
                      </a:r>
                    </a:p>
                  </a:txBody>
                  <a:tcPr marL="9525" marR="9525" marT="9525" marB="0" anchor="ctr">
                    <a:lnL>
                      <a:noFill/>
                    </a:lnL>
                    <a:lnR>
                      <a:noFill/>
                    </a:lnR>
                    <a:lnT>
                      <a:noFill/>
                    </a:lnT>
                    <a:lnB>
                      <a:noFill/>
                    </a:lnB>
                  </a:tcPr>
                </a:tc>
                <a:extLst>
                  <a:ext uri="{0D108BD9-81ED-4DB2-BD59-A6C34878D82A}">
                    <a16:rowId xmlns:a16="http://schemas.microsoft.com/office/drawing/2014/main" xmlns="" val="10004"/>
                  </a:ext>
                </a:extLst>
              </a:tr>
              <a:tr h="128016">
                <a:tc>
                  <a:txBody>
                    <a:bodyPr/>
                    <a:lstStyle/>
                    <a:p>
                      <a:pPr algn="ctr" rtl="0" fontAlgn="ctr"/>
                      <a:r>
                        <a:rPr lang="es-EC" sz="800" b="0" i="0" u="none" strike="noStrike">
                          <a:solidFill>
                            <a:srgbClr val="888888"/>
                          </a:solidFill>
                          <a:effectLst/>
                          <a:latin typeface="Century Gothic" panose="020B0502020202020204" pitchFamily="34" charset="0"/>
                        </a:rPr>
                        <a:t>C</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Manufactura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S</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Otras actividades de servicios</a:t>
                      </a:r>
                    </a:p>
                  </a:txBody>
                  <a:tcPr marL="9525" marR="9525" marT="9525" marB="0" anchor="ctr">
                    <a:lnL>
                      <a:noFill/>
                    </a:lnL>
                    <a:lnR>
                      <a:noFill/>
                    </a:lnR>
                    <a:lnT>
                      <a:noFill/>
                    </a:lnT>
                    <a:lnB>
                      <a:noFill/>
                    </a:lnB>
                  </a:tcPr>
                </a:tc>
                <a:extLst>
                  <a:ext uri="{0D108BD9-81ED-4DB2-BD59-A6C34878D82A}">
                    <a16:rowId xmlns:a16="http://schemas.microsoft.com/office/drawing/2014/main" xmlns="" val="10005"/>
                  </a:ext>
                </a:extLst>
              </a:tr>
              <a:tr h="128016">
                <a:tc>
                  <a:txBody>
                    <a:bodyPr/>
                    <a:lstStyle/>
                    <a:p>
                      <a:pPr algn="ctr" rtl="0" fontAlgn="ctr"/>
                      <a:r>
                        <a:rPr lang="es-EC" sz="800" b="0" i="0" u="none" strike="noStrike">
                          <a:solidFill>
                            <a:srgbClr val="888888"/>
                          </a:solidFill>
                          <a:effectLst/>
                          <a:latin typeface="Century Gothic" panose="020B0502020202020204" pitchFamily="34" charset="0"/>
                        </a:rPr>
                        <a:t>J</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Comunicación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I</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Alojamiento y comidas</a:t>
                      </a:r>
                    </a:p>
                  </a:txBody>
                  <a:tcPr marL="9525" marR="9525" marT="9525" marB="0" anchor="ctr">
                    <a:lnL>
                      <a:noFill/>
                    </a:lnL>
                    <a:lnR>
                      <a:noFill/>
                    </a:lnR>
                    <a:lnT>
                      <a:noFill/>
                    </a:lnT>
                    <a:lnB>
                      <a:noFill/>
                    </a:lnB>
                  </a:tcPr>
                </a:tc>
                <a:extLst>
                  <a:ext uri="{0D108BD9-81ED-4DB2-BD59-A6C34878D82A}">
                    <a16:rowId xmlns:a16="http://schemas.microsoft.com/office/drawing/2014/main" xmlns="" val="10006"/>
                  </a:ext>
                </a:extLst>
              </a:tr>
              <a:tr h="108843">
                <a:tc>
                  <a:txBody>
                    <a:bodyPr/>
                    <a:lstStyle/>
                    <a:p>
                      <a:pPr algn="ctr" rtl="0" fontAlgn="ctr"/>
                      <a:r>
                        <a:rPr lang="es-EC" sz="800" b="0" i="0" u="none" strike="noStrike">
                          <a:solidFill>
                            <a:srgbClr val="888888"/>
                          </a:solidFill>
                          <a:effectLst/>
                          <a:latin typeface="Century Gothic" panose="020B0502020202020204" pitchFamily="34" charset="0"/>
                        </a:rPr>
                        <a:t>H</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Transporte</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P</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Enseñanza</a:t>
                      </a:r>
                    </a:p>
                  </a:txBody>
                  <a:tcPr marL="9525" marR="9525" marT="9525" marB="0" anchor="ctr">
                    <a:lnL>
                      <a:noFill/>
                    </a:lnL>
                    <a:lnR>
                      <a:noFill/>
                    </a:lnR>
                    <a:lnT>
                      <a:noFill/>
                    </a:lnT>
                    <a:lnB>
                      <a:noFill/>
                    </a:lnB>
                  </a:tcPr>
                </a:tc>
                <a:extLst>
                  <a:ext uri="{0D108BD9-81ED-4DB2-BD59-A6C34878D82A}">
                    <a16:rowId xmlns:a16="http://schemas.microsoft.com/office/drawing/2014/main" xmlns="" val="10007"/>
                  </a:ext>
                </a:extLst>
              </a:tr>
              <a:tr h="128016">
                <a:tc>
                  <a:txBody>
                    <a:bodyPr/>
                    <a:lstStyle/>
                    <a:p>
                      <a:pPr algn="ctr" rtl="0" fontAlgn="ctr"/>
                      <a:r>
                        <a:rPr lang="es-EC" sz="800" b="0" i="0" u="none" strike="noStrike">
                          <a:solidFill>
                            <a:srgbClr val="888888"/>
                          </a:solidFill>
                          <a:effectLst/>
                          <a:latin typeface="Century Gothic" panose="020B0502020202020204" pitchFamily="34" charset="0"/>
                        </a:rPr>
                        <a:t>F</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Construcción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N</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Servicios administrativos</a:t>
                      </a:r>
                    </a:p>
                  </a:txBody>
                  <a:tcPr marL="9525" marR="9525" marT="9525" marB="0" anchor="ctr">
                    <a:lnL>
                      <a:noFill/>
                    </a:lnL>
                    <a:lnR>
                      <a:noFill/>
                    </a:lnR>
                    <a:lnT>
                      <a:noFill/>
                    </a:lnT>
                    <a:lnB>
                      <a:noFill/>
                    </a:lnB>
                  </a:tcPr>
                </a:tc>
                <a:extLst>
                  <a:ext uri="{0D108BD9-81ED-4DB2-BD59-A6C34878D82A}">
                    <a16:rowId xmlns:a16="http://schemas.microsoft.com/office/drawing/2014/main" xmlns="" val="10008"/>
                  </a:ext>
                </a:extLst>
              </a:tr>
              <a:tr h="91440">
                <a:tc>
                  <a:txBody>
                    <a:bodyPr/>
                    <a:lstStyle/>
                    <a:p>
                      <a:pPr algn="ctr" rtl="0" fontAlgn="ctr"/>
                      <a:r>
                        <a:rPr lang="es-EC" sz="800" b="0" i="0" u="none" strike="noStrike" dirty="0">
                          <a:solidFill>
                            <a:srgbClr val="888888"/>
                          </a:solidFill>
                          <a:effectLst/>
                          <a:latin typeface="Century Gothic" panose="020B0502020202020204" pitchFamily="34" charset="0"/>
                        </a:rPr>
                        <a:t>Q</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de salud humana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ctr" rtl="0" fontAlgn="ctr"/>
                      <a:r>
                        <a:rPr lang="es-EC" sz="800" b="0" i="0" u="none" strike="noStrike" dirty="0">
                          <a:solidFill>
                            <a:srgbClr val="888888"/>
                          </a:solidFill>
                          <a:effectLst/>
                          <a:latin typeface="Century Gothic" panose="020B0502020202020204" pitchFamily="34" charset="0"/>
                        </a:rPr>
                        <a:t>*</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S" sz="800" b="0" i="0" u="none" strike="noStrike" dirty="0">
                          <a:solidFill>
                            <a:srgbClr val="888888"/>
                          </a:solidFill>
                          <a:effectLst/>
                          <a:latin typeface="Century Gothic" panose="020B0502020202020204" pitchFamily="34" charset="0"/>
                        </a:rPr>
                        <a:t>Se excluyen: K64; K66; Q88; S94 </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9" name="Marcador de contenido 2">
            <a:extLst>
              <a:ext uri="{FF2B5EF4-FFF2-40B4-BE49-F238E27FC236}">
                <a16:creationId xmlns:a16="http://schemas.microsoft.com/office/drawing/2014/main" xmlns="" id="{AD406A73-B8AC-4282-AFE9-F7AD34922B27}"/>
              </a:ext>
            </a:extLst>
          </p:cNvPr>
          <p:cNvSpPr txBox="1">
            <a:spLocks/>
          </p:cNvSpPr>
          <p:nvPr/>
        </p:nvSpPr>
        <p:spPr>
          <a:xfrm>
            <a:off x="1234798" y="625643"/>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400" b="0" dirty="0">
                <a:solidFill>
                  <a:srgbClr val="7F7F7F">
                    <a:alpha val="100000"/>
                  </a:srgbClr>
                </a:solidFill>
                <a:cs typeface="Century Gothic (Cuerpo)"/>
                <a:sym typeface="Century Gothic (Cuerpo)"/>
              </a:rPr>
              <a:t>Valores en miles de dólares por persona</a:t>
            </a:r>
          </a:p>
        </p:txBody>
      </p:sp>
      <p:sp>
        <p:nvSpPr>
          <p:cNvPr id="10" name="Marcador de contenido 1">
            <a:extLst>
              <a:ext uri="{FF2B5EF4-FFF2-40B4-BE49-F238E27FC236}">
                <a16:creationId xmlns:a16="http://schemas.microsoft.com/office/drawing/2014/main" xmlns="" id="{4BEB1476-B1F4-49A6-9FE5-EF95789579B8}"/>
              </a:ext>
            </a:extLst>
          </p:cNvPr>
          <p:cNvSpPr txBox="1">
            <a:spLocks/>
          </p:cNvSpPr>
          <p:nvPr/>
        </p:nvSpPr>
        <p:spPr>
          <a:xfrm>
            <a:off x="928554" y="126357"/>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S" sz="2300" dirty="0">
                <a:cs typeface="Century Gothic (Títulos)"/>
                <a:sym typeface="Century Gothic (Títulos)"/>
              </a:rPr>
              <a:t>3.1 Producción empresarial por persona ocupada</a:t>
            </a:r>
          </a:p>
        </p:txBody>
      </p:sp>
      <p:graphicFrame>
        <p:nvGraphicFramePr>
          <p:cNvPr id="12" name="Gráfico 11">
            <a:extLst>
              <a:ext uri="{FF2B5EF4-FFF2-40B4-BE49-F238E27FC236}">
                <a16:creationId xmlns:a16="http://schemas.microsoft.com/office/drawing/2014/main" xmlns="" id="{00000000-0008-0000-1600-000002000000}"/>
              </a:ext>
            </a:extLst>
          </p:cNvPr>
          <p:cNvGraphicFramePr>
            <a:graphicFrameLocks/>
          </p:cNvGraphicFramePr>
          <p:nvPr>
            <p:extLst>
              <p:ext uri="{D42A27DB-BD31-4B8C-83A1-F6EECF244321}">
                <p14:modId xmlns:p14="http://schemas.microsoft.com/office/powerpoint/2010/main" val="2308837717"/>
              </p:ext>
            </p:extLst>
          </p:nvPr>
        </p:nvGraphicFramePr>
        <p:xfrm>
          <a:off x="704088" y="1188720"/>
          <a:ext cx="10725912" cy="401447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45514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3"/>
          <p:cNvSpPr txBox="1">
            <a:spLocks/>
          </p:cNvSpPr>
          <p:nvPr/>
        </p:nvSpPr>
        <p:spPr>
          <a:xfrm>
            <a:off x="1679303" y="5257800"/>
            <a:ext cx="9484416" cy="704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30" b="0" dirty="0">
                <a:solidFill>
                  <a:schemeClr val="bg2">
                    <a:lumMod val="25000"/>
                  </a:schemeClr>
                </a:solidFill>
                <a:cs typeface="Century Gothic (Cuerpo)"/>
                <a:sym typeface="Century Gothic (Cuerpo)"/>
              </a:rPr>
              <a:t>En el 2022, cada persona ocupada generó un valor agregado de $ 42,3 mil dólares, que representa un incremento del 2,0% en relación con el año 2021. Las empresas de la sección minería (B) mostraron un crecimiento del 20,4% en este indicador.</a:t>
            </a:r>
          </a:p>
        </p:txBody>
      </p:sp>
      <p:sp>
        <p:nvSpPr>
          <p:cNvPr id="3" name="Marcador de contenido 4"/>
          <p:cNvSpPr txBox="1">
            <a:spLocks/>
          </p:cNvSpPr>
          <p:nvPr/>
        </p:nvSpPr>
        <p:spPr>
          <a:xfrm>
            <a:off x="704088" y="6519672"/>
            <a:ext cx="4928616" cy="2468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dirty="0">
                <a:solidFill>
                  <a:srgbClr val="595959">
                    <a:alpha val="100000"/>
                  </a:srgbClr>
                </a:solidFill>
                <a:cs typeface="Century Gothic (Cuerpo)"/>
                <a:sym typeface="Century Gothic (Cuerpo)"/>
              </a:rPr>
              <a:t>Fuente: </a:t>
            </a:r>
            <a:r>
              <a:rPr lang="es-EC" sz="900" b="0" dirty="0">
                <a:solidFill>
                  <a:srgbClr val="595959">
                    <a:alpha val="100000"/>
                  </a:srgbClr>
                </a:solidFill>
                <a:cs typeface="Century Gothic (Cuerpo)"/>
                <a:sym typeface="Century Gothic (Cuerpo)"/>
              </a:rPr>
              <a:t>Encuesta Estructural Empresarial  (ENESEM) 2021- 2022</a:t>
            </a:r>
          </a:p>
        </p:txBody>
      </p:sp>
      <p:pic>
        <p:nvPicPr>
          <p:cNvPr id="4" name="Marcador de contenido 6"/>
          <p:cNvPicPr>
            <a:picLocks/>
          </p:cNvPicPr>
          <p:nvPr/>
        </p:nvPicPr>
        <p:blipFill>
          <a:blip r:embed="rId2" cstate="print"/>
          <a:stretch>
            <a:fillRect/>
          </a:stretch>
        </p:blipFill>
        <p:spPr>
          <a:xfrm>
            <a:off x="1679303" y="5294376"/>
            <a:ext cx="22860" cy="694944"/>
          </a:xfrm>
          <a:prstGeom prst="rect">
            <a:avLst/>
          </a:prstGeom>
        </p:spPr>
      </p:pic>
      <p:pic>
        <p:nvPicPr>
          <p:cNvPr id="5" name="Marcador de contenido 7"/>
          <p:cNvPicPr>
            <a:picLocks/>
          </p:cNvPicPr>
          <p:nvPr/>
        </p:nvPicPr>
        <p:blipFill>
          <a:blip r:embed="rId3" cstate="print"/>
          <a:stretch>
            <a:fillRect/>
          </a:stretch>
        </p:blipFill>
        <p:spPr>
          <a:xfrm>
            <a:off x="967985" y="5312664"/>
            <a:ext cx="594360" cy="594360"/>
          </a:xfrm>
          <a:prstGeom prst="rect">
            <a:avLst/>
          </a:prstGeom>
        </p:spPr>
      </p:pic>
      <p:graphicFrame>
        <p:nvGraphicFramePr>
          <p:cNvPr id="6" name="Tabla 11">
            <a:extLst>
              <a:ext uri="{FF2B5EF4-FFF2-40B4-BE49-F238E27FC236}">
                <a16:creationId xmlns:a16="http://schemas.microsoft.com/office/drawing/2014/main" xmlns="" id="{246C9639-58A6-4C90-B058-18A6A7338A12}"/>
              </a:ext>
            </a:extLst>
          </p:cNvPr>
          <p:cNvGraphicFramePr>
            <a:graphicFrameLocks noGrp="1"/>
          </p:cNvGraphicFramePr>
          <p:nvPr>
            <p:extLst>
              <p:ext uri="{D42A27DB-BD31-4B8C-83A1-F6EECF244321}">
                <p14:modId xmlns:p14="http://schemas.microsoft.com/office/powerpoint/2010/main" val="1325980586"/>
              </p:ext>
            </p:extLst>
          </p:nvPr>
        </p:nvGraphicFramePr>
        <p:xfrm>
          <a:off x="5636776" y="1197864"/>
          <a:ext cx="1362456" cy="393192"/>
        </p:xfrm>
        <a:graphic>
          <a:graphicData uri="http://schemas.openxmlformats.org/drawingml/2006/table">
            <a:tbl>
              <a:tblPr/>
              <a:tblGrid>
                <a:gridCol w="454152">
                  <a:extLst>
                    <a:ext uri="{9D8B030D-6E8A-4147-A177-3AD203B41FA5}">
                      <a16:colId xmlns:a16="http://schemas.microsoft.com/office/drawing/2014/main" xmlns="" val="1327754394"/>
                    </a:ext>
                  </a:extLst>
                </a:gridCol>
                <a:gridCol w="454152">
                  <a:extLst>
                    <a:ext uri="{9D8B030D-6E8A-4147-A177-3AD203B41FA5}">
                      <a16:colId xmlns:a16="http://schemas.microsoft.com/office/drawing/2014/main" xmlns="" val="1262108026"/>
                    </a:ext>
                  </a:extLst>
                </a:gridCol>
                <a:gridCol w="454152">
                  <a:extLst>
                    <a:ext uri="{9D8B030D-6E8A-4147-A177-3AD203B41FA5}">
                      <a16:colId xmlns:a16="http://schemas.microsoft.com/office/drawing/2014/main" xmlns="" val="2083096513"/>
                    </a:ext>
                  </a:extLst>
                </a:gridCol>
              </a:tblGrid>
              <a:tr h="131064">
                <a:tc gridSpan="3">
                  <a:txBody>
                    <a:bodyPr/>
                    <a:lstStyle/>
                    <a:p>
                      <a:pPr algn="ctr" rtl="0" fontAlgn="ctr"/>
                      <a:r>
                        <a:rPr lang="es-EC" sz="800" b="1" i="0" u="none" strike="noStrike" dirty="0">
                          <a:solidFill>
                            <a:schemeClr val="bg2">
                              <a:lumMod val="25000"/>
                            </a:schemeClr>
                          </a:solidFill>
                          <a:effectLst/>
                          <a:latin typeface="Arial" panose="020B0604020202020204" pitchFamily="34" charset="0"/>
                        </a:rPr>
                        <a:t>Total Nacional</a:t>
                      </a:r>
                    </a:p>
                  </a:txBody>
                  <a:tcPr marL="7620" marR="7620" marT="7620" marB="0" anchor="ctr">
                    <a:lnL>
                      <a:noFill/>
                    </a:lnL>
                    <a:lnR>
                      <a:noFill/>
                    </a:lnR>
                    <a:lnT>
                      <a:noFill/>
                    </a:lnT>
                    <a:lnB>
                      <a:noFill/>
                    </a:lnB>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114078550"/>
                  </a:ext>
                </a:extLst>
              </a:tr>
              <a:tr h="131064">
                <a:tc>
                  <a:txBody>
                    <a:bodyPr/>
                    <a:lstStyle/>
                    <a:p>
                      <a:pPr algn="ctr" rtl="0" fontAlgn="ctr"/>
                      <a:r>
                        <a:rPr lang="es-EC" sz="800" b="1" i="0" u="none" strike="noStrike" dirty="0">
                          <a:solidFill>
                            <a:srgbClr val="FFFFFF"/>
                          </a:solidFill>
                          <a:effectLst/>
                          <a:latin typeface="Arial" panose="020B0604020202020204" pitchFamily="34" charset="0"/>
                        </a:rPr>
                        <a:t>2021</a:t>
                      </a:r>
                    </a:p>
                  </a:txBody>
                  <a:tcPr marL="7620" marR="7620" marT="7620" marB="0" anchor="ctr">
                    <a:lnL>
                      <a:noFill/>
                    </a:lnL>
                    <a:lnR>
                      <a:noFill/>
                    </a:lnR>
                    <a:lnT>
                      <a:noFill/>
                    </a:lnT>
                    <a:lnB>
                      <a:noFill/>
                    </a:lnB>
                    <a:solidFill>
                      <a:srgbClr val="74C9FF"/>
                    </a:solidFill>
                  </a:tcPr>
                </a:tc>
                <a:tc>
                  <a:txBody>
                    <a:bodyPr/>
                    <a:lstStyle/>
                    <a:p>
                      <a:pPr algn="ctr" rtl="0" fontAlgn="ctr"/>
                      <a:r>
                        <a:rPr lang="es-EC" sz="800" b="1" i="0" u="none" strike="noStrike" dirty="0">
                          <a:solidFill>
                            <a:srgbClr val="FFFFFF"/>
                          </a:solidFill>
                          <a:effectLst/>
                          <a:latin typeface="Arial" panose="020B0604020202020204" pitchFamily="34" charset="0"/>
                        </a:rPr>
                        <a:t>2022</a:t>
                      </a:r>
                    </a:p>
                  </a:txBody>
                  <a:tcPr marL="7620" marR="7620" marT="7620" marB="0" anchor="ctr">
                    <a:lnL>
                      <a:noFill/>
                    </a:lnL>
                    <a:lnR>
                      <a:noFill/>
                    </a:lnR>
                    <a:lnT>
                      <a:noFill/>
                    </a:lnT>
                    <a:lnB>
                      <a:noFill/>
                    </a:lnB>
                    <a:solidFill>
                      <a:srgbClr val="86859B"/>
                    </a:solidFill>
                  </a:tcPr>
                </a:tc>
                <a:tc>
                  <a:txBody>
                    <a:bodyPr/>
                    <a:lstStyle/>
                    <a:p>
                      <a:pPr algn="ctr" rtl="0" fontAlgn="ctr"/>
                      <a:r>
                        <a:rPr lang="es-EC" sz="800" b="1" i="0" u="none" strike="noStrike" dirty="0">
                          <a:solidFill>
                            <a:schemeClr val="bg2">
                              <a:lumMod val="25000"/>
                            </a:schemeClr>
                          </a:solidFill>
                          <a:effectLst/>
                          <a:latin typeface="Arial" panose="020B0604020202020204" pitchFamily="34" charset="0"/>
                        </a:rPr>
                        <a:t>Var.</a:t>
                      </a:r>
                    </a:p>
                  </a:txBody>
                  <a:tcPr marL="7620" marR="7620" marT="7620" marB="0" anchor="ctr">
                    <a:lnL>
                      <a:noFill/>
                    </a:lnL>
                    <a:lnR>
                      <a:noFill/>
                    </a:lnR>
                    <a:lnT>
                      <a:noFill/>
                    </a:lnT>
                    <a:lnB>
                      <a:noFill/>
                    </a:lnB>
                    <a:solidFill>
                      <a:schemeClr val="bg2"/>
                    </a:solidFill>
                  </a:tcPr>
                </a:tc>
                <a:extLst>
                  <a:ext uri="{0D108BD9-81ED-4DB2-BD59-A6C34878D82A}">
                    <a16:rowId xmlns:a16="http://schemas.microsoft.com/office/drawing/2014/main" xmlns="" val="2122771250"/>
                  </a:ext>
                </a:extLst>
              </a:tr>
              <a:tr h="131064">
                <a:tc>
                  <a:txBody>
                    <a:bodyPr/>
                    <a:lstStyle/>
                    <a:p>
                      <a:pPr algn="ctr" rtl="0" fontAlgn="ctr"/>
                      <a:r>
                        <a:rPr lang="es-EC" sz="800" b="0" i="0" u="none" strike="noStrike" dirty="0">
                          <a:solidFill>
                            <a:schemeClr val="bg2">
                              <a:lumMod val="25000"/>
                            </a:schemeClr>
                          </a:solidFill>
                          <a:effectLst/>
                          <a:latin typeface="Arial" panose="020B0604020202020204" pitchFamily="34" charset="0"/>
                        </a:rPr>
                        <a:t>41,4</a:t>
                      </a:r>
                    </a:p>
                  </a:txBody>
                  <a:tcPr marL="7620" marR="7620" marT="7620" marB="0" anchor="ctr">
                    <a:lnL>
                      <a:noFill/>
                    </a:lnL>
                    <a:lnR>
                      <a:noFill/>
                    </a:lnR>
                    <a:lnT>
                      <a:noFill/>
                    </a:lnT>
                    <a:lnB>
                      <a:noFill/>
                    </a:lnB>
                    <a:solidFill>
                      <a:srgbClr val="FFFFFF"/>
                    </a:solidFill>
                  </a:tcPr>
                </a:tc>
                <a:tc>
                  <a:txBody>
                    <a:bodyPr/>
                    <a:lstStyle/>
                    <a:p>
                      <a:pPr algn="ctr" rtl="0" fontAlgn="ctr"/>
                      <a:r>
                        <a:rPr lang="es-EC" sz="800" b="0" i="0" u="none" strike="noStrike" dirty="0">
                          <a:solidFill>
                            <a:schemeClr val="bg2">
                              <a:lumMod val="25000"/>
                            </a:schemeClr>
                          </a:solidFill>
                          <a:effectLst/>
                          <a:latin typeface="Arial" panose="020B0604020202020204" pitchFamily="34" charset="0"/>
                        </a:rPr>
                        <a:t>42,3</a:t>
                      </a:r>
                    </a:p>
                  </a:txBody>
                  <a:tcPr marL="7620" marR="7620" marT="7620" marB="0" anchor="ctr">
                    <a:lnL>
                      <a:noFill/>
                    </a:lnL>
                    <a:lnR>
                      <a:noFill/>
                    </a:lnR>
                    <a:lnT>
                      <a:noFill/>
                    </a:lnT>
                    <a:lnB>
                      <a:noFill/>
                    </a:lnB>
                    <a:solidFill>
                      <a:srgbClr val="FFFFFF"/>
                    </a:solidFill>
                  </a:tcPr>
                </a:tc>
                <a:tc>
                  <a:txBody>
                    <a:bodyPr/>
                    <a:lstStyle/>
                    <a:p>
                      <a:pPr algn="r" rtl="0" fontAlgn="ctr"/>
                      <a:r>
                        <a:rPr lang="es-EC" sz="800" b="0" i="0" u="none" strike="noStrike" dirty="0">
                          <a:solidFill>
                            <a:schemeClr val="bg2">
                              <a:lumMod val="25000"/>
                            </a:schemeClr>
                          </a:solidFill>
                          <a:effectLst/>
                          <a:latin typeface="Arial" panose="020B0604020202020204" pitchFamily="34" charset="0"/>
                        </a:rPr>
                        <a:t>2,0%</a:t>
                      </a:r>
                    </a:p>
                  </a:txBody>
                  <a:tcPr marL="7620" marR="7620" marT="7620" marB="0" anchor="ctr">
                    <a:lnL>
                      <a:noFill/>
                    </a:lnL>
                    <a:lnR>
                      <a:noFill/>
                    </a:lnR>
                    <a:lnT>
                      <a:noFill/>
                    </a:lnT>
                    <a:lnB>
                      <a:noFill/>
                    </a:lnB>
                    <a:solidFill>
                      <a:srgbClr val="FFFFFF"/>
                    </a:solidFill>
                  </a:tcPr>
                </a:tc>
                <a:extLst>
                  <a:ext uri="{0D108BD9-81ED-4DB2-BD59-A6C34878D82A}">
                    <a16:rowId xmlns:a16="http://schemas.microsoft.com/office/drawing/2014/main" xmlns="" val="1640461717"/>
                  </a:ext>
                </a:extLst>
              </a:tr>
            </a:tbl>
          </a:graphicData>
        </a:graphic>
      </p:graphicFrame>
      <p:sp>
        <p:nvSpPr>
          <p:cNvPr id="7" name="1 Triángulo isósceles">
            <a:extLst>
              <a:ext uri="{FF2B5EF4-FFF2-40B4-BE49-F238E27FC236}">
                <a16:creationId xmlns:a16="http://schemas.microsoft.com/office/drawing/2014/main" xmlns="" id="{7F09ABAE-753D-413B-9131-4E10C137CBE6}"/>
              </a:ext>
            </a:extLst>
          </p:cNvPr>
          <p:cNvSpPr/>
          <p:nvPr/>
        </p:nvSpPr>
        <p:spPr>
          <a:xfrm>
            <a:off x="6603911" y="1509006"/>
            <a:ext cx="90000" cy="46800"/>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dirty="0">
              <a:latin typeface="+mj-lt"/>
            </a:endParaRPr>
          </a:p>
        </p:txBody>
      </p:sp>
      <p:graphicFrame>
        <p:nvGraphicFramePr>
          <p:cNvPr id="8" name="Tabla 15"/>
          <p:cNvGraphicFramePr>
            <a:graphicFrameLocks noGrp="1"/>
          </p:cNvGraphicFramePr>
          <p:nvPr>
            <p:extLst>
              <p:ext uri="{D42A27DB-BD31-4B8C-83A1-F6EECF244321}">
                <p14:modId xmlns:p14="http://schemas.microsoft.com/office/powerpoint/2010/main" val="474104148"/>
              </p:ext>
            </p:extLst>
          </p:nvPr>
        </p:nvGraphicFramePr>
        <p:xfrm>
          <a:off x="7480390" y="1348845"/>
          <a:ext cx="3761267" cy="1314450"/>
        </p:xfrm>
        <a:graphic>
          <a:graphicData uri="http://schemas.openxmlformats.org/drawingml/2006/table">
            <a:tbl>
              <a:tblPr/>
              <a:tblGrid>
                <a:gridCol w="403080">
                  <a:extLst>
                    <a:ext uri="{9D8B030D-6E8A-4147-A177-3AD203B41FA5}">
                      <a16:colId xmlns:a16="http://schemas.microsoft.com/office/drawing/2014/main" xmlns="" val="20000"/>
                    </a:ext>
                  </a:extLst>
                </a:gridCol>
                <a:gridCol w="1360968">
                  <a:extLst>
                    <a:ext uri="{9D8B030D-6E8A-4147-A177-3AD203B41FA5}">
                      <a16:colId xmlns:a16="http://schemas.microsoft.com/office/drawing/2014/main" xmlns="" val="20001"/>
                    </a:ext>
                  </a:extLst>
                </a:gridCol>
                <a:gridCol w="402336">
                  <a:extLst>
                    <a:ext uri="{9D8B030D-6E8A-4147-A177-3AD203B41FA5}">
                      <a16:colId xmlns:a16="http://schemas.microsoft.com/office/drawing/2014/main" xmlns="" val="20002"/>
                    </a:ext>
                  </a:extLst>
                </a:gridCol>
                <a:gridCol w="1594883">
                  <a:extLst>
                    <a:ext uri="{9D8B030D-6E8A-4147-A177-3AD203B41FA5}">
                      <a16:colId xmlns:a16="http://schemas.microsoft.com/office/drawing/2014/main" xmlns="" val="20003"/>
                    </a:ext>
                  </a:extLst>
                </a:gridCol>
              </a:tblGrid>
              <a:tr h="86924">
                <a:tc gridSpan="4">
                  <a:txBody>
                    <a:bodyPr/>
                    <a:lstStyle/>
                    <a:p>
                      <a:pPr algn="ctr" rtl="0" fontAlgn="ctr"/>
                      <a:r>
                        <a:rPr lang="es-EC" sz="800" b="1" i="0" u="none" strike="noStrike" dirty="0">
                          <a:solidFill>
                            <a:srgbClr val="595959"/>
                          </a:solidFill>
                          <a:effectLst/>
                          <a:latin typeface="Century Gothic" panose="020B0502020202020204" pitchFamily="34" charset="0"/>
                        </a:rPr>
                        <a:t>Actividad económica sección CIIU</a:t>
                      </a:r>
                    </a:p>
                  </a:txBody>
                  <a:tcPr marL="9525" marR="9525" marT="9525" marB="0" anchor="ctr">
                    <a:lnL>
                      <a:noFill/>
                    </a:lnL>
                    <a:lnR>
                      <a:noFill/>
                    </a:lnR>
                    <a:lnT>
                      <a:noFill/>
                    </a:lnT>
                    <a:lnB>
                      <a:noFill/>
                    </a:lnB>
                    <a:solidFill>
                      <a:schemeClr val="bg2"/>
                    </a:solidFill>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0000"/>
                  </a:ext>
                </a:extLst>
              </a:tr>
              <a:tr h="128016">
                <a:tc>
                  <a:txBody>
                    <a:bodyPr/>
                    <a:lstStyle/>
                    <a:p>
                      <a:pPr algn="ctr" rtl="0" fontAlgn="ctr"/>
                      <a:r>
                        <a:rPr lang="es-EC" sz="800" b="0" i="0" u="none" strike="noStrike" dirty="0">
                          <a:solidFill>
                            <a:srgbClr val="888888"/>
                          </a:solidFill>
                          <a:effectLst/>
                          <a:latin typeface="Century Gothic" panose="020B0502020202020204" pitchFamily="34" charset="0"/>
                        </a:rPr>
                        <a:t>B</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Minería</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S</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Otras actividades de servicios</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10001"/>
                  </a:ext>
                </a:extLst>
              </a:tr>
              <a:tr h="86924">
                <a:tc>
                  <a:txBody>
                    <a:bodyPr/>
                    <a:lstStyle/>
                    <a:p>
                      <a:pPr algn="ctr" rtl="0" fontAlgn="ctr"/>
                      <a:r>
                        <a:rPr lang="es-EC" sz="800" b="0" i="0" u="none" strike="noStrike" dirty="0">
                          <a:solidFill>
                            <a:srgbClr val="888888"/>
                          </a:solidFill>
                          <a:effectLst/>
                          <a:latin typeface="Century Gothic" panose="020B0502020202020204" pitchFamily="34" charset="0"/>
                        </a:rPr>
                        <a:t>D</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Electricidad</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P</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Enseñanza</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10002"/>
                  </a:ext>
                </a:extLst>
              </a:tr>
              <a:tr h="86924">
                <a:tc>
                  <a:txBody>
                    <a:bodyPr/>
                    <a:lstStyle/>
                    <a:p>
                      <a:pPr algn="ctr" rtl="0" fontAlgn="ctr"/>
                      <a:r>
                        <a:rPr lang="es-EC" sz="800" b="0" i="0" u="none" strike="noStrike">
                          <a:solidFill>
                            <a:srgbClr val="888888"/>
                          </a:solidFill>
                          <a:effectLst/>
                          <a:latin typeface="Century Gothic" panose="020B0502020202020204" pitchFamily="34" charset="0"/>
                        </a:rPr>
                        <a:t>K</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Financieras y de seguros</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M</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profesionales</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10003"/>
                  </a:ext>
                </a:extLst>
              </a:tr>
              <a:tr h="86924">
                <a:tc>
                  <a:txBody>
                    <a:bodyPr/>
                    <a:lstStyle/>
                    <a:p>
                      <a:pPr algn="ctr" rtl="0" fontAlgn="ctr"/>
                      <a:r>
                        <a:rPr lang="es-EC" sz="800" b="0" i="0" u="none" strike="noStrike">
                          <a:solidFill>
                            <a:srgbClr val="888888"/>
                          </a:solidFill>
                          <a:effectLst/>
                          <a:latin typeface="Century Gothic" panose="020B0502020202020204" pitchFamily="34" charset="0"/>
                        </a:rPr>
                        <a:t>L</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Inmobiliarias</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R</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Recreación</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10004"/>
                  </a:ext>
                </a:extLst>
              </a:tr>
              <a:tr h="128016">
                <a:tc>
                  <a:txBody>
                    <a:bodyPr/>
                    <a:lstStyle/>
                    <a:p>
                      <a:pPr algn="ctr" rtl="0" fontAlgn="ctr"/>
                      <a:r>
                        <a:rPr lang="es-EC" sz="800" b="0" i="0" u="none" strike="noStrike">
                          <a:solidFill>
                            <a:srgbClr val="888888"/>
                          </a:solidFill>
                          <a:effectLst/>
                          <a:latin typeface="Century Gothic" panose="020B0502020202020204" pitchFamily="34" charset="0"/>
                        </a:rPr>
                        <a:t>J</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Comunicación</a:t>
                      </a:r>
                    </a:p>
                  </a:txBody>
                  <a:tcPr marL="9525" marR="9525" marT="9525" marB="0" anchor="ctr">
                    <a:lnL>
                      <a:noFill/>
                    </a:lnL>
                    <a:lnR>
                      <a:noFill/>
                    </a:lnR>
                    <a:lnT>
                      <a:noFill/>
                    </a:lnT>
                    <a:lnB>
                      <a:noFill/>
                    </a:lnB>
                  </a:tcPr>
                </a:tc>
                <a:tc>
                  <a:txBody>
                    <a:bodyPr/>
                    <a:lstStyle/>
                    <a:p>
                      <a:pPr algn="ctr" rtl="0" fontAlgn="ctr"/>
                      <a:r>
                        <a:rPr lang="es-EC" sz="800" b="0" i="0" u="none" strike="noStrike">
                          <a:solidFill>
                            <a:srgbClr val="888888"/>
                          </a:solidFill>
                          <a:effectLst/>
                          <a:latin typeface="Century Gothic" panose="020B0502020202020204" pitchFamily="34" charset="0"/>
                        </a:rPr>
                        <a:t>F</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Construcción</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10005"/>
                  </a:ext>
                </a:extLst>
              </a:tr>
              <a:tr h="86924">
                <a:tc>
                  <a:txBody>
                    <a:bodyPr/>
                    <a:lstStyle/>
                    <a:p>
                      <a:pPr algn="ctr" rtl="0" fontAlgn="ctr"/>
                      <a:r>
                        <a:rPr lang="es-EC" sz="800" b="0" i="0" u="none" strike="noStrike">
                          <a:solidFill>
                            <a:srgbClr val="888888"/>
                          </a:solidFill>
                          <a:effectLst/>
                          <a:latin typeface="Century Gothic" panose="020B0502020202020204" pitchFamily="34" charset="0"/>
                        </a:rPr>
                        <a:t>H</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Transporte</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Q</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Actividades de salud humana </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10006"/>
                  </a:ext>
                </a:extLst>
              </a:tr>
              <a:tr h="86924">
                <a:tc>
                  <a:txBody>
                    <a:bodyPr/>
                    <a:lstStyle/>
                    <a:p>
                      <a:pPr algn="ctr" rtl="0" fontAlgn="ctr"/>
                      <a:r>
                        <a:rPr lang="es-EC" sz="800" b="0" i="0" u="none" strike="noStrike">
                          <a:solidFill>
                            <a:srgbClr val="888888"/>
                          </a:solidFill>
                          <a:effectLst/>
                          <a:latin typeface="Century Gothic" panose="020B0502020202020204" pitchFamily="34" charset="0"/>
                        </a:rPr>
                        <a:t>E</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Agua</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I</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Alojamiento y comidas</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10007"/>
                  </a:ext>
                </a:extLst>
              </a:tr>
              <a:tr h="86924">
                <a:tc>
                  <a:txBody>
                    <a:bodyPr/>
                    <a:lstStyle/>
                    <a:p>
                      <a:pPr algn="ctr" rtl="0" fontAlgn="ctr"/>
                      <a:r>
                        <a:rPr lang="es-EC" sz="800" b="0" i="0" u="none" strike="noStrike">
                          <a:solidFill>
                            <a:srgbClr val="888888"/>
                          </a:solidFill>
                          <a:effectLst/>
                          <a:latin typeface="Century Gothic" panose="020B0502020202020204" pitchFamily="34" charset="0"/>
                        </a:rPr>
                        <a:t>C</a:t>
                      </a:r>
                    </a:p>
                  </a:txBody>
                  <a:tcPr marL="9525" marR="9525" marT="9525" marB="0" anchor="ctr">
                    <a:lnL>
                      <a:noFill/>
                    </a:lnL>
                    <a:lnR>
                      <a:noFill/>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Manufactura</a:t>
                      </a:r>
                    </a:p>
                  </a:txBody>
                  <a:tcPr marL="9525" marR="9525" marT="9525" marB="0" anchor="ctr">
                    <a:lnL>
                      <a:noFill/>
                    </a:lnL>
                    <a:lnR>
                      <a:noFill/>
                    </a:lnR>
                    <a:lnT>
                      <a:noFill/>
                    </a:lnT>
                    <a:lnB>
                      <a:noFill/>
                    </a:lnB>
                  </a:tcPr>
                </a:tc>
                <a:tc>
                  <a:txBody>
                    <a:bodyPr/>
                    <a:lstStyle/>
                    <a:p>
                      <a:pPr algn="ctr" rtl="0" fontAlgn="ctr"/>
                      <a:r>
                        <a:rPr lang="es-EC" sz="800" b="0" i="0" u="none" strike="noStrike" dirty="0">
                          <a:solidFill>
                            <a:srgbClr val="888888"/>
                          </a:solidFill>
                          <a:effectLst/>
                          <a:latin typeface="Century Gothic" panose="020B0502020202020204" pitchFamily="34" charset="0"/>
                        </a:rPr>
                        <a:t>N</a:t>
                      </a:r>
                    </a:p>
                  </a:txBody>
                  <a:tcPr marL="9525" marR="9525" marT="9525" marB="0" anchor="ctr">
                    <a:lnL>
                      <a:noFill/>
                    </a:lnL>
                    <a:lnR w="6350" cap="flat" cmpd="sng" algn="ctr">
                      <a:noFill/>
                      <a:prstDash val="solid"/>
                      <a:round/>
                      <a:headEnd type="none" w="med" len="med"/>
                      <a:tailEnd type="none" w="med" len="med"/>
                    </a:lnR>
                    <a:lnT>
                      <a:noFill/>
                    </a:lnT>
                    <a:lnB>
                      <a:noFill/>
                    </a:lnB>
                  </a:tcPr>
                </a:tc>
                <a:tc>
                  <a:txBody>
                    <a:bodyPr/>
                    <a:lstStyle/>
                    <a:p>
                      <a:pPr algn="l" rtl="0" fontAlgn="ctr"/>
                      <a:r>
                        <a:rPr lang="es-EC" sz="800" b="0" i="0" u="none" strike="noStrike" dirty="0">
                          <a:solidFill>
                            <a:srgbClr val="888888"/>
                          </a:solidFill>
                          <a:effectLst/>
                          <a:latin typeface="Century Gothic" panose="020B0502020202020204" pitchFamily="34" charset="0"/>
                        </a:rPr>
                        <a:t>Servicios administrativos</a:t>
                      </a:r>
                    </a:p>
                  </a:txBody>
                  <a:tcPr marL="9525" marR="9525" marT="9525" marB="0" anchor="ctr">
                    <a:lnL w="6350" cap="flat" cmpd="sng" algn="ctr">
                      <a:no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10008"/>
                  </a:ext>
                </a:extLst>
              </a:tr>
              <a:tr h="86924">
                <a:tc>
                  <a:txBody>
                    <a:bodyPr/>
                    <a:lstStyle/>
                    <a:p>
                      <a:pPr algn="ctr" rtl="0" fontAlgn="ctr"/>
                      <a:r>
                        <a:rPr lang="es-EC" sz="800" b="0" i="0" u="none" strike="noStrike">
                          <a:solidFill>
                            <a:srgbClr val="888888"/>
                          </a:solidFill>
                          <a:effectLst/>
                          <a:latin typeface="Century Gothic" panose="020B0502020202020204" pitchFamily="34" charset="0"/>
                        </a:rPr>
                        <a:t>G</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l" rtl="0" fontAlgn="ctr"/>
                      <a:r>
                        <a:rPr lang="es-EC" sz="800" b="0" i="0" u="none" strike="noStrike" dirty="0">
                          <a:solidFill>
                            <a:srgbClr val="888888"/>
                          </a:solidFill>
                          <a:effectLst/>
                          <a:latin typeface="Century Gothic" panose="020B0502020202020204" pitchFamily="34" charset="0"/>
                        </a:rPr>
                        <a:t>Comercio</a:t>
                      </a:r>
                    </a:p>
                  </a:txBody>
                  <a:tcPr marL="9525" marR="9525" marT="9525" marB="0" anchor="ctr">
                    <a:lnL>
                      <a:noFill/>
                    </a:lnL>
                    <a:lnR>
                      <a:noFill/>
                    </a:lnR>
                    <a:lnT>
                      <a:noFill/>
                    </a:lnT>
                    <a:lnB w="6350" cap="flat" cmpd="sng" algn="ctr">
                      <a:solidFill>
                        <a:srgbClr val="888888"/>
                      </a:solidFill>
                      <a:prstDash val="solid"/>
                      <a:round/>
                      <a:headEnd type="none" w="med" len="med"/>
                      <a:tailEnd type="none" w="med" len="med"/>
                    </a:lnB>
                  </a:tcPr>
                </a:tc>
                <a:tc>
                  <a:txBody>
                    <a:bodyPr/>
                    <a:lstStyle/>
                    <a:p>
                      <a:pPr algn="ctr" rtl="0" fontAlgn="ctr"/>
                      <a:r>
                        <a:rPr lang="es-EC" sz="800" b="0" i="0" u="none" strike="noStrike">
                          <a:solidFill>
                            <a:srgbClr val="888888"/>
                          </a:solidFill>
                          <a:effectLst/>
                          <a:latin typeface="Century Gothic" panose="020B0502020202020204" pitchFamily="34" charset="0"/>
                        </a:rPr>
                        <a:t>*</a:t>
                      </a:r>
                    </a:p>
                  </a:txBody>
                  <a:tcPr marL="9525" marR="9525" marT="9525" marB="0" anchor="ctr">
                    <a:lnL>
                      <a:noFill/>
                    </a:lnL>
                    <a:lnR w="6350" cap="flat" cmpd="sng" algn="ctr">
                      <a:noFill/>
                      <a:prstDash val="solid"/>
                      <a:round/>
                      <a:headEnd type="none" w="med" len="med"/>
                      <a:tailEnd type="none" w="med" len="med"/>
                    </a:lnR>
                    <a:lnT>
                      <a:noFill/>
                    </a:lnT>
                    <a:lnB w="6350" cap="flat" cmpd="sng" algn="ctr">
                      <a:solidFill>
                        <a:srgbClr val="888888"/>
                      </a:solidFill>
                      <a:prstDash val="solid"/>
                      <a:round/>
                      <a:headEnd type="none" w="med" len="med"/>
                      <a:tailEnd type="none" w="med" len="med"/>
                    </a:lnB>
                    <a:noFill/>
                  </a:tcPr>
                </a:tc>
                <a:tc>
                  <a:txBody>
                    <a:bodyPr/>
                    <a:lstStyle/>
                    <a:p>
                      <a:pPr algn="l" rtl="0" fontAlgn="ctr"/>
                      <a:r>
                        <a:rPr lang="es-ES" sz="800" b="0" i="0" u="none" strike="noStrike" dirty="0">
                          <a:solidFill>
                            <a:srgbClr val="888888"/>
                          </a:solidFill>
                          <a:effectLst/>
                          <a:latin typeface="Century Gothic" panose="020B0502020202020204" pitchFamily="34" charset="0"/>
                        </a:rPr>
                        <a:t>Se excluyen: K64; K66; Q88; S94 </a:t>
                      </a:r>
                    </a:p>
                  </a:txBody>
                  <a:tcPr marL="9525" marR="9525" marT="9525" marB="0" anchor="ctr">
                    <a:lnL w="6350" cap="flat" cmpd="sng" algn="ctr">
                      <a:noFill/>
                      <a:prstDash val="solid"/>
                      <a:round/>
                      <a:headEnd type="none" w="med" len="med"/>
                      <a:tailEnd type="none" w="med" len="med"/>
                    </a:lnL>
                    <a:lnR>
                      <a:noFill/>
                    </a:lnR>
                    <a:lnT>
                      <a:noFill/>
                    </a:lnT>
                    <a:lnB w="6350" cap="flat" cmpd="sng" algn="ctr">
                      <a:solidFill>
                        <a:srgbClr val="888888"/>
                      </a:solidFill>
                      <a:prstDash val="solid"/>
                      <a:round/>
                      <a:headEnd type="none" w="med" len="med"/>
                      <a:tailEnd type="none" w="med" len="med"/>
                    </a:lnB>
                    <a:noFill/>
                  </a:tcPr>
                </a:tc>
                <a:extLst>
                  <a:ext uri="{0D108BD9-81ED-4DB2-BD59-A6C34878D82A}">
                    <a16:rowId xmlns:a16="http://schemas.microsoft.com/office/drawing/2014/main" xmlns="" val="10009"/>
                  </a:ext>
                </a:extLst>
              </a:tr>
            </a:tbl>
          </a:graphicData>
        </a:graphic>
      </p:graphicFrame>
      <p:sp>
        <p:nvSpPr>
          <p:cNvPr id="9" name="Marcador de contenido 2">
            <a:extLst>
              <a:ext uri="{FF2B5EF4-FFF2-40B4-BE49-F238E27FC236}">
                <a16:creationId xmlns:a16="http://schemas.microsoft.com/office/drawing/2014/main" xmlns="" id="{AD406A73-B8AC-4282-AFE9-F7AD34922B27}"/>
              </a:ext>
            </a:extLst>
          </p:cNvPr>
          <p:cNvSpPr txBox="1">
            <a:spLocks/>
          </p:cNvSpPr>
          <p:nvPr/>
        </p:nvSpPr>
        <p:spPr>
          <a:xfrm>
            <a:off x="1234798" y="625643"/>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400" b="0" dirty="0">
                <a:solidFill>
                  <a:srgbClr val="7F7F7F">
                    <a:alpha val="100000"/>
                  </a:srgbClr>
                </a:solidFill>
                <a:cs typeface="Century Gothic (Cuerpo)"/>
                <a:sym typeface="Century Gothic (Cuerpo)"/>
              </a:rPr>
              <a:t>Valores en miles de dólares por persona</a:t>
            </a:r>
          </a:p>
        </p:txBody>
      </p:sp>
      <p:sp>
        <p:nvSpPr>
          <p:cNvPr id="10" name="Marcador de contenido 1">
            <a:extLst>
              <a:ext uri="{FF2B5EF4-FFF2-40B4-BE49-F238E27FC236}">
                <a16:creationId xmlns:a16="http://schemas.microsoft.com/office/drawing/2014/main" xmlns="" id="{4BEB1476-B1F4-49A6-9FE5-EF95789579B8}"/>
              </a:ext>
            </a:extLst>
          </p:cNvPr>
          <p:cNvSpPr txBox="1">
            <a:spLocks/>
          </p:cNvSpPr>
          <p:nvPr/>
        </p:nvSpPr>
        <p:spPr>
          <a:xfrm>
            <a:off x="928554" y="126357"/>
            <a:ext cx="8272596" cy="7968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S" sz="2300" dirty="0">
                <a:cs typeface="Century Gothic (Títulos)"/>
                <a:sym typeface="Century Gothic (Títulos)"/>
              </a:rPr>
              <a:t>3.2 Valor agregado empresarial por persona ocupada</a:t>
            </a:r>
          </a:p>
        </p:txBody>
      </p:sp>
      <p:graphicFrame>
        <p:nvGraphicFramePr>
          <p:cNvPr id="12" name="Gráfico 11">
            <a:extLst>
              <a:ext uri="{FF2B5EF4-FFF2-40B4-BE49-F238E27FC236}">
                <a16:creationId xmlns:a16="http://schemas.microsoft.com/office/drawing/2014/main" xmlns="" id="{00000000-0008-0000-1700-000002000000}"/>
              </a:ext>
            </a:extLst>
          </p:cNvPr>
          <p:cNvGraphicFramePr>
            <a:graphicFrameLocks/>
          </p:cNvGraphicFramePr>
          <p:nvPr>
            <p:extLst>
              <p:ext uri="{D42A27DB-BD31-4B8C-83A1-F6EECF244321}">
                <p14:modId xmlns:p14="http://schemas.microsoft.com/office/powerpoint/2010/main" val="2472644784"/>
              </p:ext>
            </p:extLst>
          </p:nvPr>
        </p:nvGraphicFramePr>
        <p:xfrm>
          <a:off x="797442" y="1197864"/>
          <a:ext cx="10494335" cy="405993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8562838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332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772E6D88-33EF-C64F-90BE-9EEF5CDF2349}"/>
              </a:ext>
            </a:extLst>
          </p:cNvPr>
          <p:cNvSpPr>
            <a:spLocks noGrp="1"/>
          </p:cNvSpPr>
          <p:nvPr>
            <p:ph type="title"/>
          </p:nvPr>
        </p:nvSpPr>
        <p:spPr>
          <a:xfrm>
            <a:off x="549488" y="730185"/>
            <a:ext cx="3690256" cy="853082"/>
          </a:xfrm>
        </p:spPr>
        <p:txBody>
          <a:bodyPr/>
          <a:lstStyle/>
          <a:p>
            <a:r>
              <a:rPr lang="es-419" dirty="0"/>
              <a:t>Contenido</a:t>
            </a:r>
          </a:p>
        </p:txBody>
      </p:sp>
      <p:sp>
        <p:nvSpPr>
          <p:cNvPr id="3" name="CuadroTexto 2">
            <a:extLst>
              <a:ext uri="{FF2B5EF4-FFF2-40B4-BE49-F238E27FC236}">
                <a16:creationId xmlns:a16="http://schemas.microsoft.com/office/drawing/2014/main" xmlns="" id="{EBC5379A-2C03-4842-AF23-E3EC7E2FCC79}"/>
              </a:ext>
            </a:extLst>
          </p:cNvPr>
          <p:cNvSpPr txBox="1"/>
          <p:nvPr/>
        </p:nvSpPr>
        <p:spPr>
          <a:xfrm>
            <a:off x="549488" y="1520321"/>
            <a:ext cx="807395" cy="707886"/>
          </a:xfrm>
          <a:prstGeom prst="rect">
            <a:avLst/>
          </a:prstGeom>
          <a:noFill/>
        </p:spPr>
        <p:txBody>
          <a:bodyPr wrap="square" rtlCol="0">
            <a:spAutoFit/>
          </a:bodyPr>
          <a:lstStyle/>
          <a:p>
            <a:r>
              <a:rPr lang="es-EC" sz="4000" b="1" dirty="0">
                <a:ln w="9525">
                  <a:solidFill>
                    <a:srgbClr val="646E78"/>
                  </a:solidFill>
                </a:ln>
                <a:noFill/>
              </a:rPr>
              <a:t>01</a:t>
            </a:r>
          </a:p>
        </p:txBody>
      </p:sp>
      <p:sp>
        <p:nvSpPr>
          <p:cNvPr id="4" name="Triángulo 3">
            <a:extLst>
              <a:ext uri="{FF2B5EF4-FFF2-40B4-BE49-F238E27FC236}">
                <a16:creationId xmlns:a16="http://schemas.microsoft.com/office/drawing/2014/main" xmlns="" id="{F0DCD03B-8B5B-DF48-BEED-90C0484BC520}"/>
              </a:ext>
            </a:extLst>
          </p:cNvPr>
          <p:cNvSpPr/>
          <p:nvPr/>
        </p:nvSpPr>
        <p:spPr>
          <a:xfrm rot="5400000">
            <a:off x="1506943" y="1793056"/>
            <a:ext cx="188403" cy="162416"/>
          </a:xfrm>
          <a:prstGeom prst="triangle">
            <a:avLst/>
          </a:prstGeom>
          <a:solidFill>
            <a:srgbClr val="646E78">
              <a:alpha val="25000"/>
            </a:srgbClr>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CuadroTexto 4">
            <a:extLst>
              <a:ext uri="{FF2B5EF4-FFF2-40B4-BE49-F238E27FC236}">
                <a16:creationId xmlns:a16="http://schemas.microsoft.com/office/drawing/2014/main" xmlns="" id="{FD34F5C9-CCA6-3841-8172-8E91437A4B3F}"/>
              </a:ext>
            </a:extLst>
          </p:cNvPr>
          <p:cNvSpPr txBox="1"/>
          <p:nvPr/>
        </p:nvSpPr>
        <p:spPr>
          <a:xfrm>
            <a:off x="1970516" y="1673679"/>
            <a:ext cx="4696291" cy="461665"/>
          </a:xfrm>
          <a:prstGeom prst="rect">
            <a:avLst/>
          </a:prstGeom>
          <a:noFill/>
        </p:spPr>
        <p:txBody>
          <a:bodyPr wrap="square" rtlCol="0">
            <a:spAutoFit/>
          </a:bodyPr>
          <a:lstStyle/>
          <a:p>
            <a:pPr marL="0" marR="0" algn="l">
              <a:lnSpc>
                <a:spcPct val="100000"/>
              </a:lnSpc>
              <a:spcBef>
                <a:spcPts val="0"/>
              </a:spcBef>
              <a:spcAft>
                <a:spcPts val="0"/>
              </a:spcAft>
              <a:buNone/>
            </a:pPr>
            <a:r>
              <a:rPr lang="es-EC" sz="2400" b="1" i="0" u="none" cap="none" dirty="0">
                <a:solidFill>
                  <a:srgbClr val="7E7E7E">
                    <a:alpha val="100000"/>
                  </a:srgbClr>
                </a:solidFill>
                <a:latin typeface="Century Gothic (Cuerpo)"/>
                <a:cs typeface="Century Gothic (Cuerpo)"/>
                <a:sym typeface="Century Gothic (Cuerpo)"/>
              </a:rPr>
              <a:t>Aspectos Metodológicos</a:t>
            </a:r>
          </a:p>
        </p:txBody>
      </p:sp>
      <p:sp>
        <p:nvSpPr>
          <p:cNvPr id="6" name="CuadroTexto 5">
            <a:extLst>
              <a:ext uri="{FF2B5EF4-FFF2-40B4-BE49-F238E27FC236}">
                <a16:creationId xmlns:a16="http://schemas.microsoft.com/office/drawing/2014/main" xmlns="" id="{F0900CE5-CD8C-3F4F-9C83-199F7B1C9BA7}"/>
              </a:ext>
            </a:extLst>
          </p:cNvPr>
          <p:cNvSpPr txBox="1"/>
          <p:nvPr/>
        </p:nvSpPr>
        <p:spPr>
          <a:xfrm>
            <a:off x="549488" y="3079670"/>
            <a:ext cx="807395" cy="707886"/>
          </a:xfrm>
          <a:prstGeom prst="rect">
            <a:avLst/>
          </a:prstGeom>
          <a:noFill/>
        </p:spPr>
        <p:txBody>
          <a:bodyPr wrap="square" rtlCol="0">
            <a:spAutoFit/>
          </a:bodyPr>
          <a:lstStyle/>
          <a:p>
            <a:r>
              <a:rPr lang="es-EC" sz="4000" b="1" dirty="0">
                <a:ln w="9525">
                  <a:solidFill>
                    <a:srgbClr val="646E78"/>
                  </a:solidFill>
                </a:ln>
                <a:noFill/>
              </a:rPr>
              <a:t>02</a:t>
            </a:r>
          </a:p>
        </p:txBody>
      </p:sp>
      <p:sp>
        <p:nvSpPr>
          <p:cNvPr id="7" name="Triángulo 6">
            <a:extLst>
              <a:ext uri="{FF2B5EF4-FFF2-40B4-BE49-F238E27FC236}">
                <a16:creationId xmlns:a16="http://schemas.microsoft.com/office/drawing/2014/main" xmlns="" id="{CD87BB72-6593-8E4D-981D-7B0772449CFA}"/>
              </a:ext>
            </a:extLst>
          </p:cNvPr>
          <p:cNvSpPr/>
          <p:nvPr/>
        </p:nvSpPr>
        <p:spPr>
          <a:xfrm rot="5400000">
            <a:off x="1506943" y="3352405"/>
            <a:ext cx="188403" cy="162416"/>
          </a:xfrm>
          <a:prstGeom prst="triangle">
            <a:avLst/>
          </a:prstGeom>
          <a:solidFill>
            <a:srgbClr val="646E78">
              <a:alpha val="25000"/>
            </a:srgbClr>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8" name="CuadroTexto 7">
            <a:extLst>
              <a:ext uri="{FF2B5EF4-FFF2-40B4-BE49-F238E27FC236}">
                <a16:creationId xmlns:a16="http://schemas.microsoft.com/office/drawing/2014/main" xmlns="" id="{740DA090-A62C-C441-BD0A-B05877185F45}"/>
              </a:ext>
            </a:extLst>
          </p:cNvPr>
          <p:cNvSpPr txBox="1"/>
          <p:nvPr/>
        </p:nvSpPr>
        <p:spPr>
          <a:xfrm>
            <a:off x="1970516" y="3227122"/>
            <a:ext cx="4696291" cy="400110"/>
          </a:xfrm>
          <a:prstGeom prst="rect">
            <a:avLst/>
          </a:prstGeom>
          <a:noFill/>
        </p:spPr>
        <p:txBody>
          <a:bodyPr wrap="square" rtlCol="0">
            <a:spAutoFit/>
          </a:bodyPr>
          <a:lstStyle/>
          <a:p>
            <a:pPr marL="0" marR="0" algn="l">
              <a:lnSpc>
                <a:spcPct val="100000"/>
              </a:lnSpc>
              <a:spcBef>
                <a:spcPts val="0"/>
              </a:spcBef>
              <a:spcAft>
                <a:spcPts val="0"/>
              </a:spcAft>
              <a:buNone/>
            </a:pPr>
            <a:r>
              <a:rPr lang="es-EC" sz="2000" b="1" i="0" u="none" cap="none" dirty="0">
                <a:solidFill>
                  <a:srgbClr val="7E7E7E">
                    <a:alpha val="100000"/>
                  </a:srgbClr>
                </a:solidFill>
                <a:cs typeface="Century Gothic (Cuerpo)"/>
                <a:sym typeface="Century Gothic (Cuerpo)"/>
              </a:rPr>
              <a:t>Principales resultados:</a:t>
            </a:r>
          </a:p>
        </p:txBody>
      </p:sp>
      <p:sp>
        <p:nvSpPr>
          <p:cNvPr id="9" name="CuadroTexto 8">
            <a:extLst>
              <a:ext uri="{FF2B5EF4-FFF2-40B4-BE49-F238E27FC236}">
                <a16:creationId xmlns:a16="http://schemas.microsoft.com/office/drawing/2014/main" xmlns="" id="{34D42EF5-6BED-064D-9780-9596531619A8}"/>
              </a:ext>
            </a:extLst>
          </p:cNvPr>
          <p:cNvSpPr txBox="1"/>
          <p:nvPr/>
        </p:nvSpPr>
        <p:spPr>
          <a:xfrm>
            <a:off x="549488" y="4839044"/>
            <a:ext cx="807395" cy="707886"/>
          </a:xfrm>
          <a:prstGeom prst="rect">
            <a:avLst/>
          </a:prstGeom>
          <a:noFill/>
        </p:spPr>
        <p:txBody>
          <a:bodyPr wrap="square" rtlCol="0">
            <a:spAutoFit/>
          </a:bodyPr>
          <a:lstStyle/>
          <a:p>
            <a:r>
              <a:rPr lang="es-EC" sz="4000" b="1" dirty="0">
                <a:ln w="9525">
                  <a:solidFill>
                    <a:srgbClr val="646E78"/>
                  </a:solidFill>
                </a:ln>
                <a:noFill/>
              </a:rPr>
              <a:t>03</a:t>
            </a:r>
          </a:p>
        </p:txBody>
      </p:sp>
      <p:sp>
        <p:nvSpPr>
          <p:cNvPr id="10" name="Triángulo 9">
            <a:extLst>
              <a:ext uri="{FF2B5EF4-FFF2-40B4-BE49-F238E27FC236}">
                <a16:creationId xmlns:a16="http://schemas.microsoft.com/office/drawing/2014/main" xmlns="" id="{DAB33FDF-8843-F742-ABCF-D0E27CFC9B18}"/>
              </a:ext>
            </a:extLst>
          </p:cNvPr>
          <p:cNvSpPr/>
          <p:nvPr/>
        </p:nvSpPr>
        <p:spPr>
          <a:xfrm rot="5400000">
            <a:off x="1506943" y="5111779"/>
            <a:ext cx="188403" cy="162416"/>
          </a:xfrm>
          <a:prstGeom prst="triangle">
            <a:avLst/>
          </a:prstGeom>
          <a:solidFill>
            <a:srgbClr val="646E78">
              <a:alpha val="25000"/>
            </a:srgbClr>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1" name="CuadroTexto 10">
            <a:extLst>
              <a:ext uri="{FF2B5EF4-FFF2-40B4-BE49-F238E27FC236}">
                <a16:creationId xmlns:a16="http://schemas.microsoft.com/office/drawing/2014/main" xmlns="" id="{131BEFFB-0C9C-5943-926B-E038EB2ADF64}"/>
              </a:ext>
            </a:extLst>
          </p:cNvPr>
          <p:cNvSpPr txBox="1"/>
          <p:nvPr/>
        </p:nvSpPr>
        <p:spPr>
          <a:xfrm>
            <a:off x="1970516" y="4938871"/>
            <a:ext cx="4696291" cy="461665"/>
          </a:xfrm>
          <a:prstGeom prst="rect">
            <a:avLst/>
          </a:prstGeom>
          <a:noFill/>
        </p:spPr>
        <p:txBody>
          <a:bodyPr wrap="square" rtlCol="0">
            <a:spAutoFit/>
          </a:bodyPr>
          <a:lstStyle/>
          <a:p>
            <a:r>
              <a:rPr lang="es-EC" sz="2400" b="1" i="0" u="none" cap="none" dirty="0">
                <a:solidFill>
                  <a:srgbClr val="7E7E7E">
                    <a:alpha val="100000"/>
                  </a:srgbClr>
                </a:solidFill>
                <a:cs typeface="Century Gothic (Cuerpo)"/>
                <a:sym typeface="Century Gothic (Cuerpo)"/>
              </a:rPr>
              <a:t>Indicadores </a:t>
            </a:r>
          </a:p>
        </p:txBody>
      </p:sp>
      <p:sp>
        <p:nvSpPr>
          <p:cNvPr id="12" name="Marcador de contenido 8">
            <a:extLst>
              <a:ext uri="{FF2B5EF4-FFF2-40B4-BE49-F238E27FC236}">
                <a16:creationId xmlns:a16="http://schemas.microsoft.com/office/drawing/2014/main" xmlns="" id="{B1FAB8EC-71B9-4F05-BBCD-2023725C9554}"/>
              </a:ext>
            </a:extLst>
          </p:cNvPr>
          <p:cNvSpPr txBox="1">
            <a:spLocks/>
          </p:cNvSpPr>
          <p:nvPr/>
        </p:nvSpPr>
        <p:spPr>
          <a:xfrm>
            <a:off x="2443360" y="2099434"/>
            <a:ext cx="4037450" cy="11253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800" b="1" kern="1200">
                <a:solidFill>
                  <a:srgbClr val="646E78"/>
                </a:solidFill>
                <a:latin typeface="+mj-lt"/>
                <a:ea typeface="+mj-ea"/>
                <a:cs typeface="+mj-cs"/>
              </a:defRPr>
            </a:lvl1pPr>
          </a:lstStyle>
          <a:p>
            <a:pPr algn="just">
              <a:lnSpc>
                <a:spcPct val="100000"/>
              </a:lnSpc>
              <a:spcBef>
                <a:spcPts val="0"/>
              </a:spcBef>
            </a:pPr>
            <a:r>
              <a:rPr lang="es-EC" sz="1200" b="0" dirty="0">
                <a:solidFill>
                  <a:srgbClr val="888888"/>
                </a:solidFill>
                <a:cs typeface="Century Gothic (Cuerpo)"/>
                <a:sym typeface="Century Gothic (Cuerpo)"/>
              </a:rPr>
              <a:t>1.1 Principales resultados ENESEM 2022.</a:t>
            </a:r>
          </a:p>
          <a:p>
            <a:pPr algn="just">
              <a:lnSpc>
                <a:spcPct val="100000"/>
              </a:lnSpc>
              <a:spcBef>
                <a:spcPts val="0"/>
              </a:spcBef>
            </a:pPr>
            <a:r>
              <a:rPr lang="es-EC" sz="1200" b="0" dirty="0" smtClean="0">
                <a:solidFill>
                  <a:srgbClr val="888888"/>
                </a:solidFill>
                <a:cs typeface="Century Gothic (Cuerpo)"/>
                <a:sym typeface="Century Gothic (Cuerpo)"/>
              </a:rPr>
              <a:t>1.2 Cronología </a:t>
            </a:r>
            <a:r>
              <a:rPr lang="es-EC" sz="1200" b="0" dirty="0">
                <a:solidFill>
                  <a:srgbClr val="888888"/>
                </a:solidFill>
                <a:cs typeface="Century Gothic (Cuerpo)"/>
                <a:sym typeface="Century Gothic (Cuerpo)"/>
              </a:rPr>
              <a:t>de la operación estadística.</a:t>
            </a:r>
          </a:p>
          <a:p>
            <a:pPr algn="just">
              <a:lnSpc>
                <a:spcPct val="100000"/>
              </a:lnSpc>
              <a:spcBef>
                <a:spcPts val="0"/>
              </a:spcBef>
            </a:pPr>
            <a:r>
              <a:rPr lang="es-EC" sz="1200" b="0" dirty="0">
                <a:solidFill>
                  <a:srgbClr val="888888"/>
                </a:solidFill>
                <a:cs typeface="Century Gothic (Cuerpo)"/>
                <a:sym typeface="Century Gothic (Cuerpo)"/>
              </a:rPr>
              <a:t>1.3 Objetivo y ficha técnica.</a:t>
            </a:r>
          </a:p>
          <a:p>
            <a:pPr algn="just">
              <a:lnSpc>
                <a:spcPct val="100000"/>
              </a:lnSpc>
              <a:spcBef>
                <a:spcPts val="0"/>
              </a:spcBef>
            </a:pPr>
            <a:r>
              <a:rPr lang="es-EC" sz="1200" b="0" dirty="0">
                <a:solidFill>
                  <a:srgbClr val="888888"/>
                </a:solidFill>
                <a:cs typeface="Century Gothic (Cuerpo)"/>
                <a:sym typeface="Century Gothic (Cuerpo)"/>
              </a:rPr>
              <a:t>1.4 Principales definiciones.</a:t>
            </a:r>
          </a:p>
          <a:p>
            <a:pPr algn="just">
              <a:lnSpc>
                <a:spcPct val="100000"/>
              </a:lnSpc>
              <a:spcBef>
                <a:spcPts val="0"/>
              </a:spcBef>
            </a:pPr>
            <a:r>
              <a:rPr lang="es-EC" sz="1200" b="0" dirty="0">
                <a:solidFill>
                  <a:srgbClr val="888888"/>
                </a:solidFill>
                <a:cs typeface="Century Gothic (Cuerpo)"/>
                <a:sym typeface="Century Gothic (Cuerpo)"/>
              </a:rPr>
              <a:t>1.5 Indicadores de relación.</a:t>
            </a:r>
          </a:p>
        </p:txBody>
      </p:sp>
      <p:sp>
        <p:nvSpPr>
          <p:cNvPr id="13" name="Marcador de contenido 13">
            <a:extLst>
              <a:ext uri="{FF2B5EF4-FFF2-40B4-BE49-F238E27FC236}">
                <a16:creationId xmlns:a16="http://schemas.microsoft.com/office/drawing/2014/main" xmlns="" id="{D7D94D90-A40A-44F2-A49F-CBE5849C2558}"/>
              </a:ext>
            </a:extLst>
          </p:cNvPr>
          <p:cNvSpPr txBox="1">
            <a:spLocks/>
          </p:cNvSpPr>
          <p:nvPr/>
        </p:nvSpPr>
        <p:spPr>
          <a:xfrm>
            <a:off x="2443360" y="3637515"/>
            <a:ext cx="3383282" cy="12148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800" b="1" kern="1200">
                <a:solidFill>
                  <a:srgbClr val="646E78"/>
                </a:solidFill>
                <a:latin typeface="+mj-lt"/>
                <a:ea typeface="+mj-ea"/>
                <a:cs typeface="+mj-cs"/>
              </a:defRPr>
            </a:lvl1pPr>
          </a:lstStyle>
          <a:p>
            <a:pPr>
              <a:lnSpc>
                <a:spcPct val="100000"/>
              </a:lnSpc>
              <a:spcBef>
                <a:spcPts val="0"/>
              </a:spcBef>
            </a:pPr>
            <a:r>
              <a:rPr lang="es-EC" sz="1200" b="0" dirty="0">
                <a:solidFill>
                  <a:srgbClr val="7E7E7E">
                    <a:alpha val="100000"/>
                  </a:srgbClr>
                </a:solidFill>
                <a:cs typeface="Century Gothic (Cuerpo)"/>
                <a:sym typeface="Century Gothic (Cuerpo)"/>
              </a:rPr>
              <a:t>2.1 Agregados económicos empresariales.</a:t>
            </a:r>
          </a:p>
          <a:p>
            <a:pPr>
              <a:lnSpc>
                <a:spcPct val="100000"/>
              </a:lnSpc>
              <a:spcBef>
                <a:spcPts val="0"/>
              </a:spcBef>
            </a:pPr>
            <a:r>
              <a:rPr lang="es-EC" sz="1200" b="0" dirty="0">
                <a:solidFill>
                  <a:srgbClr val="7E7E7E">
                    <a:alpha val="100000"/>
                  </a:srgbClr>
                </a:solidFill>
                <a:cs typeface="Century Gothic (Cuerpo)"/>
                <a:sym typeface="Century Gothic (Cuerpo)"/>
              </a:rPr>
              <a:t>      </a:t>
            </a:r>
            <a:r>
              <a:rPr lang="es-EC" sz="1200" b="0" dirty="0">
                <a:solidFill>
                  <a:srgbClr val="888888"/>
                </a:solidFill>
                <a:cs typeface="Century Gothic (Cuerpo)"/>
                <a:sym typeface="Century Gothic (Cuerpo)"/>
              </a:rPr>
              <a:t>2.1.1 Por sector económico.</a:t>
            </a:r>
          </a:p>
          <a:p>
            <a:pPr>
              <a:lnSpc>
                <a:spcPct val="100000"/>
              </a:lnSpc>
              <a:spcBef>
                <a:spcPts val="0"/>
              </a:spcBef>
            </a:pPr>
            <a:r>
              <a:rPr lang="es-EC" sz="1200" b="0" dirty="0">
                <a:solidFill>
                  <a:srgbClr val="888888"/>
                </a:solidFill>
                <a:cs typeface="Century Gothic (Cuerpo)"/>
                <a:sym typeface="Century Gothic (Cuerpo)"/>
              </a:rPr>
              <a:t>      2.1.2 Por tamaño de empresa.</a:t>
            </a:r>
          </a:p>
          <a:p>
            <a:pPr algn="just">
              <a:lnSpc>
                <a:spcPct val="100000"/>
              </a:lnSpc>
              <a:spcBef>
                <a:spcPts val="0"/>
              </a:spcBef>
            </a:pPr>
            <a:r>
              <a:rPr lang="es-EC" sz="1200" b="0" dirty="0">
                <a:solidFill>
                  <a:srgbClr val="888888"/>
                </a:solidFill>
                <a:cs typeface="Century Gothic (Cuerpo)"/>
                <a:sym typeface="Century Gothic (Cuerpo)"/>
              </a:rPr>
              <a:t>2.2 Agregados económicos empresariales según sección CIIU.</a:t>
            </a:r>
          </a:p>
          <a:p>
            <a:pPr>
              <a:lnSpc>
                <a:spcPct val="100000"/>
              </a:lnSpc>
              <a:spcBef>
                <a:spcPts val="0"/>
              </a:spcBef>
            </a:pPr>
            <a:r>
              <a:rPr lang="es-EC" sz="1200" b="0" dirty="0">
                <a:solidFill>
                  <a:srgbClr val="888888"/>
                </a:solidFill>
                <a:cs typeface="Century Gothic (Cuerpo)"/>
                <a:sym typeface="Century Gothic (Cuerpo)"/>
              </a:rPr>
              <a:t>2.3 Personal ocupado empresarial.</a:t>
            </a:r>
          </a:p>
          <a:p>
            <a:pPr>
              <a:lnSpc>
                <a:spcPct val="100000"/>
              </a:lnSpc>
              <a:spcBef>
                <a:spcPts val="0"/>
              </a:spcBef>
            </a:pPr>
            <a:r>
              <a:rPr lang="es-EC" sz="1200" b="0" dirty="0">
                <a:solidFill>
                  <a:srgbClr val="888888"/>
                </a:solidFill>
                <a:cs typeface="Century Gothic (Cuerpo)"/>
                <a:sym typeface="Century Gothic (Cuerpo)"/>
              </a:rPr>
              <a:t>2.4 Remuneraciones </a:t>
            </a:r>
            <a:r>
              <a:rPr lang="es-EC" sz="1200" b="0" dirty="0">
                <a:solidFill>
                  <a:srgbClr val="7E7E7E">
                    <a:alpha val="100000"/>
                  </a:srgbClr>
                </a:solidFill>
                <a:cs typeface="Century Gothic (Cuerpo)"/>
                <a:sym typeface="Century Gothic (Cuerpo)"/>
              </a:rPr>
              <a:t>empresariales.</a:t>
            </a:r>
          </a:p>
        </p:txBody>
      </p:sp>
      <p:sp>
        <p:nvSpPr>
          <p:cNvPr id="14" name="Marcador de contenido 19">
            <a:extLst>
              <a:ext uri="{FF2B5EF4-FFF2-40B4-BE49-F238E27FC236}">
                <a16:creationId xmlns:a16="http://schemas.microsoft.com/office/drawing/2014/main" xmlns="" id="{B59A3F90-BFAE-421D-84A8-A63F92EDEB28}"/>
              </a:ext>
            </a:extLst>
          </p:cNvPr>
          <p:cNvSpPr txBox="1">
            <a:spLocks/>
          </p:cNvSpPr>
          <p:nvPr/>
        </p:nvSpPr>
        <p:spPr>
          <a:xfrm>
            <a:off x="2443360" y="5348257"/>
            <a:ext cx="4368920" cy="42976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800" b="1" kern="1200">
                <a:solidFill>
                  <a:srgbClr val="646E78"/>
                </a:solidFill>
                <a:latin typeface="+mj-lt"/>
                <a:ea typeface="+mj-ea"/>
                <a:cs typeface="+mj-cs"/>
              </a:defRPr>
            </a:lvl1pPr>
          </a:lstStyle>
          <a:p>
            <a:pPr algn="just">
              <a:lnSpc>
                <a:spcPct val="100000"/>
              </a:lnSpc>
              <a:spcBef>
                <a:spcPts val="0"/>
              </a:spcBef>
            </a:pPr>
            <a:r>
              <a:rPr lang="es-EC" sz="1200" b="0" dirty="0">
                <a:solidFill>
                  <a:srgbClr val="7E7E7E">
                    <a:alpha val="100000"/>
                  </a:srgbClr>
                </a:solidFill>
                <a:cs typeface="Century Gothic (Cuerpo)"/>
                <a:sym typeface="Century Gothic (Cuerpo)"/>
              </a:rPr>
              <a:t>3.1 Producción empresarial por persona ocupada.</a:t>
            </a:r>
          </a:p>
          <a:p>
            <a:pPr>
              <a:lnSpc>
                <a:spcPct val="100000"/>
              </a:lnSpc>
              <a:spcBef>
                <a:spcPts val="0"/>
              </a:spcBef>
            </a:pPr>
            <a:r>
              <a:rPr lang="es-EC" sz="1200" b="0" dirty="0">
                <a:solidFill>
                  <a:srgbClr val="7E7E7E">
                    <a:alpha val="100000"/>
                  </a:srgbClr>
                </a:solidFill>
                <a:cs typeface="Century Gothic (Cuerpo)"/>
                <a:sym typeface="Century Gothic (Cuerpo)"/>
              </a:rPr>
              <a:t>3.2 Valor agregado empresarial por persona ocupada.</a:t>
            </a:r>
          </a:p>
        </p:txBody>
      </p:sp>
    </p:spTree>
    <p:extLst>
      <p:ext uri="{BB962C8B-B14F-4D97-AF65-F5344CB8AC3E}">
        <p14:creationId xmlns:p14="http://schemas.microsoft.com/office/powerpoint/2010/main" val="4184609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D8774E8C-AF5C-BA44-B263-0035EA65EA14}"/>
              </a:ext>
            </a:extLst>
          </p:cNvPr>
          <p:cNvSpPr>
            <a:spLocks noGrp="1"/>
          </p:cNvSpPr>
          <p:nvPr>
            <p:ph type="title"/>
          </p:nvPr>
        </p:nvSpPr>
        <p:spPr>
          <a:xfrm>
            <a:off x="2557153" y="3014148"/>
            <a:ext cx="7077694" cy="829703"/>
          </a:xfrm>
        </p:spPr>
        <p:txBody>
          <a:bodyPr>
            <a:normAutofit fontScale="90000"/>
          </a:bodyPr>
          <a:lstStyle/>
          <a:p>
            <a:r>
              <a:rPr lang="es-EC" sz="5000" b="1" i="0" u="none" cap="none" dirty="0">
                <a:latin typeface="Century Gothic (Títulos)"/>
                <a:cs typeface="Century Gothic (Títulos)"/>
                <a:sym typeface="Century Gothic (Títulos)"/>
              </a:rPr>
              <a:t>Aspectos Metodológicos</a:t>
            </a:r>
            <a:endParaRPr lang="es-419" dirty="0"/>
          </a:p>
        </p:txBody>
      </p:sp>
      <p:sp>
        <p:nvSpPr>
          <p:cNvPr id="3" name="Marcador de contenido 1">
            <a:extLst>
              <a:ext uri="{FF2B5EF4-FFF2-40B4-BE49-F238E27FC236}">
                <a16:creationId xmlns:a16="http://schemas.microsoft.com/office/drawing/2014/main" xmlns="" id="{27DC1C0F-9808-438D-A2A1-0436BC0837CF}"/>
              </a:ext>
            </a:extLst>
          </p:cNvPr>
          <p:cNvSpPr txBox="1">
            <a:spLocks/>
          </p:cNvSpPr>
          <p:nvPr/>
        </p:nvSpPr>
        <p:spPr>
          <a:xfrm>
            <a:off x="1950339" y="1663065"/>
            <a:ext cx="2011680" cy="1143000"/>
          </a:xfrm>
          <a:prstGeom prst="rect">
            <a:avLst/>
          </a:prstGeom>
        </p:spPr>
        <p:txBody>
          <a:bodyPr vert="horz" lIns="91440" tIns="45720" rIns="91440" bIns="45720" rtlCol="0" anchor="ctr">
            <a:normAutofit fontScale="92500" lnSpcReduction="10000"/>
          </a:bodyPr>
          <a:lstStyle>
            <a:lvl1pPr algn="ctr" defTabSz="914400" rtl="0" eaLnBrk="1" latinLnBrk="0" hangingPunct="1">
              <a:lnSpc>
                <a:spcPct val="90000"/>
              </a:lnSpc>
              <a:spcBef>
                <a:spcPct val="0"/>
              </a:spcBef>
              <a:buNone/>
              <a:defRPr sz="5000" b="1" kern="1200">
                <a:solidFill>
                  <a:schemeClr val="bg1"/>
                </a:solidFill>
                <a:latin typeface="+mj-lt"/>
                <a:ea typeface="+mj-ea"/>
                <a:cs typeface="+mj-cs"/>
              </a:defRPr>
            </a:lvl1pPr>
          </a:lstStyle>
          <a:p>
            <a:pPr algn="l">
              <a:lnSpc>
                <a:spcPct val="100000"/>
              </a:lnSpc>
              <a:spcBef>
                <a:spcPts val="0"/>
              </a:spcBef>
            </a:pPr>
            <a:r>
              <a:rPr lang="es-EC" sz="8000">
                <a:solidFill>
                  <a:srgbClr val="0069AF"/>
                </a:solidFill>
                <a:latin typeface="Century Gothic (Cuerpo)"/>
                <a:cs typeface="Century Gothic (Cuerpo)"/>
                <a:sym typeface="Century Gothic (Cuerpo)"/>
              </a:rPr>
              <a:t>01.</a:t>
            </a:r>
            <a:endParaRPr lang="es-EC" sz="8000" dirty="0">
              <a:solidFill>
                <a:srgbClr val="0069AF"/>
              </a:solidFill>
              <a:latin typeface="Century Gothic (Cuerpo)"/>
              <a:cs typeface="Century Gothic (Cuerpo)"/>
              <a:sym typeface="Century Gothic (Cuerpo)"/>
            </a:endParaRPr>
          </a:p>
        </p:txBody>
      </p:sp>
    </p:spTree>
    <p:extLst>
      <p:ext uri="{BB962C8B-B14F-4D97-AF65-F5344CB8AC3E}">
        <p14:creationId xmlns:p14="http://schemas.microsoft.com/office/powerpoint/2010/main" val="1769551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xmlns="" id="{F9CF9B77-560E-4D6D-A4C4-A25336DD2AF2}"/>
              </a:ext>
            </a:extLst>
          </p:cNvPr>
          <p:cNvSpPr txBox="1">
            <a:spLocks/>
          </p:cNvSpPr>
          <p:nvPr/>
        </p:nvSpPr>
        <p:spPr>
          <a:xfrm>
            <a:off x="928554" y="327906"/>
            <a:ext cx="6717600" cy="604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2300" dirty="0">
                <a:cs typeface="Century Gothic (Títulos)"/>
                <a:sym typeface="Century Gothic (Títulos)"/>
              </a:rPr>
              <a:t>1.1 Principales resultados ENESEM 2022</a:t>
            </a:r>
          </a:p>
        </p:txBody>
      </p:sp>
      <p:sp>
        <p:nvSpPr>
          <p:cNvPr id="3" name="Marcador de contenido 2">
            <a:extLst>
              <a:ext uri="{FF2B5EF4-FFF2-40B4-BE49-F238E27FC236}">
                <a16:creationId xmlns:a16="http://schemas.microsoft.com/office/drawing/2014/main" xmlns="" id="{1398401F-35D7-4EDA-A9DD-7F1A757BE1FA}"/>
              </a:ext>
            </a:extLst>
          </p:cNvPr>
          <p:cNvSpPr txBox="1">
            <a:spLocks/>
          </p:cNvSpPr>
          <p:nvPr/>
        </p:nvSpPr>
        <p:spPr>
          <a:xfrm>
            <a:off x="740664" y="1190983"/>
            <a:ext cx="10634472" cy="55778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500" b="0" dirty="0">
                <a:solidFill>
                  <a:srgbClr val="767171">
                    <a:alpha val="100000"/>
                  </a:srgbClr>
                </a:solidFill>
                <a:cs typeface="Century Gothic (Cuerpo)"/>
                <a:sym typeface="Century Gothic (Cuerpo)"/>
              </a:rPr>
              <a:t>La ENESEM es una operación estadística de periodicidad anual, que mide la estructura y dinámica económica de las </a:t>
            </a:r>
            <a:r>
              <a:rPr lang="es-EC" sz="1500" b="0" dirty="0">
                <a:solidFill>
                  <a:srgbClr val="888888"/>
                </a:solidFill>
                <a:cs typeface="Century Gothic (Cuerpo)"/>
                <a:sym typeface="Century Gothic (Cuerpo)"/>
              </a:rPr>
              <a:t>grandes</a:t>
            </a:r>
            <a:r>
              <a:rPr lang="es-EC" sz="1500" b="0" dirty="0">
                <a:solidFill>
                  <a:srgbClr val="767171">
                    <a:alpha val="100000"/>
                  </a:srgbClr>
                </a:solidFill>
                <a:cs typeface="Century Gothic (Cuerpo)"/>
                <a:sym typeface="Century Gothic (Cuerpo)"/>
              </a:rPr>
              <a:t> y medianas empresas del país.</a:t>
            </a:r>
          </a:p>
        </p:txBody>
      </p:sp>
      <p:sp>
        <p:nvSpPr>
          <p:cNvPr id="4" name="Marcador de contenido 2">
            <a:extLst>
              <a:ext uri="{FF2B5EF4-FFF2-40B4-BE49-F238E27FC236}">
                <a16:creationId xmlns:a16="http://schemas.microsoft.com/office/drawing/2014/main" xmlns="" id="{32E7FCD6-78DC-4C4E-8F61-961EE34F1EC4}"/>
              </a:ext>
            </a:extLst>
          </p:cNvPr>
          <p:cNvSpPr txBox="1">
            <a:spLocks/>
          </p:cNvSpPr>
          <p:nvPr/>
        </p:nvSpPr>
        <p:spPr>
          <a:xfrm>
            <a:off x="1514317" y="777935"/>
            <a:ext cx="6537960" cy="365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S" sz="1300" b="0" dirty="0">
                <a:solidFill>
                  <a:srgbClr val="888888"/>
                </a:solidFill>
                <a:cs typeface="Century Gothic (Cuerpo)"/>
                <a:sym typeface="Century Gothic (Cuerpo)"/>
              </a:rPr>
              <a:t>Valores en millones de dólares</a:t>
            </a:r>
          </a:p>
        </p:txBody>
      </p:sp>
      <p:sp>
        <p:nvSpPr>
          <p:cNvPr id="6" name="Marcador de contenido 3">
            <a:extLst>
              <a:ext uri="{FF2B5EF4-FFF2-40B4-BE49-F238E27FC236}">
                <a16:creationId xmlns:a16="http://schemas.microsoft.com/office/drawing/2014/main" xmlns="" id="{1E1C2B02-C077-4CAC-AE39-C4E0E61DB374}"/>
              </a:ext>
            </a:extLst>
          </p:cNvPr>
          <p:cNvSpPr txBox="1">
            <a:spLocks/>
          </p:cNvSpPr>
          <p:nvPr/>
        </p:nvSpPr>
        <p:spPr>
          <a:xfrm>
            <a:off x="550953" y="1955611"/>
            <a:ext cx="1803073" cy="603504"/>
          </a:xfrm>
          <a:prstGeom prst="rect">
            <a:avLst/>
          </a:prstGeom>
          <a:solidFill>
            <a:srgbClr val="062A77">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Producción total empresarial</a:t>
            </a:r>
          </a:p>
        </p:txBody>
      </p:sp>
      <p:sp>
        <p:nvSpPr>
          <p:cNvPr id="7" name="Marcador de contenido 4">
            <a:extLst>
              <a:ext uri="{FF2B5EF4-FFF2-40B4-BE49-F238E27FC236}">
                <a16:creationId xmlns:a16="http://schemas.microsoft.com/office/drawing/2014/main" xmlns="" id="{BBEF7BBD-7A0A-4858-B25A-AF3FA3AADB88}"/>
              </a:ext>
            </a:extLst>
          </p:cNvPr>
          <p:cNvSpPr txBox="1">
            <a:spLocks/>
          </p:cNvSpPr>
          <p:nvPr/>
        </p:nvSpPr>
        <p:spPr>
          <a:xfrm>
            <a:off x="2546050" y="1955611"/>
            <a:ext cx="1618488" cy="603504"/>
          </a:xfrm>
          <a:prstGeom prst="rect">
            <a:avLst/>
          </a:prstGeom>
          <a:solidFill>
            <a:srgbClr val="0B3E92">
              <a:alpha val="100000"/>
            </a:srgb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Consumo Intermedio empresarial</a:t>
            </a:r>
          </a:p>
        </p:txBody>
      </p:sp>
      <p:sp>
        <p:nvSpPr>
          <p:cNvPr id="8" name="Marcador de contenido 5">
            <a:extLst>
              <a:ext uri="{FF2B5EF4-FFF2-40B4-BE49-F238E27FC236}">
                <a16:creationId xmlns:a16="http://schemas.microsoft.com/office/drawing/2014/main" xmlns="" id="{51911A10-F092-4F11-9C99-2DEED2436922}"/>
              </a:ext>
            </a:extLst>
          </p:cNvPr>
          <p:cNvSpPr txBox="1">
            <a:spLocks/>
          </p:cNvSpPr>
          <p:nvPr/>
        </p:nvSpPr>
        <p:spPr>
          <a:xfrm>
            <a:off x="4347418" y="1955611"/>
            <a:ext cx="1618488" cy="603504"/>
          </a:xfrm>
          <a:prstGeom prst="rect">
            <a:avLst/>
          </a:prstGeom>
          <a:solidFill>
            <a:srgbClr val="1053AD">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Valor Agregado empresarial</a:t>
            </a:r>
          </a:p>
        </p:txBody>
      </p:sp>
      <p:sp>
        <p:nvSpPr>
          <p:cNvPr id="9" name="Marcador de contenido 6">
            <a:extLst>
              <a:ext uri="{FF2B5EF4-FFF2-40B4-BE49-F238E27FC236}">
                <a16:creationId xmlns:a16="http://schemas.microsoft.com/office/drawing/2014/main" xmlns="" id="{54DA317F-F29B-4237-8ED5-4B0436C82CA8}"/>
              </a:ext>
            </a:extLst>
          </p:cNvPr>
          <p:cNvSpPr txBox="1">
            <a:spLocks/>
          </p:cNvSpPr>
          <p:nvPr/>
        </p:nvSpPr>
        <p:spPr>
          <a:xfrm>
            <a:off x="6212973" y="1955611"/>
            <a:ext cx="1618488" cy="603504"/>
          </a:xfrm>
          <a:prstGeom prst="rect">
            <a:avLst/>
          </a:prstGeom>
          <a:solidFill>
            <a:srgbClr val="1467C8">
              <a:alpha val="100000"/>
            </a:srgb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dirty="0">
                <a:solidFill>
                  <a:srgbClr val="FFFFFF">
                    <a:alpha val="100000"/>
                  </a:srgbClr>
                </a:solidFill>
                <a:cs typeface="Century Gothic (Cuerpo)"/>
                <a:sym typeface="Century Gothic (Cuerpo)"/>
              </a:rPr>
              <a:t>Formación Bruta de Capital fijo empresarial*</a:t>
            </a:r>
          </a:p>
        </p:txBody>
      </p:sp>
      <p:sp>
        <p:nvSpPr>
          <p:cNvPr id="10" name="Marcador de contenido 7">
            <a:extLst>
              <a:ext uri="{FF2B5EF4-FFF2-40B4-BE49-F238E27FC236}">
                <a16:creationId xmlns:a16="http://schemas.microsoft.com/office/drawing/2014/main" xmlns="" id="{ED1CAD15-6F50-4718-8639-E80F268CA573}"/>
              </a:ext>
            </a:extLst>
          </p:cNvPr>
          <p:cNvSpPr txBox="1">
            <a:spLocks/>
          </p:cNvSpPr>
          <p:nvPr/>
        </p:nvSpPr>
        <p:spPr>
          <a:xfrm>
            <a:off x="8078349" y="1955611"/>
            <a:ext cx="1555375" cy="603504"/>
          </a:xfrm>
          <a:prstGeom prst="rect">
            <a:avLst/>
          </a:prstGeom>
          <a:solidFill>
            <a:srgbClr val="197CE3"/>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a:solidFill>
                  <a:srgbClr val="FFFFFF">
                    <a:alpha val="100000"/>
                  </a:srgbClr>
                </a:solidFill>
                <a:cs typeface="Century Gothic (Cuerpo)"/>
                <a:sym typeface="Century Gothic (Cuerpo)"/>
              </a:rPr>
              <a:t>Remuneraciones empresariales</a:t>
            </a:r>
          </a:p>
        </p:txBody>
      </p:sp>
      <p:sp>
        <p:nvSpPr>
          <p:cNvPr id="11" name="Marcador de contenido 8">
            <a:extLst>
              <a:ext uri="{FF2B5EF4-FFF2-40B4-BE49-F238E27FC236}">
                <a16:creationId xmlns:a16="http://schemas.microsoft.com/office/drawing/2014/main" xmlns="" id="{497F6B45-125B-403C-9EC8-87A6FFBB423F}"/>
              </a:ext>
            </a:extLst>
          </p:cNvPr>
          <p:cNvSpPr txBox="1">
            <a:spLocks/>
          </p:cNvSpPr>
          <p:nvPr/>
        </p:nvSpPr>
        <p:spPr>
          <a:xfrm>
            <a:off x="9907328" y="1955611"/>
            <a:ext cx="1875096" cy="603504"/>
          </a:xfrm>
          <a:prstGeom prst="rect">
            <a:avLst/>
          </a:prstGeom>
          <a:solidFill>
            <a:srgbClr val="1E90FE">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200" b="0" dirty="0">
                <a:solidFill>
                  <a:srgbClr val="FFFFFF">
                    <a:alpha val="100000"/>
                  </a:srgbClr>
                </a:solidFill>
                <a:cs typeface="Century Gothic (Cuerpo)"/>
                <a:sym typeface="Century Gothic (Cuerpo)"/>
              </a:rPr>
              <a:t>Personal </a:t>
            </a:r>
            <a:r>
              <a:rPr lang="es-EC" sz="1200" b="0" dirty="0">
                <a:solidFill>
                  <a:schemeClr val="bg1"/>
                </a:solidFill>
                <a:cs typeface="Century Gothic (Cuerpo)"/>
                <a:sym typeface="Century Gothic (Cuerpo)"/>
              </a:rPr>
              <a:t>ocupado</a:t>
            </a:r>
            <a:r>
              <a:rPr lang="es-EC" sz="1200" b="0" dirty="0">
                <a:solidFill>
                  <a:srgbClr val="FF0000"/>
                </a:solidFill>
                <a:cs typeface="Century Gothic (Cuerpo)"/>
                <a:sym typeface="Century Gothic (Cuerpo)"/>
              </a:rPr>
              <a:t> </a:t>
            </a:r>
            <a:r>
              <a:rPr lang="es-EC" sz="1200" b="0" dirty="0">
                <a:solidFill>
                  <a:srgbClr val="FFFFFF">
                    <a:alpha val="100000"/>
                  </a:srgbClr>
                </a:solidFill>
                <a:cs typeface="Century Gothic (Cuerpo)"/>
                <a:sym typeface="Century Gothic (Cuerpo)"/>
              </a:rPr>
              <a:t>empresarial**</a:t>
            </a:r>
            <a:endParaRPr lang="es-EC" sz="1200" b="0" dirty="0">
              <a:solidFill>
                <a:srgbClr val="FF0000"/>
              </a:solidFill>
              <a:cs typeface="Century Gothic (Cuerpo)"/>
              <a:sym typeface="Century Gothic (Cuerpo)"/>
            </a:endParaRPr>
          </a:p>
        </p:txBody>
      </p:sp>
      <p:pic>
        <p:nvPicPr>
          <p:cNvPr id="12" name="Marcador de contenido 9">
            <a:extLst>
              <a:ext uri="{FF2B5EF4-FFF2-40B4-BE49-F238E27FC236}">
                <a16:creationId xmlns:a16="http://schemas.microsoft.com/office/drawing/2014/main" xmlns="" id="{91797D69-ED7B-49F0-B245-3534177C52A6}"/>
              </a:ext>
            </a:extLst>
          </p:cNvPr>
          <p:cNvPicPr>
            <a:picLocks/>
          </p:cNvPicPr>
          <p:nvPr/>
        </p:nvPicPr>
        <p:blipFill>
          <a:blip r:embed="rId3" cstate="print"/>
          <a:stretch>
            <a:fillRect/>
          </a:stretch>
        </p:blipFill>
        <p:spPr>
          <a:xfrm flipH="1">
            <a:off x="1051286" y="2732851"/>
            <a:ext cx="1301155" cy="1069848"/>
          </a:xfrm>
          <a:prstGeom prst="rect">
            <a:avLst/>
          </a:prstGeom>
        </p:spPr>
      </p:pic>
      <p:pic>
        <p:nvPicPr>
          <p:cNvPr id="13" name="Marcador de contenido 10">
            <a:extLst>
              <a:ext uri="{FF2B5EF4-FFF2-40B4-BE49-F238E27FC236}">
                <a16:creationId xmlns:a16="http://schemas.microsoft.com/office/drawing/2014/main" xmlns="" id="{72EAE74A-728A-4A84-B6E6-1A7899EF9E30}"/>
              </a:ext>
            </a:extLst>
          </p:cNvPr>
          <p:cNvPicPr>
            <a:picLocks/>
          </p:cNvPicPr>
          <p:nvPr/>
        </p:nvPicPr>
        <p:blipFill>
          <a:blip r:embed="rId3" cstate="print"/>
          <a:stretch>
            <a:fillRect/>
          </a:stretch>
        </p:blipFill>
        <p:spPr>
          <a:xfrm flipH="1">
            <a:off x="2994283" y="2732851"/>
            <a:ext cx="1120574" cy="1069848"/>
          </a:xfrm>
          <a:prstGeom prst="rect">
            <a:avLst/>
          </a:prstGeom>
        </p:spPr>
      </p:pic>
      <p:pic>
        <p:nvPicPr>
          <p:cNvPr id="14" name="Marcador de contenido 11">
            <a:extLst>
              <a:ext uri="{FF2B5EF4-FFF2-40B4-BE49-F238E27FC236}">
                <a16:creationId xmlns:a16="http://schemas.microsoft.com/office/drawing/2014/main" xmlns="" id="{78114974-EFCF-4A65-8840-B70C94623DBD}"/>
              </a:ext>
            </a:extLst>
          </p:cNvPr>
          <p:cNvPicPr>
            <a:picLocks/>
          </p:cNvPicPr>
          <p:nvPr/>
        </p:nvPicPr>
        <p:blipFill>
          <a:blip r:embed="rId3" cstate="print"/>
          <a:stretch>
            <a:fillRect/>
          </a:stretch>
        </p:blipFill>
        <p:spPr>
          <a:xfrm flipH="1">
            <a:off x="4817542" y="2732851"/>
            <a:ext cx="1139189" cy="1069848"/>
          </a:xfrm>
          <a:prstGeom prst="rect">
            <a:avLst/>
          </a:prstGeom>
        </p:spPr>
      </p:pic>
      <p:pic>
        <p:nvPicPr>
          <p:cNvPr id="15" name="Marcador de contenido 12">
            <a:extLst>
              <a:ext uri="{FF2B5EF4-FFF2-40B4-BE49-F238E27FC236}">
                <a16:creationId xmlns:a16="http://schemas.microsoft.com/office/drawing/2014/main" xmlns="" id="{B8BFA7D6-85FE-45CA-8CF2-1394F4695F14}"/>
              </a:ext>
            </a:extLst>
          </p:cNvPr>
          <p:cNvPicPr>
            <a:picLocks/>
          </p:cNvPicPr>
          <p:nvPr/>
        </p:nvPicPr>
        <p:blipFill>
          <a:blip r:embed="rId3" cstate="print"/>
          <a:stretch>
            <a:fillRect/>
          </a:stretch>
        </p:blipFill>
        <p:spPr>
          <a:xfrm flipH="1">
            <a:off x="6743682" y="2732851"/>
            <a:ext cx="1073957" cy="1069848"/>
          </a:xfrm>
          <a:prstGeom prst="rect">
            <a:avLst/>
          </a:prstGeom>
        </p:spPr>
      </p:pic>
      <p:pic>
        <p:nvPicPr>
          <p:cNvPr id="16" name="Marcador de contenido 13">
            <a:extLst>
              <a:ext uri="{FF2B5EF4-FFF2-40B4-BE49-F238E27FC236}">
                <a16:creationId xmlns:a16="http://schemas.microsoft.com/office/drawing/2014/main" xmlns="" id="{47C07316-B840-428B-BFD1-17BAE9CD36C9}"/>
              </a:ext>
            </a:extLst>
          </p:cNvPr>
          <p:cNvPicPr>
            <a:picLocks/>
          </p:cNvPicPr>
          <p:nvPr/>
        </p:nvPicPr>
        <p:blipFill>
          <a:blip r:embed="rId3" cstate="print"/>
          <a:stretch>
            <a:fillRect/>
          </a:stretch>
        </p:blipFill>
        <p:spPr>
          <a:xfrm flipH="1">
            <a:off x="8576592" y="2732851"/>
            <a:ext cx="1066097" cy="1069848"/>
          </a:xfrm>
          <a:prstGeom prst="rect">
            <a:avLst/>
          </a:prstGeom>
        </p:spPr>
      </p:pic>
      <p:pic>
        <p:nvPicPr>
          <p:cNvPr id="17" name="Marcador de contenido 14">
            <a:extLst>
              <a:ext uri="{FF2B5EF4-FFF2-40B4-BE49-F238E27FC236}">
                <a16:creationId xmlns:a16="http://schemas.microsoft.com/office/drawing/2014/main" xmlns="" id="{F6621269-2705-46C0-A4A9-FD062A4CFC29}"/>
              </a:ext>
            </a:extLst>
          </p:cNvPr>
          <p:cNvPicPr>
            <a:picLocks/>
          </p:cNvPicPr>
          <p:nvPr/>
        </p:nvPicPr>
        <p:blipFill>
          <a:blip r:embed="rId3" cstate="print"/>
          <a:stretch>
            <a:fillRect/>
          </a:stretch>
        </p:blipFill>
        <p:spPr>
          <a:xfrm flipH="1">
            <a:off x="10401639" y="2709991"/>
            <a:ext cx="1312148" cy="1069848"/>
          </a:xfrm>
          <a:prstGeom prst="rect">
            <a:avLst/>
          </a:prstGeom>
        </p:spPr>
      </p:pic>
      <p:pic>
        <p:nvPicPr>
          <p:cNvPr id="18" name="Marcador de contenido 15">
            <a:extLst>
              <a:ext uri="{FF2B5EF4-FFF2-40B4-BE49-F238E27FC236}">
                <a16:creationId xmlns:a16="http://schemas.microsoft.com/office/drawing/2014/main" xmlns="" id="{AD7D3F31-4BA8-42D2-ABF5-B6F43509F782}"/>
              </a:ext>
            </a:extLst>
          </p:cNvPr>
          <p:cNvPicPr>
            <a:picLocks/>
          </p:cNvPicPr>
          <p:nvPr/>
        </p:nvPicPr>
        <p:blipFill>
          <a:blip r:embed="rId4" cstate="print"/>
          <a:stretch>
            <a:fillRect/>
          </a:stretch>
        </p:blipFill>
        <p:spPr>
          <a:xfrm>
            <a:off x="1258339" y="2806003"/>
            <a:ext cx="438035" cy="393192"/>
          </a:xfrm>
          <a:prstGeom prst="rect">
            <a:avLst/>
          </a:prstGeom>
        </p:spPr>
      </p:pic>
      <p:pic>
        <p:nvPicPr>
          <p:cNvPr id="19" name="Marcador de contenido 16">
            <a:extLst>
              <a:ext uri="{FF2B5EF4-FFF2-40B4-BE49-F238E27FC236}">
                <a16:creationId xmlns:a16="http://schemas.microsoft.com/office/drawing/2014/main" xmlns="" id="{8960F035-4BC0-4681-8749-AD729688A45C}"/>
              </a:ext>
            </a:extLst>
          </p:cNvPr>
          <p:cNvPicPr>
            <a:picLocks/>
          </p:cNvPicPr>
          <p:nvPr/>
        </p:nvPicPr>
        <p:blipFill>
          <a:blip r:embed="rId5" cstate="print"/>
          <a:stretch>
            <a:fillRect/>
          </a:stretch>
        </p:blipFill>
        <p:spPr>
          <a:xfrm>
            <a:off x="3086262" y="2815147"/>
            <a:ext cx="393192" cy="393192"/>
          </a:xfrm>
          <a:prstGeom prst="rect">
            <a:avLst/>
          </a:prstGeom>
        </p:spPr>
      </p:pic>
      <p:pic>
        <p:nvPicPr>
          <p:cNvPr id="20" name="Marcador de contenido 17">
            <a:extLst>
              <a:ext uri="{FF2B5EF4-FFF2-40B4-BE49-F238E27FC236}">
                <a16:creationId xmlns:a16="http://schemas.microsoft.com/office/drawing/2014/main" xmlns="" id="{E4146698-BF0E-44D7-9B9C-7A2A63111076}"/>
              </a:ext>
            </a:extLst>
          </p:cNvPr>
          <p:cNvPicPr>
            <a:picLocks/>
          </p:cNvPicPr>
          <p:nvPr/>
        </p:nvPicPr>
        <p:blipFill>
          <a:blip r:embed="rId6" cstate="print"/>
          <a:stretch>
            <a:fillRect/>
          </a:stretch>
        </p:blipFill>
        <p:spPr>
          <a:xfrm>
            <a:off x="4924027" y="2815147"/>
            <a:ext cx="393192" cy="393192"/>
          </a:xfrm>
          <a:prstGeom prst="rect">
            <a:avLst/>
          </a:prstGeom>
        </p:spPr>
      </p:pic>
      <p:pic>
        <p:nvPicPr>
          <p:cNvPr id="21" name="Marcador de contenido 18">
            <a:extLst>
              <a:ext uri="{FF2B5EF4-FFF2-40B4-BE49-F238E27FC236}">
                <a16:creationId xmlns:a16="http://schemas.microsoft.com/office/drawing/2014/main" xmlns="" id="{0F7544EF-074F-4C19-AD42-2E7902F6EFD5}"/>
              </a:ext>
            </a:extLst>
          </p:cNvPr>
          <p:cNvPicPr>
            <a:picLocks/>
          </p:cNvPicPr>
          <p:nvPr/>
        </p:nvPicPr>
        <p:blipFill>
          <a:blip r:embed="rId7" cstate="print"/>
          <a:stretch>
            <a:fillRect/>
          </a:stretch>
        </p:blipFill>
        <p:spPr>
          <a:xfrm>
            <a:off x="6826695" y="2815147"/>
            <a:ext cx="393192" cy="393192"/>
          </a:xfrm>
          <a:prstGeom prst="rect">
            <a:avLst/>
          </a:prstGeom>
        </p:spPr>
      </p:pic>
      <p:pic>
        <p:nvPicPr>
          <p:cNvPr id="22" name="Marcador de contenido 19">
            <a:extLst>
              <a:ext uri="{FF2B5EF4-FFF2-40B4-BE49-F238E27FC236}">
                <a16:creationId xmlns:a16="http://schemas.microsoft.com/office/drawing/2014/main" xmlns="" id="{7F7DEB4C-CFDF-41BE-B80C-9496947EA02B}"/>
              </a:ext>
            </a:extLst>
          </p:cNvPr>
          <p:cNvPicPr>
            <a:picLocks/>
          </p:cNvPicPr>
          <p:nvPr/>
        </p:nvPicPr>
        <p:blipFill>
          <a:blip r:embed="rId8" cstate="print"/>
          <a:stretch>
            <a:fillRect/>
          </a:stretch>
        </p:blipFill>
        <p:spPr>
          <a:xfrm>
            <a:off x="8673425" y="2851723"/>
            <a:ext cx="393192" cy="393192"/>
          </a:xfrm>
          <a:prstGeom prst="rect">
            <a:avLst/>
          </a:prstGeom>
        </p:spPr>
      </p:pic>
      <p:pic>
        <p:nvPicPr>
          <p:cNvPr id="23" name="Marcador de contenido 20">
            <a:extLst>
              <a:ext uri="{FF2B5EF4-FFF2-40B4-BE49-F238E27FC236}">
                <a16:creationId xmlns:a16="http://schemas.microsoft.com/office/drawing/2014/main" xmlns="" id="{33498A67-9FD5-49AE-97D5-DCB909D6774B}"/>
              </a:ext>
            </a:extLst>
          </p:cNvPr>
          <p:cNvPicPr>
            <a:picLocks/>
          </p:cNvPicPr>
          <p:nvPr/>
        </p:nvPicPr>
        <p:blipFill>
          <a:blip r:embed="rId9" cstate="print"/>
          <a:stretch>
            <a:fillRect/>
          </a:stretch>
        </p:blipFill>
        <p:spPr>
          <a:xfrm>
            <a:off x="10493080" y="2833435"/>
            <a:ext cx="449457" cy="393192"/>
          </a:xfrm>
          <a:prstGeom prst="rect">
            <a:avLst/>
          </a:prstGeom>
        </p:spPr>
      </p:pic>
      <p:sp>
        <p:nvSpPr>
          <p:cNvPr id="24" name="Marcador de contenido 21">
            <a:extLst>
              <a:ext uri="{FF2B5EF4-FFF2-40B4-BE49-F238E27FC236}">
                <a16:creationId xmlns:a16="http://schemas.microsoft.com/office/drawing/2014/main" xmlns="" id="{A212AFFD-3531-4C2E-AA44-F98020C1DD50}"/>
              </a:ext>
            </a:extLst>
          </p:cNvPr>
          <p:cNvSpPr txBox="1">
            <a:spLocks/>
          </p:cNvSpPr>
          <p:nvPr/>
        </p:nvSpPr>
        <p:spPr>
          <a:xfrm>
            <a:off x="672309" y="3619819"/>
            <a:ext cx="1517841" cy="347472"/>
          </a:xfrm>
          <a:prstGeom prst="rect">
            <a:avLst/>
          </a:prstGeom>
          <a:solidFill>
            <a:srgbClr val="062A77">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25" name="Marcador de contenido 22">
            <a:extLst>
              <a:ext uri="{FF2B5EF4-FFF2-40B4-BE49-F238E27FC236}">
                <a16:creationId xmlns:a16="http://schemas.microsoft.com/office/drawing/2014/main" xmlns="" id="{860517F1-9695-4F3B-8F94-CDDB242AF47B}"/>
              </a:ext>
            </a:extLst>
          </p:cNvPr>
          <p:cNvSpPr txBox="1">
            <a:spLocks/>
          </p:cNvSpPr>
          <p:nvPr/>
        </p:nvSpPr>
        <p:spPr>
          <a:xfrm>
            <a:off x="2619918" y="3619819"/>
            <a:ext cx="1362456" cy="347472"/>
          </a:xfrm>
          <a:prstGeom prst="rect">
            <a:avLst/>
          </a:prstGeom>
          <a:solidFill>
            <a:srgbClr val="0B3E92">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26" name="Marcador de contenido 23">
            <a:extLst>
              <a:ext uri="{FF2B5EF4-FFF2-40B4-BE49-F238E27FC236}">
                <a16:creationId xmlns:a16="http://schemas.microsoft.com/office/drawing/2014/main" xmlns="" id="{BC261F03-25A3-4F3F-9A97-E30ABE6E62A6}"/>
              </a:ext>
            </a:extLst>
          </p:cNvPr>
          <p:cNvSpPr txBox="1">
            <a:spLocks/>
          </p:cNvSpPr>
          <p:nvPr/>
        </p:nvSpPr>
        <p:spPr>
          <a:xfrm>
            <a:off x="4457683" y="3619819"/>
            <a:ext cx="1362456" cy="347472"/>
          </a:xfrm>
          <a:prstGeom prst="rect">
            <a:avLst/>
          </a:prstGeom>
          <a:solidFill>
            <a:srgbClr val="1053AD">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27" name="Marcador de contenido 24">
            <a:extLst>
              <a:ext uri="{FF2B5EF4-FFF2-40B4-BE49-F238E27FC236}">
                <a16:creationId xmlns:a16="http://schemas.microsoft.com/office/drawing/2014/main" xmlns="" id="{F45DCE1E-6040-47D2-AFD0-EAA4F7C00225}"/>
              </a:ext>
            </a:extLst>
          </p:cNvPr>
          <p:cNvSpPr txBox="1">
            <a:spLocks/>
          </p:cNvSpPr>
          <p:nvPr/>
        </p:nvSpPr>
        <p:spPr>
          <a:xfrm>
            <a:off x="6341705" y="3619819"/>
            <a:ext cx="1362456" cy="347472"/>
          </a:xfrm>
          <a:prstGeom prst="rect">
            <a:avLst/>
          </a:prstGeom>
          <a:solidFill>
            <a:srgbClr val="1467C8">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28" name="Marcador de contenido 25">
            <a:extLst>
              <a:ext uri="{FF2B5EF4-FFF2-40B4-BE49-F238E27FC236}">
                <a16:creationId xmlns:a16="http://schemas.microsoft.com/office/drawing/2014/main" xmlns="" id="{1A68D1A2-88F5-4238-A0F2-541E215D55FB}"/>
              </a:ext>
            </a:extLst>
          </p:cNvPr>
          <p:cNvSpPr txBox="1">
            <a:spLocks/>
          </p:cNvSpPr>
          <p:nvPr/>
        </p:nvSpPr>
        <p:spPr>
          <a:xfrm>
            <a:off x="8161361" y="3619819"/>
            <a:ext cx="1362456" cy="347472"/>
          </a:xfrm>
          <a:prstGeom prst="rect">
            <a:avLst/>
          </a:prstGeom>
          <a:solidFill>
            <a:srgbClr val="197CE3">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sp>
        <p:nvSpPr>
          <p:cNvPr id="29" name="Marcador de contenido 26">
            <a:extLst>
              <a:ext uri="{FF2B5EF4-FFF2-40B4-BE49-F238E27FC236}">
                <a16:creationId xmlns:a16="http://schemas.microsoft.com/office/drawing/2014/main" xmlns="" id="{E70A05BC-BF88-4725-811A-A5670C06BDC4}"/>
              </a:ext>
            </a:extLst>
          </p:cNvPr>
          <p:cNvSpPr txBox="1">
            <a:spLocks/>
          </p:cNvSpPr>
          <p:nvPr/>
        </p:nvSpPr>
        <p:spPr>
          <a:xfrm>
            <a:off x="9973126" y="3619819"/>
            <a:ext cx="1672400" cy="347472"/>
          </a:xfrm>
          <a:prstGeom prst="rect">
            <a:avLst/>
          </a:prstGeom>
          <a:solidFill>
            <a:srgbClr val="1E90FE">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r">
              <a:lnSpc>
                <a:spcPct val="100000"/>
              </a:lnSpc>
              <a:spcBef>
                <a:spcPts val="0"/>
              </a:spcBef>
            </a:pPr>
            <a:r>
              <a:rPr lang="es-ES" sz="1000" b="0">
                <a:solidFill>
                  <a:srgbClr val="FFFFFF">
                    <a:alpha val="100000"/>
                  </a:srgbClr>
                </a:solidFill>
                <a:cs typeface="Century Gothic (Cuerpo)"/>
                <a:sym typeface="Century Gothic (Cuerpo)"/>
              </a:rPr>
              <a:t> </a:t>
            </a:r>
            <a:endParaRPr lang="es-ES" sz="1000" b="0" dirty="0">
              <a:solidFill>
                <a:srgbClr val="FFFFFF">
                  <a:alpha val="100000"/>
                </a:srgbClr>
              </a:solidFill>
              <a:cs typeface="Century Gothic (Cuerpo)"/>
              <a:sym typeface="Century Gothic (Cuerpo)"/>
            </a:endParaRPr>
          </a:p>
        </p:txBody>
      </p:sp>
      <p:pic>
        <p:nvPicPr>
          <p:cNvPr id="30" name="Marcador de contenido 33">
            <a:extLst>
              <a:ext uri="{FF2B5EF4-FFF2-40B4-BE49-F238E27FC236}">
                <a16:creationId xmlns:a16="http://schemas.microsoft.com/office/drawing/2014/main" xmlns="" id="{BD3158DA-CBBE-437B-B9DE-ADACA676ADFA}"/>
              </a:ext>
            </a:extLst>
          </p:cNvPr>
          <p:cNvPicPr>
            <a:picLocks/>
          </p:cNvPicPr>
          <p:nvPr/>
        </p:nvPicPr>
        <p:blipFill>
          <a:blip r:embed="rId10" cstate="print"/>
          <a:stretch>
            <a:fillRect/>
          </a:stretch>
        </p:blipFill>
        <p:spPr>
          <a:xfrm>
            <a:off x="553039" y="4067875"/>
            <a:ext cx="1782699" cy="2002388"/>
          </a:xfrm>
          <a:prstGeom prst="rect">
            <a:avLst/>
          </a:prstGeom>
        </p:spPr>
      </p:pic>
      <p:sp>
        <p:nvSpPr>
          <p:cNvPr id="31" name="Marcador de contenido 34">
            <a:extLst>
              <a:ext uri="{FF2B5EF4-FFF2-40B4-BE49-F238E27FC236}">
                <a16:creationId xmlns:a16="http://schemas.microsoft.com/office/drawing/2014/main" xmlns="" id="{B71F2C74-3ABF-4F70-A6E0-EFBEABB92F7F}"/>
              </a:ext>
            </a:extLst>
          </p:cNvPr>
          <p:cNvSpPr txBox="1">
            <a:spLocks/>
          </p:cNvSpPr>
          <p:nvPr/>
        </p:nvSpPr>
        <p:spPr>
          <a:xfrm>
            <a:off x="553039" y="4103090"/>
            <a:ext cx="1782699" cy="177762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MX" sz="1200" b="0" dirty="0">
                <a:solidFill>
                  <a:srgbClr val="767171"/>
                </a:solidFill>
                <a:cs typeface="Century Gothic (Cuerpo)"/>
                <a:sym typeface="Century Gothic (Cuerpo)"/>
              </a:rPr>
              <a:t>Se registró un crecimiento del 18,8% en relación al 2021; el sector manufacturero (C) tiene una participación del 39,2 %.</a:t>
            </a:r>
            <a:endParaRPr lang="es-EC" sz="1200" b="0" dirty="0">
              <a:solidFill>
                <a:srgbClr val="767171"/>
              </a:solidFill>
              <a:cs typeface="Century Gothic (Cuerpo)"/>
              <a:sym typeface="Century Gothic (Cuerpo)"/>
            </a:endParaRPr>
          </a:p>
        </p:txBody>
      </p:sp>
      <p:pic>
        <p:nvPicPr>
          <p:cNvPr id="32" name="Marcador de contenido 35">
            <a:extLst>
              <a:ext uri="{FF2B5EF4-FFF2-40B4-BE49-F238E27FC236}">
                <a16:creationId xmlns:a16="http://schemas.microsoft.com/office/drawing/2014/main" xmlns="" id="{D41452B5-3B73-417C-897D-7ADEBE0740ED}"/>
              </a:ext>
            </a:extLst>
          </p:cNvPr>
          <p:cNvPicPr>
            <a:picLocks/>
          </p:cNvPicPr>
          <p:nvPr/>
        </p:nvPicPr>
        <p:blipFill>
          <a:blip r:embed="rId10" cstate="print"/>
          <a:stretch>
            <a:fillRect/>
          </a:stretch>
        </p:blipFill>
        <p:spPr>
          <a:xfrm>
            <a:off x="2518976" y="4067875"/>
            <a:ext cx="1600200" cy="2002388"/>
          </a:xfrm>
          <a:prstGeom prst="rect">
            <a:avLst/>
          </a:prstGeom>
        </p:spPr>
      </p:pic>
      <p:sp>
        <p:nvSpPr>
          <p:cNvPr id="33" name="Marcador de contenido 36">
            <a:extLst>
              <a:ext uri="{FF2B5EF4-FFF2-40B4-BE49-F238E27FC236}">
                <a16:creationId xmlns:a16="http://schemas.microsoft.com/office/drawing/2014/main" xmlns="" id="{F5CE3CDA-2FD5-44A2-A9F5-20E69CAF262F}"/>
              </a:ext>
            </a:extLst>
          </p:cNvPr>
          <p:cNvSpPr txBox="1">
            <a:spLocks/>
          </p:cNvSpPr>
          <p:nvPr/>
        </p:nvSpPr>
        <p:spPr>
          <a:xfrm>
            <a:off x="2536906" y="4171956"/>
            <a:ext cx="1600200" cy="164588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MX" sz="1200" b="0" dirty="0">
                <a:solidFill>
                  <a:srgbClr val="767171"/>
                </a:solidFill>
                <a:cs typeface="Century Gothic (Cuerpo)"/>
                <a:sym typeface="Century Gothic (Cuerpo)"/>
              </a:rPr>
              <a:t>El indicador tuvo un incremento del 22,7% en relación al 2021. El sector económico con mayor participación es el manufacturero(C) con el 53,0 %.</a:t>
            </a:r>
            <a:endParaRPr lang="es-EC" sz="1200" b="0" dirty="0">
              <a:solidFill>
                <a:srgbClr val="767171"/>
              </a:solidFill>
              <a:cs typeface="Century Gothic (Cuerpo)"/>
              <a:sym typeface="Century Gothic (Cuerpo)"/>
            </a:endParaRPr>
          </a:p>
        </p:txBody>
      </p:sp>
      <p:pic>
        <p:nvPicPr>
          <p:cNvPr id="34" name="Marcador de contenido 37">
            <a:extLst>
              <a:ext uri="{FF2B5EF4-FFF2-40B4-BE49-F238E27FC236}">
                <a16:creationId xmlns:a16="http://schemas.microsoft.com/office/drawing/2014/main" xmlns="" id="{CC1344DD-6038-4972-9063-420D46A8A171}"/>
              </a:ext>
            </a:extLst>
          </p:cNvPr>
          <p:cNvPicPr>
            <a:picLocks/>
          </p:cNvPicPr>
          <p:nvPr/>
        </p:nvPicPr>
        <p:blipFill>
          <a:blip r:embed="rId10" cstate="print"/>
          <a:stretch>
            <a:fillRect/>
          </a:stretch>
        </p:blipFill>
        <p:spPr>
          <a:xfrm>
            <a:off x="4365706" y="4067875"/>
            <a:ext cx="1600200" cy="2002388"/>
          </a:xfrm>
          <a:prstGeom prst="rect">
            <a:avLst/>
          </a:prstGeom>
        </p:spPr>
      </p:pic>
      <p:sp>
        <p:nvSpPr>
          <p:cNvPr id="35" name="Marcador de contenido 38">
            <a:extLst>
              <a:ext uri="{FF2B5EF4-FFF2-40B4-BE49-F238E27FC236}">
                <a16:creationId xmlns:a16="http://schemas.microsoft.com/office/drawing/2014/main" xmlns="" id="{C616C9E6-9B7D-42D6-A56E-95852DA478AD}"/>
              </a:ext>
            </a:extLst>
          </p:cNvPr>
          <p:cNvSpPr txBox="1">
            <a:spLocks/>
          </p:cNvSpPr>
          <p:nvPr/>
        </p:nvSpPr>
        <p:spPr>
          <a:xfrm>
            <a:off x="4365706" y="4018473"/>
            <a:ext cx="1600200" cy="215798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MX" sz="1200" b="0" dirty="0">
                <a:solidFill>
                  <a:srgbClr val="767171"/>
                </a:solidFill>
                <a:cs typeface="Century Gothic (Cuerpo)"/>
                <a:sym typeface="Century Gothic (Cuerpo)"/>
              </a:rPr>
              <a:t>Este agregado tuvo un crecimiento del 13,5% en relación al año 2021. El sector minero (B) registró una participación del 29,4%</a:t>
            </a:r>
            <a:r>
              <a:rPr lang="es-EC" sz="1200" b="0" dirty="0">
                <a:solidFill>
                  <a:srgbClr val="767171"/>
                </a:solidFill>
                <a:cs typeface="Century Gothic (Cuerpo)"/>
                <a:sym typeface="Century Gothic (Cuerpo)"/>
              </a:rPr>
              <a:t>.</a:t>
            </a:r>
          </a:p>
        </p:txBody>
      </p:sp>
      <p:pic>
        <p:nvPicPr>
          <p:cNvPr id="36" name="Marcador de contenido 39">
            <a:extLst>
              <a:ext uri="{FF2B5EF4-FFF2-40B4-BE49-F238E27FC236}">
                <a16:creationId xmlns:a16="http://schemas.microsoft.com/office/drawing/2014/main" xmlns="" id="{3B2D88C0-FB39-4278-BD8A-7B3ACECA75D8}"/>
              </a:ext>
            </a:extLst>
          </p:cNvPr>
          <p:cNvPicPr>
            <a:picLocks/>
          </p:cNvPicPr>
          <p:nvPr/>
        </p:nvPicPr>
        <p:blipFill>
          <a:blip r:embed="rId10" cstate="print"/>
          <a:stretch>
            <a:fillRect/>
          </a:stretch>
        </p:blipFill>
        <p:spPr>
          <a:xfrm>
            <a:off x="6231082" y="4067875"/>
            <a:ext cx="1600200" cy="2002388"/>
          </a:xfrm>
          <a:prstGeom prst="rect">
            <a:avLst/>
          </a:prstGeom>
        </p:spPr>
      </p:pic>
      <p:sp>
        <p:nvSpPr>
          <p:cNvPr id="37" name="Marcador de contenido 40">
            <a:extLst>
              <a:ext uri="{FF2B5EF4-FFF2-40B4-BE49-F238E27FC236}">
                <a16:creationId xmlns:a16="http://schemas.microsoft.com/office/drawing/2014/main" xmlns="" id="{2ACF0148-344B-400A-B279-953B466E2B34}"/>
              </a:ext>
            </a:extLst>
          </p:cNvPr>
          <p:cNvSpPr txBox="1">
            <a:spLocks/>
          </p:cNvSpPr>
          <p:nvPr/>
        </p:nvSpPr>
        <p:spPr>
          <a:xfrm>
            <a:off x="6231082" y="4186067"/>
            <a:ext cx="1600200" cy="18012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ES" sz="1200" b="0" dirty="0">
                <a:solidFill>
                  <a:srgbClr val="767171"/>
                </a:solidFill>
                <a:cs typeface="Century Gothic (Cuerpo)"/>
                <a:sym typeface="Century Gothic (Cuerpo)"/>
              </a:rPr>
              <a:t>Se evidenció una disminución del 117,8% respecto al 2021. El sector de Suministro de electricidad (D) tuvo la mayor disminución, con 317,6% respecto al 2021.</a:t>
            </a:r>
          </a:p>
        </p:txBody>
      </p:sp>
      <p:pic>
        <p:nvPicPr>
          <p:cNvPr id="38" name="Marcador de contenido 41">
            <a:extLst>
              <a:ext uri="{FF2B5EF4-FFF2-40B4-BE49-F238E27FC236}">
                <a16:creationId xmlns:a16="http://schemas.microsoft.com/office/drawing/2014/main" xmlns="" id="{D5571E7E-F173-4ACC-B131-1F10FAA4CCCE}"/>
              </a:ext>
            </a:extLst>
          </p:cNvPr>
          <p:cNvPicPr>
            <a:picLocks/>
          </p:cNvPicPr>
          <p:nvPr/>
        </p:nvPicPr>
        <p:blipFill>
          <a:blip r:embed="rId10" cstate="print"/>
          <a:stretch>
            <a:fillRect/>
          </a:stretch>
        </p:blipFill>
        <p:spPr>
          <a:xfrm>
            <a:off x="8037539" y="4067875"/>
            <a:ext cx="1760379" cy="2002388"/>
          </a:xfrm>
          <a:prstGeom prst="rect">
            <a:avLst/>
          </a:prstGeom>
        </p:spPr>
      </p:pic>
      <p:sp>
        <p:nvSpPr>
          <p:cNvPr id="39" name="Marcador de contenido 42">
            <a:extLst>
              <a:ext uri="{FF2B5EF4-FFF2-40B4-BE49-F238E27FC236}">
                <a16:creationId xmlns:a16="http://schemas.microsoft.com/office/drawing/2014/main" xmlns="" id="{5A23BA6D-5BD5-43DA-AF29-CA8D4A371548}"/>
              </a:ext>
            </a:extLst>
          </p:cNvPr>
          <p:cNvSpPr txBox="1">
            <a:spLocks/>
          </p:cNvSpPr>
          <p:nvPr/>
        </p:nvSpPr>
        <p:spPr>
          <a:xfrm>
            <a:off x="8034218" y="4107314"/>
            <a:ext cx="1801443" cy="20023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MX" sz="1200" b="0" dirty="0">
                <a:solidFill>
                  <a:srgbClr val="767171"/>
                </a:solidFill>
                <a:cs typeface="Century Gothic (Cuerpo)"/>
                <a:sym typeface="Century Gothic (Cuerpo)"/>
              </a:rPr>
              <a:t>En el indicador existió un crecimiento del 14,0% en relación al periodo 2021.</a:t>
            </a:r>
          </a:p>
          <a:p>
            <a:pPr algn="just">
              <a:lnSpc>
                <a:spcPct val="100000"/>
              </a:lnSpc>
              <a:spcBef>
                <a:spcPts val="0"/>
              </a:spcBef>
            </a:pPr>
            <a:r>
              <a:rPr lang="es-MX" sz="1200" b="0" dirty="0">
                <a:solidFill>
                  <a:srgbClr val="767171"/>
                </a:solidFill>
                <a:cs typeface="Century Gothic (Cuerpo)"/>
                <a:sym typeface="Century Gothic (Cuerpo)"/>
              </a:rPr>
              <a:t> El sector manufacturero (C) desembolsó el 25,4 % de las remuneraciones totales.</a:t>
            </a:r>
          </a:p>
        </p:txBody>
      </p:sp>
      <p:pic>
        <p:nvPicPr>
          <p:cNvPr id="40" name="Marcador de contenido 43">
            <a:extLst>
              <a:ext uri="{FF2B5EF4-FFF2-40B4-BE49-F238E27FC236}">
                <a16:creationId xmlns:a16="http://schemas.microsoft.com/office/drawing/2014/main" xmlns="" id="{F51754DC-9A60-4D69-8682-F53780C5FB59}"/>
              </a:ext>
            </a:extLst>
          </p:cNvPr>
          <p:cNvPicPr>
            <a:picLocks/>
          </p:cNvPicPr>
          <p:nvPr/>
        </p:nvPicPr>
        <p:blipFill>
          <a:blip r:embed="rId10" cstate="print"/>
          <a:stretch>
            <a:fillRect/>
          </a:stretch>
        </p:blipFill>
        <p:spPr>
          <a:xfrm>
            <a:off x="9970977" y="4067875"/>
            <a:ext cx="1829187" cy="2002388"/>
          </a:xfrm>
          <a:prstGeom prst="rect">
            <a:avLst/>
          </a:prstGeom>
        </p:spPr>
      </p:pic>
      <p:sp>
        <p:nvSpPr>
          <p:cNvPr id="41" name="Marcador de contenido 44">
            <a:extLst>
              <a:ext uri="{FF2B5EF4-FFF2-40B4-BE49-F238E27FC236}">
                <a16:creationId xmlns:a16="http://schemas.microsoft.com/office/drawing/2014/main" xmlns="" id="{1C824CD0-D1CD-4937-99A4-D75272F75656}"/>
              </a:ext>
            </a:extLst>
          </p:cNvPr>
          <p:cNvSpPr txBox="1">
            <a:spLocks/>
          </p:cNvSpPr>
          <p:nvPr/>
        </p:nvSpPr>
        <p:spPr>
          <a:xfrm>
            <a:off x="9963351" y="4273541"/>
            <a:ext cx="1829187" cy="15910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just">
              <a:lnSpc>
                <a:spcPct val="100000"/>
              </a:lnSpc>
              <a:spcBef>
                <a:spcPts val="0"/>
              </a:spcBef>
            </a:pPr>
            <a:r>
              <a:rPr lang="es-MX" sz="1200" b="0" dirty="0">
                <a:solidFill>
                  <a:srgbClr val="767171"/>
                </a:solidFill>
                <a:cs typeface="Century Gothic (Cuerpo)"/>
                <a:sym typeface="Century Gothic (Cuerpo)"/>
              </a:rPr>
              <a:t>El crecimiento para el año 2022 es del 13,3% respecto al año 2021; donde el sector comercio (G) concentra el 26,5% del total del personal.</a:t>
            </a:r>
            <a:endParaRPr lang="es-EC" sz="1200" b="0" dirty="0">
              <a:solidFill>
                <a:srgbClr val="767171"/>
              </a:solidFill>
              <a:cs typeface="Century Gothic (Cuerpo)"/>
              <a:sym typeface="Century Gothic (Cuerpo)"/>
            </a:endParaRPr>
          </a:p>
        </p:txBody>
      </p:sp>
      <p:sp>
        <p:nvSpPr>
          <p:cNvPr id="42" name="Marcador de contenido 45">
            <a:extLst>
              <a:ext uri="{FF2B5EF4-FFF2-40B4-BE49-F238E27FC236}">
                <a16:creationId xmlns:a16="http://schemas.microsoft.com/office/drawing/2014/main" xmlns="" id="{2C1323DF-37B7-4E98-A602-D5E144C08310}"/>
              </a:ext>
            </a:extLst>
          </p:cNvPr>
          <p:cNvSpPr txBox="1">
            <a:spLocks/>
          </p:cNvSpPr>
          <p:nvPr/>
        </p:nvSpPr>
        <p:spPr>
          <a:xfrm>
            <a:off x="813644" y="3382075"/>
            <a:ext cx="631585" cy="228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dirty="0">
                <a:solidFill>
                  <a:srgbClr val="767171">
                    <a:alpha val="100000"/>
                  </a:srgbClr>
                </a:solidFill>
                <a:cs typeface="Century Gothic (Cuerpo)"/>
                <a:sym typeface="Century Gothic (Cuerpo)"/>
              </a:rPr>
              <a:t>2021</a:t>
            </a:r>
          </a:p>
        </p:txBody>
      </p:sp>
      <p:sp>
        <p:nvSpPr>
          <p:cNvPr id="43" name="Marcador de contenido 46">
            <a:extLst>
              <a:ext uri="{FF2B5EF4-FFF2-40B4-BE49-F238E27FC236}">
                <a16:creationId xmlns:a16="http://schemas.microsoft.com/office/drawing/2014/main" xmlns="" id="{E07EE534-B3F2-49AA-8116-6200C0145A45}"/>
              </a:ext>
            </a:extLst>
          </p:cNvPr>
          <p:cNvSpPr txBox="1">
            <a:spLocks/>
          </p:cNvSpPr>
          <p:nvPr/>
        </p:nvSpPr>
        <p:spPr>
          <a:xfrm>
            <a:off x="1544954" y="3382075"/>
            <a:ext cx="631585" cy="228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dirty="0">
                <a:solidFill>
                  <a:srgbClr val="767171">
                    <a:alpha val="100000"/>
                  </a:srgbClr>
                </a:solidFill>
                <a:cs typeface="Century Gothic (Cuerpo)"/>
                <a:sym typeface="Century Gothic (Cuerpo)"/>
              </a:rPr>
              <a:t>2022</a:t>
            </a:r>
          </a:p>
        </p:txBody>
      </p:sp>
      <p:sp>
        <p:nvSpPr>
          <p:cNvPr id="44" name="Marcador de contenido 47">
            <a:extLst>
              <a:ext uri="{FF2B5EF4-FFF2-40B4-BE49-F238E27FC236}">
                <a16:creationId xmlns:a16="http://schemas.microsoft.com/office/drawing/2014/main" xmlns="" id="{83C166F4-83FE-46D0-8889-9634B07FC79C}"/>
              </a:ext>
            </a:extLst>
          </p:cNvPr>
          <p:cNvSpPr txBox="1">
            <a:spLocks/>
          </p:cNvSpPr>
          <p:nvPr/>
        </p:nvSpPr>
        <p:spPr>
          <a:xfrm>
            <a:off x="2688813" y="3382075"/>
            <a:ext cx="566928" cy="228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dirty="0">
                <a:solidFill>
                  <a:srgbClr val="767171">
                    <a:alpha val="100000"/>
                  </a:srgbClr>
                </a:solidFill>
                <a:cs typeface="Century Gothic (Cuerpo)"/>
                <a:sym typeface="Century Gothic (Cuerpo)"/>
              </a:rPr>
              <a:t>2021</a:t>
            </a:r>
          </a:p>
        </p:txBody>
      </p:sp>
      <p:sp>
        <p:nvSpPr>
          <p:cNvPr id="45" name="Marcador de contenido 48">
            <a:extLst>
              <a:ext uri="{FF2B5EF4-FFF2-40B4-BE49-F238E27FC236}">
                <a16:creationId xmlns:a16="http://schemas.microsoft.com/office/drawing/2014/main" xmlns="" id="{8D1B4A40-9738-44AF-B457-B70D838E2FE7}"/>
              </a:ext>
            </a:extLst>
          </p:cNvPr>
          <p:cNvSpPr txBox="1">
            <a:spLocks/>
          </p:cNvSpPr>
          <p:nvPr/>
        </p:nvSpPr>
        <p:spPr>
          <a:xfrm>
            <a:off x="3420123" y="3382075"/>
            <a:ext cx="566928" cy="228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dirty="0">
                <a:solidFill>
                  <a:srgbClr val="767171">
                    <a:alpha val="100000"/>
                  </a:srgbClr>
                </a:solidFill>
                <a:cs typeface="Century Gothic (Cuerpo)"/>
                <a:sym typeface="Century Gothic (Cuerpo)"/>
              </a:rPr>
              <a:t>2022</a:t>
            </a:r>
          </a:p>
        </p:txBody>
      </p:sp>
      <p:sp>
        <p:nvSpPr>
          <p:cNvPr id="46" name="Marcador de contenido 49">
            <a:extLst>
              <a:ext uri="{FF2B5EF4-FFF2-40B4-BE49-F238E27FC236}">
                <a16:creationId xmlns:a16="http://schemas.microsoft.com/office/drawing/2014/main" xmlns="" id="{20EE9F25-CAAB-4CF7-8A9E-92DF1923E17C}"/>
              </a:ext>
            </a:extLst>
          </p:cNvPr>
          <p:cNvSpPr txBox="1">
            <a:spLocks/>
          </p:cNvSpPr>
          <p:nvPr/>
        </p:nvSpPr>
        <p:spPr>
          <a:xfrm>
            <a:off x="4517434" y="3382075"/>
            <a:ext cx="566928" cy="228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dirty="0">
                <a:solidFill>
                  <a:srgbClr val="767171">
                    <a:alpha val="100000"/>
                  </a:srgbClr>
                </a:solidFill>
                <a:cs typeface="Century Gothic (Cuerpo)"/>
                <a:sym typeface="Century Gothic (Cuerpo)"/>
              </a:rPr>
              <a:t>2021</a:t>
            </a:r>
          </a:p>
        </p:txBody>
      </p:sp>
      <p:sp>
        <p:nvSpPr>
          <p:cNvPr id="47" name="Marcador de contenido 50">
            <a:extLst>
              <a:ext uri="{FF2B5EF4-FFF2-40B4-BE49-F238E27FC236}">
                <a16:creationId xmlns:a16="http://schemas.microsoft.com/office/drawing/2014/main" xmlns="" id="{156C176D-624C-4A99-A7C3-C74AEE870319}"/>
              </a:ext>
            </a:extLst>
          </p:cNvPr>
          <p:cNvSpPr txBox="1">
            <a:spLocks/>
          </p:cNvSpPr>
          <p:nvPr/>
        </p:nvSpPr>
        <p:spPr>
          <a:xfrm>
            <a:off x="5248744" y="3382075"/>
            <a:ext cx="566928" cy="228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dirty="0">
                <a:solidFill>
                  <a:srgbClr val="767171">
                    <a:alpha val="100000"/>
                  </a:srgbClr>
                </a:solidFill>
                <a:cs typeface="Century Gothic (Cuerpo)"/>
                <a:sym typeface="Century Gothic (Cuerpo)"/>
              </a:rPr>
              <a:t>2022</a:t>
            </a:r>
          </a:p>
        </p:txBody>
      </p:sp>
      <p:sp>
        <p:nvSpPr>
          <p:cNvPr id="48" name="Marcador de contenido 51">
            <a:extLst>
              <a:ext uri="{FF2B5EF4-FFF2-40B4-BE49-F238E27FC236}">
                <a16:creationId xmlns:a16="http://schemas.microsoft.com/office/drawing/2014/main" xmlns="" id="{BE257EC8-CFBD-4BB5-A099-35DAFD561A9E}"/>
              </a:ext>
            </a:extLst>
          </p:cNvPr>
          <p:cNvSpPr txBox="1">
            <a:spLocks/>
          </p:cNvSpPr>
          <p:nvPr/>
        </p:nvSpPr>
        <p:spPr>
          <a:xfrm>
            <a:off x="6401456" y="3382075"/>
            <a:ext cx="566928" cy="228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dirty="0">
                <a:solidFill>
                  <a:srgbClr val="767171">
                    <a:alpha val="100000"/>
                  </a:srgbClr>
                </a:solidFill>
                <a:cs typeface="Century Gothic (Cuerpo)"/>
                <a:sym typeface="Century Gothic (Cuerpo)"/>
              </a:rPr>
              <a:t>2021</a:t>
            </a:r>
          </a:p>
        </p:txBody>
      </p:sp>
      <p:sp>
        <p:nvSpPr>
          <p:cNvPr id="49" name="Marcador de contenido 52">
            <a:extLst>
              <a:ext uri="{FF2B5EF4-FFF2-40B4-BE49-F238E27FC236}">
                <a16:creationId xmlns:a16="http://schemas.microsoft.com/office/drawing/2014/main" xmlns="" id="{609186FB-0DEA-445D-A298-1CFB83D062FF}"/>
              </a:ext>
            </a:extLst>
          </p:cNvPr>
          <p:cNvSpPr txBox="1">
            <a:spLocks/>
          </p:cNvSpPr>
          <p:nvPr/>
        </p:nvSpPr>
        <p:spPr>
          <a:xfrm>
            <a:off x="7132766" y="3382075"/>
            <a:ext cx="566928" cy="228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dirty="0">
                <a:solidFill>
                  <a:srgbClr val="767171">
                    <a:alpha val="100000"/>
                  </a:srgbClr>
                </a:solidFill>
                <a:cs typeface="Century Gothic (Cuerpo)"/>
                <a:sym typeface="Century Gothic (Cuerpo)"/>
              </a:rPr>
              <a:t>2022</a:t>
            </a:r>
          </a:p>
        </p:txBody>
      </p:sp>
      <p:sp>
        <p:nvSpPr>
          <p:cNvPr id="50" name="Marcador de contenido 53">
            <a:extLst>
              <a:ext uri="{FF2B5EF4-FFF2-40B4-BE49-F238E27FC236}">
                <a16:creationId xmlns:a16="http://schemas.microsoft.com/office/drawing/2014/main" xmlns="" id="{5AA3D065-F966-4DE4-A032-2043F2E49B5F}"/>
              </a:ext>
            </a:extLst>
          </p:cNvPr>
          <p:cNvSpPr txBox="1">
            <a:spLocks/>
          </p:cNvSpPr>
          <p:nvPr/>
        </p:nvSpPr>
        <p:spPr>
          <a:xfrm>
            <a:off x="8221112" y="3382075"/>
            <a:ext cx="566928" cy="228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dirty="0">
                <a:solidFill>
                  <a:srgbClr val="767171">
                    <a:alpha val="100000"/>
                  </a:srgbClr>
                </a:solidFill>
                <a:cs typeface="Century Gothic (Cuerpo)"/>
                <a:sym typeface="Century Gothic (Cuerpo)"/>
              </a:rPr>
              <a:t>2021</a:t>
            </a:r>
          </a:p>
        </p:txBody>
      </p:sp>
      <p:sp>
        <p:nvSpPr>
          <p:cNvPr id="51" name="Marcador de contenido 54">
            <a:extLst>
              <a:ext uri="{FF2B5EF4-FFF2-40B4-BE49-F238E27FC236}">
                <a16:creationId xmlns:a16="http://schemas.microsoft.com/office/drawing/2014/main" xmlns="" id="{5B078B1F-E58D-4890-BD07-6A25C764473D}"/>
              </a:ext>
            </a:extLst>
          </p:cNvPr>
          <p:cNvSpPr txBox="1">
            <a:spLocks/>
          </p:cNvSpPr>
          <p:nvPr/>
        </p:nvSpPr>
        <p:spPr>
          <a:xfrm>
            <a:off x="8943278" y="3382075"/>
            <a:ext cx="566928" cy="228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dirty="0">
                <a:solidFill>
                  <a:srgbClr val="767171">
                    <a:alpha val="100000"/>
                  </a:srgbClr>
                </a:solidFill>
                <a:cs typeface="Century Gothic (Cuerpo)"/>
                <a:sym typeface="Century Gothic (Cuerpo)"/>
              </a:rPr>
              <a:t>2022</a:t>
            </a:r>
          </a:p>
        </p:txBody>
      </p:sp>
      <p:sp>
        <p:nvSpPr>
          <p:cNvPr id="52" name="Marcador de contenido 55">
            <a:extLst>
              <a:ext uri="{FF2B5EF4-FFF2-40B4-BE49-F238E27FC236}">
                <a16:creationId xmlns:a16="http://schemas.microsoft.com/office/drawing/2014/main" xmlns="" id="{BF315F14-74C1-416A-99A2-8D2023570F80}"/>
              </a:ext>
            </a:extLst>
          </p:cNvPr>
          <p:cNvSpPr txBox="1">
            <a:spLocks/>
          </p:cNvSpPr>
          <p:nvPr/>
        </p:nvSpPr>
        <p:spPr>
          <a:xfrm>
            <a:off x="10086487" y="3382075"/>
            <a:ext cx="648055" cy="228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dirty="0">
                <a:solidFill>
                  <a:srgbClr val="767171">
                    <a:alpha val="100000"/>
                  </a:srgbClr>
                </a:solidFill>
                <a:cs typeface="Century Gothic (Cuerpo)"/>
                <a:sym typeface="Century Gothic (Cuerpo)"/>
              </a:rPr>
              <a:t>2021</a:t>
            </a:r>
          </a:p>
        </p:txBody>
      </p:sp>
      <p:sp>
        <p:nvSpPr>
          <p:cNvPr id="53" name="Marcador de contenido 56">
            <a:extLst>
              <a:ext uri="{FF2B5EF4-FFF2-40B4-BE49-F238E27FC236}">
                <a16:creationId xmlns:a16="http://schemas.microsoft.com/office/drawing/2014/main" xmlns="" id="{7208BD9A-CAC9-428C-A362-CF2B78A3E26B}"/>
              </a:ext>
            </a:extLst>
          </p:cNvPr>
          <p:cNvSpPr txBox="1">
            <a:spLocks/>
          </p:cNvSpPr>
          <p:nvPr/>
        </p:nvSpPr>
        <p:spPr>
          <a:xfrm>
            <a:off x="10817797" y="3382075"/>
            <a:ext cx="648055" cy="228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dirty="0">
                <a:solidFill>
                  <a:srgbClr val="767171">
                    <a:alpha val="100000"/>
                  </a:srgbClr>
                </a:solidFill>
                <a:cs typeface="Century Gothic (Cuerpo)"/>
                <a:sym typeface="Century Gothic (Cuerpo)"/>
              </a:rPr>
              <a:t>2022</a:t>
            </a:r>
          </a:p>
        </p:txBody>
      </p:sp>
      <p:sp>
        <p:nvSpPr>
          <p:cNvPr id="54" name="Marcador de contenido 27">
            <a:extLst>
              <a:ext uri="{FF2B5EF4-FFF2-40B4-BE49-F238E27FC236}">
                <a16:creationId xmlns:a16="http://schemas.microsoft.com/office/drawing/2014/main" xmlns="" id="{613F29AB-EDB0-4938-999A-E462D51F434C}"/>
              </a:ext>
            </a:extLst>
          </p:cNvPr>
          <p:cNvSpPr txBox="1">
            <a:spLocks/>
          </p:cNvSpPr>
          <p:nvPr/>
        </p:nvSpPr>
        <p:spPr>
          <a:xfrm>
            <a:off x="3346739" y="3677766"/>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67.226</a:t>
            </a:r>
          </a:p>
        </p:txBody>
      </p:sp>
      <p:sp>
        <p:nvSpPr>
          <p:cNvPr id="55" name="Marcador de contenido 27">
            <a:extLst>
              <a:ext uri="{FF2B5EF4-FFF2-40B4-BE49-F238E27FC236}">
                <a16:creationId xmlns:a16="http://schemas.microsoft.com/office/drawing/2014/main" xmlns="" id="{EA20BB15-3C96-4A88-A578-2FDE48A414A4}"/>
              </a:ext>
            </a:extLst>
          </p:cNvPr>
          <p:cNvSpPr txBox="1">
            <a:spLocks/>
          </p:cNvSpPr>
          <p:nvPr/>
        </p:nvSpPr>
        <p:spPr>
          <a:xfrm>
            <a:off x="5177392" y="3677766"/>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44.710</a:t>
            </a:r>
          </a:p>
        </p:txBody>
      </p:sp>
      <p:sp>
        <p:nvSpPr>
          <p:cNvPr id="56" name="Marcador de contenido 27">
            <a:extLst>
              <a:ext uri="{FF2B5EF4-FFF2-40B4-BE49-F238E27FC236}">
                <a16:creationId xmlns:a16="http://schemas.microsoft.com/office/drawing/2014/main" xmlns="" id="{1F1D5F5E-4A12-42C8-974D-EC35E8A4F18C}"/>
              </a:ext>
            </a:extLst>
          </p:cNvPr>
          <p:cNvSpPr txBox="1">
            <a:spLocks/>
          </p:cNvSpPr>
          <p:nvPr/>
        </p:nvSpPr>
        <p:spPr>
          <a:xfrm>
            <a:off x="1468569" y="3682373"/>
            <a:ext cx="643752"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111.937</a:t>
            </a:r>
          </a:p>
        </p:txBody>
      </p:sp>
      <p:sp>
        <p:nvSpPr>
          <p:cNvPr id="57" name="Marcador de contenido 27">
            <a:extLst>
              <a:ext uri="{FF2B5EF4-FFF2-40B4-BE49-F238E27FC236}">
                <a16:creationId xmlns:a16="http://schemas.microsoft.com/office/drawing/2014/main" xmlns="" id="{8EDB48DE-E31D-476B-BF48-6542BDA2F653}"/>
              </a:ext>
            </a:extLst>
          </p:cNvPr>
          <p:cNvSpPr txBox="1">
            <a:spLocks/>
          </p:cNvSpPr>
          <p:nvPr/>
        </p:nvSpPr>
        <p:spPr>
          <a:xfrm>
            <a:off x="7047190" y="3677766"/>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-820</a:t>
            </a:r>
          </a:p>
        </p:txBody>
      </p:sp>
      <p:sp>
        <p:nvSpPr>
          <p:cNvPr id="58" name="Marcador de contenido 27">
            <a:extLst>
              <a:ext uri="{FF2B5EF4-FFF2-40B4-BE49-F238E27FC236}">
                <a16:creationId xmlns:a16="http://schemas.microsoft.com/office/drawing/2014/main" xmlns="" id="{5962CA25-17A6-4244-8E78-4E2956570F64}"/>
              </a:ext>
            </a:extLst>
          </p:cNvPr>
          <p:cNvSpPr txBox="1">
            <a:spLocks/>
          </p:cNvSpPr>
          <p:nvPr/>
        </p:nvSpPr>
        <p:spPr>
          <a:xfrm>
            <a:off x="8876625" y="3673194"/>
            <a:ext cx="577850"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19.126</a:t>
            </a:r>
          </a:p>
        </p:txBody>
      </p:sp>
      <p:sp>
        <p:nvSpPr>
          <p:cNvPr id="59" name="Marcador de contenido 27">
            <a:extLst>
              <a:ext uri="{FF2B5EF4-FFF2-40B4-BE49-F238E27FC236}">
                <a16:creationId xmlns:a16="http://schemas.microsoft.com/office/drawing/2014/main" xmlns="" id="{F7541C06-7F54-431F-BE24-F1AE130BBC87}"/>
              </a:ext>
            </a:extLst>
          </p:cNvPr>
          <p:cNvSpPr txBox="1">
            <a:spLocks/>
          </p:cNvSpPr>
          <p:nvPr/>
        </p:nvSpPr>
        <p:spPr>
          <a:xfrm>
            <a:off x="10726109" y="3677766"/>
            <a:ext cx="741692" cy="219456"/>
          </a:xfrm>
          <a:prstGeom prst="rect">
            <a:avLst/>
          </a:prstGeom>
          <a:solidFill>
            <a:schemeClr val="bg1"/>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rgbClr val="767171"/>
                </a:solidFill>
                <a:cs typeface="Century Gothic (Cuerpo)"/>
                <a:sym typeface="Century Gothic (Cuerpo)"/>
              </a:rPr>
              <a:t>1.079.930</a:t>
            </a:r>
          </a:p>
        </p:txBody>
      </p:sp>
      <p:sp>
        <p:nvSpPr>
          <p:cNvPr id="60" name="Marcador de contenido 27">
            <a:extLst>
              <a:ext uri="{FF2B5EF4-FFF2-40B4-BE49-F238E27FC236}">
                <a16:creationId xmlns:a16="http://schemas.microsoft.com/office/drawing/2014/main" xmlns="" id="{3C5B4896-4F88-43E6-9D5A-3E092E5C1762}"/>
              </a:ext>
            </a:extLst>
          </p:cNvPr>
          <p:cNvSpPr txBox="1">
            <a:spLocks/>
          </p:cNvSpPr>
          <p:nvPr/>
        </p:nvSpPr>
        <p:spPr>
          <a:xfrm>
            <a:off x="833674" y="3683401"/>
            <a:ext cx="643752" cy="219456"/>
          </a:xfrm>
          <a:prstGeom prst="rect">
            <a:avLst/>
          </a:prstGeom>
          <a:solidFill>
            <a:srgbClr val="062A77"/>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94.213</a:t>
            </a:r>
          </a:p>
        </p:txBody>
      </p:sp>
      <p:sp>
        <p:nvSpPr>
          <p:cNvPr id="61" name="Marcador de contenido 27">
            <a:extLst>
              <a:ext uri="{FF2B5EF4-FFF2-40B4-BE49-F238E27FC236}">
                <a16:creationId xmlns:a16="http://schemas.microsoft.com/office/drawing/2014/main" xmlns="" id="{2FA8F59A-28DA-4B97-895A-2B0316D90AB4}"/>
              </a:ext>
            </a:extLst>
          </p:cNvPr>
          <p:cNvSpPr txBox="1">
            <a:spLocks/>
          </p:cNvSpPr>
          <p:nvPr/>
        </p:nvSpPr>
        <p:spPr>
          <a:xfrm>
            <a:off x="2682021" y="3681168"/>
            <a:ext cx="577850" cy="219456"/>
          </a:xfrm>
          <a:prstGeom prst="rect">
            <a:avLst/>
          </a:prstGeom>
          <a:solidFill>
            <a:srgbClr val="0B3E92"/>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54.811</a:t>
            </a:r>
          </a:p>
        </p:txBody>
      </p:sp>
      <p:sp>
        <p:nvSpPr>
          <p:cNvPr id="62" name="Marcador de contenido 27">
            <a:extLst>
              <a:ext uri="{FF2B5EF4-FFF2-40B4-BE49-F238E27FC236}">
                <a16:creationId xmlns:a16="http://schemas.microsoft.com/office/drawing/2014/main" xmlns="" id="{FAA5C2D3-2EE3-45B4-A911-14ED55A0EC39}"/>
              </a:ext>
            </a:extLst>
          </p:cNvPr>
          <p:cNvSpPr txBox="1">
            <a:spLocks/>
          </p:cNvSpPr>
          <p:nvPr/>
        </p:nvSpPr>
        <p:spPr>
          <a:xfrm>
            <a:off x="4517434" y="3675037"/>
            <a:ext cx="577850" cy="219456"/>
          </a:xfrm>
          <a:prstGeom prst="rect">
            <a:avLst/>
          </a:prstGeom>
          <a:solidFill>
            <a:srgbClr val="1053AD"/>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39.402</a:t>
            </a:r>
          </a:p>
        </p:txBody>
      </p:sp>
      <p:sp>
        <p:nvSpPr>
          <p:cNvPr id="63" name="Marcador de contenido 27">
            <a:extLst>
              <a:ext uri="{FF2B5EF4-FFF2-40B4-BE49-F238E27FC236}">
                <a16:creationId xmlns:a16="http://schemas.microsoft.com/office/drawing/2014/main" xmlns="" id="{2ADC21E8-2F69-4DC1-A56C-36787A5710CE}"/>
              </a:ext>
            </a:extLst>
          </p:cNvPr>
          <p:cNvSpPr txBox="1">
            <a:spLocks/>
          </p:cNvSpPr>
          <p:nvPr/>
        </p:nvSpPr>
        <p:spPr>
          <a:xfrm>
            <a:off x="6397966" y="3677766"/>
            <a:ext cx="577850" cy="219456"/>
          </a:xfrm>
          <a:prstGeom prst="rect">
            <a:avLst/>
          </a:prstGeom>
          <a:solidFill>
            <a:srgbClr val="1467C8"/>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4.608</a:t>
            </a:r>
          </a:p>
        </p:txBody>
      </p:sp>
      <p:sp>
        <p:nvSpPr>
          <p:cNvPr id="64" name="Marcador de contenido 27">
            <a:extLst>
              <a:ext uri="{FF2B5EF4-FFF2-40B4-BE49-F238E27FC236}">
                <a16:creationId xmlns:a16="http://schemas.microsoft.com/office/drawing/2014/main" xmlns="" id="{71E119F4-54F0-484F-A12D-F1325268392F}"/>
              </a:ext>
            </a:extLst>
          </p:cNvPr>
          <p:cNvSpPr txBox="1">
            <a:spLocks/>
          </p:cNvSpPr>
          <p:nvPr/>
        </p:nvSpPr>
        <p:spPr>
          <a:xfrm>
            <a:off x="8221112" y="3682338"/>
            <a:ext cx="577850" cy="219456"/>
          </a:xfrm>
          <a:prstGeom prst="rect">
            <a:avLst/>
          </a:prstGeom>
          <a:solidFill>
            <a:srgbClr val="197CE3"/>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16.774</a:t>
            </a:r>
          </a:p>
        </p:txBody>
      </p:sp>
      <p:sp>
        <p:nvSpPr>
          <p:cNvPr id="65" name="Marcador de contenido 27">
            <a:extLst>
              <a:ext uri="{FF2B5EF4-FFF2-40B4-BE49-F238E27FC236}">
                <a16:creationId xmlns:a16="http://schemas.microsoft.com/office/drawing/2014/main" xmlns="" id="{67782DA4-4AEE-41EA-A839-544C9B0442DF}"/>
              </a:ext>
            </a:extLst>
          </p:cNvPr>
          <p:cNvSpPr txBox="1">
            <a:spLocks/>
          </p:cNvSpPr>
          <p:nvPr/>
        </p:nvSpPr>
        <p:spPr>
          <a:xfrm>
            <a:off x="10023732" y="3681168"/>
            <a:ext cx="742127" cy="219456"/>
          </a:xfrm>
          <a:prstGeom prst="rect">
            <a:avLst/>
          </a:prstGeom>
          <a:solidFill>
            <a:srgbClr val="1E90FE"/>
          </a:solidFill>
          <a:ln w="127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gn="ctr">
              <a:lnSpc>
                <a:spcPct val="100000"/>
              </a:lnSpc>
              <a:spcBef>
                <a:spcPts val="0"/>
              </a:spcBef>
            </a:pPr>
            <a:r>
              <a:rPr lang="es-EC" sz="1000" b="0" dirty="0">
                <a:solidFill>
                  <a:schemeClr val="bg1"/>
                </a:solidFill>
                <a:cs typeface="Century Gothic (Cuerpo)"/>
                <a:sym typeface="Century Gothic (Cuerpo)"/>
              </a:rPr>
              <a:t>952.978</a:t>
            </a:r>
          </a:p>
        </p:txBody>
      </p:sp>
      <p:sp>
        <p:nvSpPr>
          <p:cNvPr id="66" name="Marcador de contenido 61">
            <a:extLst>
              <a:ext uri="{FF2B5EF4-FFF2-40B4-BE49-F238E27FC236}">
                <a16:creationId xmlns:a16="http://schemas.microsoft.com/office/drawing/2014/main" xmlns="" id="{B53A1158-8E9E-4611-B9FC-96C78F821872}"/>
              </a:ext>
            </a:extLst>
          </p:cNvPr>
          <p:cNvSpPr txBox="1">
            <a:spLocks/>
          </p:cNvSpPr>
          <p:nvPr/>
        </p:nvSpPr>
        <p:spPr>
          <a:xfrm>
            <a:off x="761895" y="6297500"/>
            <a:ext cx="10918146" cy="45432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S" sz="900" dirty="0">
                <a:solidFill>
                  <a:srgbClr val="595959"/>
                </a:solidFill>
                <a:cs typeface="Century Gothic (Títulos)"/>
                <a:sym typeface="Century Gothic (Títulos)"/>
              </a:rPr>
              <a:t>(*) </a:t>
            </a:r>
            <a:r>
              <a:rPr lang="es-ES" sz="900" b="0" dirty="0">
                <a:solidFill>
                  <a:srgbClr val="595959"/>
                </a:solidFill>
                <a:cs typeface="Century Gothic (Títulos)"/>
                <a:sym typeface="Century Gothic (Títulos)"/>
              </a:rPr>
              <a:t>En el año 2021, se identificó un valor atípico en una (1) empresa dedicada a actividades de extracción y refinación de petróleo, debido a la activación de inversiones capitalizadas en el activo fijo edificios (plataformas y pozos, refinerías, estaciones de servicios, otros), que incide en la serie histórica de la Formación bruta de capital fijo (FBKF), por lo que este valor se excluye en la presentación.</a:t>
            </a:r>
            <a:endParaRPr lang="es-ES" sz="900" dirty="0">
              <a:solidFill>
                <a:srgbClr val="595959"/>
              </a:solidFill>
              <a:cs typeface="Century Gothic (Títulos)"/>
              <a:sym typeface="Century Gothic (Títulos)"/>
            </a:endParaRPr>
          </a:p>
          <a:p>
            <a:pPr>
              <a:lnSpc>
                <a:spcPct val="100000"/>
              </a:lnSpc>
              <a:spcBef>
                <a:spcPts val="0"/>
              </a:spcBef>
            </a:pPr>
            <a:r>
              <a:rPr lang="es-ES" sz="900" dirty="0">
                <a:solidFill>
                  <a:srgbClr val="595959"/>
                </a:solidFill>
                <a:cs typeface="Century Gothic (Títulos)"/>
                <a:sym typeface="Century Gothic (Títulos)"/>
              </a:rPr>
              <a:t>(**)</a:t>
            </a:r>
            <a:r>
              <a:rPr lang="es-ES" sz="900" b="0" dirty="0">
                <a:solidFill>
                  <a:srgbClr val="595959"/>
                </a:solidFill>
                <a:cs typeface="Century Gothic (Títulos)"/>
                <a:sym typeface="Century Gothic (Títulos)"/>
              </a:rPr>
              <a:t> El personal ocupado empresarial se encuentra en unidades de personas.</a:t>
            </a:r>
          </a:p>
        </p:txBody>
      </p:sp>
    </p:spTree>
    <p:extLst>
      <p:ext uri="{BB962C8B-B14F-4D97-AF65-F5344CB8AC3E}">
        <p14:creationId xmlns:p14="http://schemas.microsoft.com/office/powerpoint/2010/main" val="3279691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xmlns="" id="{BA34891A-9C73-44E8-9D23-02AB3EA5BAA0}"/>
              </a:ext>
            </a:extLst>
          </p:cNvPr>
          <p:cNvSpPr txBox="1">
            <a:spLocks/>
          </p:cNvSpPr>
          <p:nvPr/>
        </p:nvSpPr>
        <p:spPr>
          <a:xfrm>
            <a:off x="928800" y="327600"/>
            <a:ext cx="6717600" cy="604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2300" dirty="0">
                <a:cs typeface="Century Gothic (Títulos)"/>
                <a:sym typeface="Century Gothic (Títulos)"/>
              </a:rPr>
              <a:t>1.2 Cronología de la operación estadística</a:t>
            </a:r>
          </a:p>
        </p:txBody>
      </p:sp>
      <p:pic>
        <p:nvPicPr>
          <p:cNvPr id="3" name="Marcador de contenido 9">
            <a:extLst>
              <a:ext uri="{FF2B5EF4-FFF2-40B4-BE49-F238E27FC236}">
                <a16:creationId xmlns:a16="http://schemas.microsoft.com/office/drawing/2014/main" xmlns="" id="{3568E2A8-E887-4B5C-9F96-AB6BE2653EDD}"/>
              </a:ext>
            </a:extLst>
          </p:cNvPr>
          <p:cNvPicPr>
            <a:picLocks/>
          </p:cNvPicPr>
          <p:nvPr/>
        </p:nvPicPr>
        <p:blipFill>
          <a:blip r:embed="rId2" cstate="print"/>
          <a:stretch>
            <a:fillRect/>
          </a:stretch>
        </p:blipFill>
        <p:spPr>
          <a:xfrm>
            <a:off x="882976" y="2828531"/>
            <a:ext cx="1329100" cy="3162694"/>
          </a:xfrm>
          <a:prstGeom prst="rect">
            <a:avLst/>
          </a:prstGeom>
        </p:spPr>
      </p:pic>
      <p:pic>
        <p:nvPicPr>
          <p:cNvPr id="4" name="Marcador de contenido 10">
            <a:extLst>
              <a:ext uri="{FF2B5EF4-FFF2-40B4-BE49-F238E27FC236}">
                <a16:creationId xmlns:a16="http://schemas.microsoft.com/office/drawing/2014/main" xmlns="" id="{C7B059F1-B88D-46F2-9C03-EFD081D432EC}"/>
              </a:ext>
            </a:extLst>
          </p:cNvPr>
          <p:cNvPicPr>
            <a:picLocks/>
          </p:cNvPicPr>
          <p:nvPr/>
        </p:nvPicPr>
        <p:blipFill>
          <a:blip r:embed="rId3" cstate="print"/>
          <a:stretch>
            <a:fillRect/>
          </a:stretch>
        </p:blipFill>
        <p:spPr>
          <a:xfrm>
            <a:off x="2294905" y="2835987"/>
            <a:ext cx="1557138" cy="3163824"/>
          </a:xfrm>
          <a:prstGeom prst="rect">
            <a:avLst/>
          </a:prstGeom>
        </p:spPr>
      </p:pic>
      <p:pic>
        <p:nvPicPr>
          <p:cNvPr id="5" name="Marcador de contenido 11">
            <a:extLst>
              <a:ext uri="{FF2B5EF4-FFF2-40B4-BE49-F238E27FC236}">
                <a16:creationId xmlns:a16="http://schemas.microsoft.com/office/drawing/2014/main" xmlns="" id="{357564B1-99D9-4D97-8091-E633B4A1C1EE}"/>
              </a:ext>
            </a:extLst>
          </p:cNvPr>
          <p:cNvPicPr>
            <a:picLocks/>
          </p:cNvPicPr>
          <p:nvPr/>
        </p:nvPicPr>
        <p:blipFill>
          <a:blip r:embed="rId2" cstate="print"/>
          <a:stretch>
            <a:fillRect/>
          </a:stretch>
        </p:blipFill>
        <p:spPr>
          <a:xfrm>
            <a:off x="3945505" y="2835987"/>
            <a:ext cx="1432666" cy="3163824"/>
          </a:xfrm>
          <a:prstGeom prst="rect">
            <a:avLst/>
          </a:prstGeom>
        </p:spPr>
      </p:pic>
      <p:pic>
        <p:nvPicPr>
          <p:cNvPr id="6" name="Marcador de contenido 12">
            <a:extLst>
              <a:ext uri="{FF2B5EF4-FFF2-40B4-BE49-F238E27FC236}">
                <a16:creationId xmlns:a16="http://schemas.microsoft.com/office/drawing/2014/main" xmlns="" id="{62F8E244-3F25-4540-AA2D-D2750E161F05}"/>
              </a:ext>
            </a:extLst>
          </p:cNvPr>
          <p:cNvPicPr>
            <a:picLocks/>
          </p:cNvPicPr>
          <p:nvPr/>
        </p:nvPicPr>
        <p:blipFill>
          <a:blip r:embed="rId3" cstate="print"/>
          <a:stretch>
            <a:fillRect/>
          </a:stretch>
        </p:blipFill>
        <p:spPr>
          <a:xfrm>
            <a:off x="5480131" y="2828530"/>
            <a:ext cx="1432666" cy="3163824"/>
          </a:xfrm>
          <a:prstGeom prst="rect">
            <a:avLst/>
          </a:prstGeom>
        </p:spPr>
      </p:pic>
      <p:pic>
        <p:nvPicPr>
          <p:cNvPr id="7" name="Marcador de contenido 13">
            <a:extLst>
              <a:ext uri="{FF2B5EF4-FFF2-40B4-BE49-F238E27FC236}">
                <a16:creationId xmlns:a16="http://schemas.microsoft.com/office/drawing/2014/main" xmlns="" id="{849EF8DA-71BC-4404-9257-87FC28637249}"/>
              </a:ext>
            </a:extLst>
          </p:cNvPr>
          <p:cNvPicPr>
            <a:picLocks/>
          </p:cNvPicPr>
          <p:nvPr/>
        </p:nvPicPr>
        <p:blipFill>
          <a:blip r:embed="rId2" cstate="print"/>
          <a:stretch>
            <a:fillRect/>
          </a:stretch>
        </p:blipFill>
        <p:spPr>
          <a:xfrm>
            <a:off x="7000053" y="2835987"/>
            <a:ext cx="1432666" cy="3163824"/>
          </a:xfrm>
          <a:prstGeom prst="rect">
            <a:avLst/>
          </a:prstGeom>
        </p:spPr>
      </p:pic>
      <p:pic>
        <p:nvPicPr>
          <p:cNvPr id="8" name="Marcador de contenido 14">
            <a:extLst>
              <a:ext uri="{FF2B5EF4-FFF2-40B4-BE49-F238E27FC236}">
                <a16:creationId xmlns:a16="http://schemas.microsoft.com/office/drawing/2014/main" xmlns="" id="{811EBE37-03BB-4220-8F83-FF39CB179E53}"/>
              </a:ext>
            </a:extLst>
          </p:cNvPr>
          <p:cNvPicPr>
            <a:picLocks/>
          </p:cNvPicPr>
          <p:nvPr/>
        </p:nvPicPr>
        <p:blipFill>
          <a:blip r:embed="rId3" cstate="print"/>
          <a:stretch>
            <a:fillRect/>
          </a:stretch>
        </p:blipFill>
        <p:spPr>
          <a:xfrm>
            <a:off x="8503024" y="2835987"/>
            <a:ext cx="1432666" cy="3163824"/>
          </a:xfrm>
          <a:prstGeom prst="rect">
            <a:avLst/>
          </a:prstGeom>
        </p:spPr>
      </p:pic>
      <p:pic>
        <p:nvPicPr>
          <p:cNvPr id="9" name="Marcador de contenido 15">
            <a:extLst>
              <a:ext uri="{FF2B5EF4-FFF2-40B4-BE49-F238E27FC236}">
                <a16:creationId xmlns:a16="http://schemas.microsoft.com/office/drawing/2014/main" xmlns="" id="{D6778FC4-546C-49A3-BD79-3F259685940B}"/>
              </a:ext>
            </a:extLst>
          </p:cNvPr>
          <p:cNvPicPr>
            <a:picLocks/>
          </p:cNvPicPr>
          <p:nvPr/>
        </p:nvPicPr>
        <p:blipFill>
          <a:blip r:embed="rId2" cstate="print"/>
          <a:stretch>
            <a:fillRect/>
          </a:stretch>
        </p:blipFill>
        <p:spPr>
          <a:xfrm>
            <a:off x="10055451" y="2835987"/>
            <a:ext cx="1383062" cy="3163824"/>
          </a:xfrm>
          <a:prstGeom prst="rect">
            <a:avLst/>
          </a:prstGeom>
        </p:spPr>
      </p:pic>
      <p:sp>
        <p:nvSpPr>
          <p:cNvPr id="10" name="Marcador de contenido 16">
            <a:extLst>
              <a:ext uri="{FF2B5EF4-FFF2-40B4-BE49-F238E27FC236}">
                <a16:creationId xmlns:a16="http://schemas.microsoft.com/office/drawing/2014/main" xmlns="" id="{D5948C12-88A1-4F7C-AAC3-8D8899C8448C}"/>
              </a:ext>
            </a:extLst>
          </p:cNvPr>
          <p:cNvSpPr txBox="1">
            <a:spLocks/>
          </p:cNvSpPr>
          <p:nvPr/>
        </p:nvSpPr>
        <p:spPr>
          <a:xfrm>
            <a:off x="805142" y="3003484"/>
            <a:ext cx="1432666" cy="2505268"/>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400" b="0">
                <a:solidFill>
                  <a:srgbClr val="767171">
                    <a:alpha val="100000"/>
                  </a:srgbClr>
                </a:solidFill>
                <a:cs typeface="Century Gothic (Cuerpo)"/>
                <a:sym typeface="Century Gothic (Cuerpo)"/>
              </a:rPr>
              <a:t>Primer Censo Económico (año de referencia 1979), definiendo el marco de investigación de las Encuestas Industriales que se ejecutaron a partir de 1981, hasta el 2010.</a:t>
            </a:r>
            <a:endParaRPr lang="es-EC" sz="1400" b="0" dirty="0">
              <a:solidFill>
                <a:srgbClr val="767171">
                  <a:alpha val="100000"/>
                </a:srgbClr>
              </a:solidFill>
              <a:cs typeface="Century Gothic (Cuerpo)"/>
              <a:sym typeface="Century Gothic (Cuerpo)"/>
            </a:endParaRPr>
          </a:p>
        </p:txBody>
      </p:sp>
      <p:sp>
        <p:nvSpPr>
          <p:cNvPr id="11" name="Marcador de contenido 17">
            <a:extLst>
              <a:ext uri="{FF2B5EF4-FFF2-40B4-BE49-F238E27FC236}">
                <a16:creationId xmlns:a16="http://schemas.microsoft.com/office/drawing/2014/main" xmlns="" id="{2B56C97A-EAF9-4AE6-90BC-8693BB9CAE50}"/>
              </a:ext>
            </a:extLst>
          </p:cNvPr>
          <p:cNvSpPr txBox="1">
            <a:spLocks/>
          </p:cNvSpPr>
          <p:nvPr/>
        </p:nvSpPr>
        <p:spPr>
          <a:xfrm>
            <a:off x="2259701" y="2969202"/>
            <a:ext cx="1639967" cy="129799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300" b="0">
                <a:solidFill>
                  <a:srgbClr val="767171"/>
                </a:solidFill>
                <a:cs typeface="Century Gothic (Cuerpo)"/>
                <a:sym typeface="Century Gothic (Cuerpo)"/>
              </a:rPr>
              <a:t>Primera etapa del Censo Económico</a:t>
            </a:r>
            <a:r>
              <a:rPr lang="es-EC" sz="700" b="0">
                <a:solidFill>
                  <a:srgbClr val="767171"/>
                </a:solidFill>
                <a:cs typeface="Century Gothic (Cuerpo)"/>
                <a:sym typeface="Century Gothic (Cuerpo)"/>
              </a:rPr>
              <a:t>–</a:t>
            </a:r>
            <a:r>
              <a:rPr lang="es-EC" sz="1300" b="0">
                <a:solidFill>
                  <a:srgbClr val="767171"/>
                </a:solidFill>
                <a:cs typeface="Century Gothic (Cuerpo)"/>
                <a:sym typeface="Century Gothic (Cuerpo)"/>
              </a:rPr>
              <a:t> </a:t>
            </a:r>
            <a:r>
              <a:rPr lang="es-EC" sz="1250" b="0">
                <a:solidFill>
                  <a:srgbClr val="767171"/>
                </a:solidFill>
                <a:cs typeface="Century Gothic (Cuerpo)"/>
                <a:sym typeface="Century Gothic (Cuerpo)"/>
              </a:rPr>
              <a:t>Empadronamiento</a:t>
            </a:r>
            <a:r>
              <a:rPr lang="es-EC" sz="1300" b="0">
                <a:solidFill>
                  <a:srgbClr val="767171"/>
                </a:solidFill>
                <a:cs typeface="Century Gothic (Cuerpo)"/>
                <a:sym typeface="Century Gothic (Cuerpo)"/>
              </a:rPr>
              <a:t> (año de referencia 2009).</a:t>
            </a:r>
            <a:endParaRPr lang="es-EC" sz="1300" b="0" dirty="0">
              <a:solidFill>
                <a:srgbClr val="767171"/>
              </a:solidFill>
              <a:cs typeface="Century Gothic (Cuerpo)"/>
              <a:sym typeface="Century Gothic (Cuerpo)"/>
            </a:endParaRPr>
          </a:p>
        </p:txBody>
      </p:sp>
      <p:sp>
        <p:nvSpPr>
          <p:cNvPr id="12" name="Marcador de contenido 18">
            <a:extLst>
              <a:ext uri="{FF2B5EF4-FFF2-40B4-BE49-F238E27FC236}">
                <a16:creationId xmlns:a16="http://schemas.microsoft.com/office/drawing/2014/main" xmlns="" id="{118C3734-EF48-4BDF-B0F1-392407B531D5}"/>
              </a:ext>
            </a:extLst>
          </p:cNvPr>
          <p:cNvSpPr txBox="1">
            <a:spLocks/>
          </p:cNvSpPr>
          <p:nvPr/>
        </p:nvSpPr>
        <p:spPr>
          <a:xfrm>
            <a:off x="3956770" y="2973331"/>
            <a:ext cx="1432666" cy="188441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300" b="0">
                <a:solidFill>
                  <a:srgbClr val="767171">
                    <a:alpha val="100000"/>
                  </a:srgbClr>
                </a:solidFill>
                <a:cs typeface="Century Gothic (Cuerpo)"/>
                <a:sym typeface="Century Gothic (Cuerpo)"/>
              </a:rPr>
              <a:t>Segunda etapa del Censo Económico - Encuesta Exhaustiva  (año de referencia 2011).</a:t>
            </a:r>
            <a:endParaRPr lang="es-EC" sz="1300" b="0" dirty="0">
              <a:solidFill>
                <a:srgbClr val="767171">
                  <a:alpha val="100000"/>
                </a:srgbClr>
              </a:solidFill>
              <a:cs typeface="Century Gothic (Cuerpo)"/>
              <a:sym typeface="Century Gothic (Cuerpo)"/>
            </a:endParaRPr>
          </a:p>
        </p:txBody>
      </p:sp>
      <p:sp>
        <p:nvSpPr>
          <p:cNvPr id="13" name="Marcador de contenido 19">
            <a:extLst>
              <a:ext uri="{FF2B5EF4-FFF2-40B4-BE49-F238E27FC236}">
                <a16:creationId xmlns:a16="http://schemas.microsoft.com/office/drawing/2014/main" xmlns="" id="{979F98FE-9BAF-4719-A9F1-C65C0E85FE38}"/>
              </a:ext>
            </a:extLst>
          </p:cNvPr>
          <p:cNvSpPr txBox="1">
            <a:spLocks/>
          </p:cNvSpPr>
          <p:nvPr/>
        </p:nvSpPr>
        <p:spPr>
          <a:xfrm>
            <a:off x="5465427" y="2840696"/>
            <a:ext cx="1432666" cy="286478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300" b="0">
                <a:solidFill>
                  <a:srgbClr val="767171">
                    <a:alpha val="100000"/>
                  </a:srgbClr>
                </a:solidFill>
                <a:cs typeface="Century Gothic (Cuerpo)"/>
                <a:sym typeface="Century Gothic (Cuerpo)"/>
              </a:rPr>
              <a:t>Empalme entre la Encuesta Exhaustiva y las Encuestas Industriales, se construye una serie  histórica de los principales agregados económicos (años de referencia: 2011-2015).</a:t>
            </a:r>
            <a:endParaRPr lang="es-EC" sz="1300" b="0" dirty="0">
              <a:solidFill>
                <a:srgbClr val="767171">
                  <a:alpha val="100000"/>
                </a:srgbClr>
              </a:solidFill>
              <a:cs typeface="Century Gothic (Cuerpo)"/>
              <a:sym typeface="Century Gothic (Cuerpo)"/>
            </a:endParaRPr>
          </a:p>
        </p:txBody>
      </p:sp>
      <p:sp>
        <p:nvSpPr>
          <p:cNvPr id="14" name="Marcador de contenido 20">
            <a:extLst>
              <a:ext uri="{FF2B5EF4-FFF2-40B4-BE49-F238E27FC236}">
                <a16:creationId xmlns:a16="http://schemas.microsoft.com/office/drawing/2014/main" xmlns="" id="{B0DC67B9-1920-4095-89B2-DD9D065CFC4E}"/>
              </a:ext>
            </a:extLst>
          </p:cNvPr>
          <p:cNvSpPr txBox="1">
            <a:spLocks/>
          </p:cNvSpPr>
          <p:nvPr/>
        </p:nvSpPr>
        <p:spPr>
          <a:xfrm>
            <a:off x="7010478" y="2963133"/>
            <a:ext cx="1432666" cy="229641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300" b="0" dirty="0">
                <a:solidFill>
                  <a:srgbClr val="767171">
                    <a:alpha val="100000"/>
                  </a:srgbClr>
                </a:solidFill>
                <a:cs typeface="Century Gothic (Cuerpo)"/>
                <a:sym typeface="Century Gothic (Cuerpo)"/>
              </a:rPr>
              <a:t>Levantamiento de la Encuesta Estructural Empresarial (ENESEM), periodo de referencia 2016, en reemplazo de las Encuestas Industriales.</a:t>
            </a:r>
          </a:p>
        </p:txBody>
      </p:sp>
      <p:sp>
        <p:nvSpPr>
          <p:cNvPr id="15" name="Marcador de contenido 21">
            <a:extLst>
              <a:ext uri="{FF2B5EF4-FFF2-40B4-BE49-F238E27FC236}">
                <a16:creationId xmlns:a16="http://schemas.microsoft.com/office/drawing/2014/main" xmlns="" id="{C1DA1CEE-F54D-443D-939E-207D24F497F5}"/>
              </a:ext>
            </a:extLst>
          </p:cNvPr>
          <p:cNvSpPr txBox="1">
            <a:spLocks/>
          </p:cNvSpPr>
          <p:nvPr/>
        </p:nvSpPr>
        <p:spPr>
          <a:xfrm>
            <a:off x="8509822" y="2934558"/>
            <a:ext cx="1432666" cy="19429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300" b="0" dirty="0">
                <a:solidFill>
                  <a:srgbClr val="767171"/>
                </a:solidFill>
                <a:cs typeface="Century Gothic (Cuerpo)"/>
                <a:sym typeface="Century Gothic (Cuerpo)"/>
              </a:rPr>
              <a:t>Continuación de los </a:t>
            </a:r>
            <a:r>
              <a:rPr lang="es-EC" sz="1300" b="0" dirty="0">
                <a:solidFill>
                  <a:srgbClr val="767171">
                    <a:alpha val="100000"/>
                  </a:srgbClr>
                </a:solidFill>
                <a:cs typeface="Century Gothic (Cuerpo)"/>
                <a:sym typeface="Century Gothic (Cuerpo)"/>
              </a:rPr>
              <a:t>levantamientos de la Encuesta Estructural Empresarial, años de referencias 2017 – 2022.</a:t>
            </a:r>
          </a:p>
        </p:txBody>
      </p:sp>
      <p:sp>
        <p:nvSpPr>
          <p:cNvPr id="16" name="Marcador de contenido 22">
            <a:extLst>
              <a:ext uri="{FF2B5EF4-FFF2-40B4-BE49-F238E27FC236}">
                <a16:creationId xmlns:a16="http://schemas.microsoft.com/office/drawing/2014/main" xmlns="" id="{1E54C634-6F86-42D3-8B27-B344D657F468}"/>
              </a:ext>
            </a:extLst>
          </p:cNvPr>
          <p:cNvSpPr txBox="1">
            <a:spLocks/>
          </p:cNvSpPr>
          <p:nvPr/>
        </p:nvSpPr>
        <p:spPr>
          <a:xfrm>
            <a:off x="10049931" y="2945471"/>
            <a:ext cx="1432666" cy="229641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300" b="0">
                <a:solidFill>
                  <a:srgbClr val="767171">
                    <a:alpha val="100000"/>
                  </a:srgbClr>
                </a:solidFill>
                <a:cs typeface="Century Gothic (Cuerpo)"/>
                <a:sym typeface="Century Gothic (Cuerpo)"/>
              </a:rPr>
              <a:t>Publicación Encuesta Estructural Empresarial (año de referencia 2022), y operativo de campo (año de referencia 2023).</a:t>
            </a:r>
            <a:endParaRPr lang="es-EC" sz="1300" b="0" dirty="0">
              <a:solidFill>
                <a:srgbClr val="767171">
                  <a:alpha val="100000"/>
                </a:srgbClr>
              </a:solidFill>
              <a:cs typeface="Century Gothic (Cuerpo)"/>
              <a:sym typeface="Century Gothic (Cuerpo)"/>
            </a:endParaRPr>
          </a:p>
        </p:txBody>
      </p:sp>
      <p:sp>
        <p:nvSpPr>
          <p:cNvPr id="17" name="Marcador de contenido 23">
            <a:extLst>
              <a:ext uri="{FF2B5EF4-FFF2-40B4-BE49-F238E27FC236}">
                <a16:creationId xmlns:a16="http://schemas.microsoft.com/office/drawing/2014/main" xmlns="" id="{41B6360B-4226-4E7D-BA68-E857FC82D2AB}"/>
              </a:ext>
            </a:extLst>
          </p:cNvPr>
          <p:cNvSpPr txBox="1">
            <a:spLocks/>
          </p:cNvSpPr>
          <p:nvPr/>
        </p:nvSpPr>
        <p:spPr>
          <a:xfrm>
            <a:off x="1121568" y="2125153"/>
            <a:ext cx="724662" cy="2412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300">
                <a:solidFill>
                  <a:srgbClr val="293940">
                    <a:alpha val="100000"/>
                  </a:srgbClr>
                </a:solidFill>
                <a:cs typeface="Century Gothic (Cuerpo)"/>
                <a:sym typeface="Century Gothic (Cuerpo)"/>
              </a:rPr>
              <a:t>1980</a:t>
            </a:r>
            <a:endParaRPr lang="es-EC" sz="1300" dirty="0">
              <a:solidFill>
                <a:srgbClr val="293940">
                  <a:alpha val="100000"/>
                </a:srgbClr>
              </a:solidFill>
              <a:cs typeface="Century Gothic (Cuerpo)"/>
              <a:sym typeface="Century Gothic (Cuerpo)"/>
            </a:endParaRPr>
          </a:p>
        </p:txBody>
      </p:sp>
      <p:sp>
        <p:nvSpPr>
          <p:cNvPr id="18" name="Marcador de contenido 24">
            <a:extLst>
              <a:ext uri="{FF2B5EF4-FFF2-40B4-BE49-F238E27FC236}">
                <a16:creationId xmlns:a16="http://schemas.microsoft.com/office/drawing/2014/main" xmlns="" id="{9FA19B84-D950-44FE-8DFB-29F742473DA8}"/>
              </a:ext>
            </a:extLst>
          </p:cNvPr>
          <p:cNvSpPr txBox="1">
            <a:spLocks/>
          </p:cNvSpPr>
          <p:nvPr/>
        </p:nvSpPr>
        <p:spPr>
          <a:xfrm>
            <a:off x="2837069" y="2132610"/>
            <a:ext cx="724662" cy="2412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300">
                <a:solidFill>
                  <a:srgbClr val="293940">
                    <a:alpha val="100000"/>
                  </a:srgbClr>
                </a:solidFill>
                <a:cs typeface="Century Gothic (Cuerpo)"/>
                <a:sym typeface="Century Gothic (Cuerpo)"/>
              </a:rPr>
              <a:t>2010</a:t>
            </a:r>
            <a:endParaRPr lang="es-EC" sz="1300" dirty="0">
              <a:solidFill>
                <a:srgbClr val="293940">
                  <a:alpha val="100000"/>
                </a:srgbClr>
              </a:solidFill>
              <a:cs typeface="Century Gothic (Cuerpo)"/>
              <a:sym typeface="Century Gothic (Cuerpo)"/>
            </a:endParaRPr>
          </a:p>
        </p:txBody>
      </p:sp>
      <p:sp>
        <p:nvSpPr>
          <p:cNvPr id="19" name="Marcador de contenido 25">
            <a:extLst>
              <a:ext uri="{FF2B5EF4-FFF2-40B4-BE49-F238E27FC236}">
                <a16:creationId xmlns:a16="http://schemas.microsoft.com/office/drawing/2014/main" xmlns="" id="{48ABF7D7-43A7-4DF8-AF99-5AD5DA28D6B6}"/>
              </a:ext>
            </a:extLst>
          </p:cNvPr>
          <p:cNvSpPr txBox="1">
            <a:spLocks/>
          </p:cNvSpPr>
          <p:nvPr/>
        </p:nvSpPr>
        <p:spPr>
          <a:xfrm>
            <a:off x="4337798" y="2123649"/>
            <a:ext cx="724662" cy="2412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300">
                <a:solidFill>
                  <a:srgbClr val="293940">
                    <a:alpha val="100000"/>
                  </a:srgbClr>
                </a:solidFill>
                <a:cs typeface="Century Gothic (Cuerpo)"/>
                <a:sym typeface="Century Gothic (Cuerpo)"/>
              </a:rPr>
              <a:t>2012</a:t>
            </a:r>
          </a:p>
        </p:txBody>
      </p:sp>
      <p:sp>
        <p:nvSpPr>
          <p:cNvPr id="20" name="Marcador de contenido 26">
            <a:extLst>
              <a:ext uri="{FF2B5EF4-FFF2-40B4-BE49-F238E27FC236}">
                <a16:creationId xmlns:a16="http://schemas.microsoft.com/office/drawing/2014/main" xmlns="" id="{9CDC78AC-1589-452A-90C5-0A392DADB70B}"/>
              </a:ext>
            </a:extLst>
          </p:cNvPr>
          <p:cNvSpPr txBox="1">
            <a:spLocks/>
          </p:cNvSpPr>
          <p:nvPr/>
        </p:nvSpPr>
        <p:spPr>
          <a:xfrm>
            <a:off x="5866831" y="2135212"/>
            <a:ext cx="724662" cy="2412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300">
                <a:solidFill>
                  <a:srgbClr val="293940">
                    <a:alpha val="100000"/>
                  </a:srgbClr>
                </a:solidFill>
                <a:cs typeface="Century Gothic (Cuerpo)"/>
                <a:sym typeface="Century Gothic (Cuerpo)"/>
              </a:rPr>
              <a:t>2016</a:t>
            </a:r>
          </a:p>
        </p:txBody>
      </p:sp>
      <p:sp>
        <p:nvSpPr>
          <p:cNvPr id="21" name="Marcador de contenido 27">
            <a:extLst>
              <a:ext uri="{FF2B5EF4-FFF2-40B4-BE49-F238E27FC236}">
                <a16:creationId xmlns:a16="http://schemas.microsoft.com/office/drawing/2014/main" xmlns="" id="{9F4EB780-C5F7-4D38-BB55-11F3ACB7A904}"/>
              </a:ext>
            </a:extLst>
          </p:cNvPr>
          <p:cNvSpPr txBox="1">
            <a:spLocks/>
          </p:cNvSpPr>
          <p:nvPr/>
        </p:nvSpPr>
        <p:spPr>
          <a:xfrm>
            <a:off x="7358843" y="2132610"/>
            <a:ext cx="724662" cy="2412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300">
                <a:solidFill>
                  <a:srgbClr val="293940">
                    <a:alpha val="100000"/>
                  </a:srgbClr>
                </a:solidFill>
                <a:cs typeface="Century Gothic (Cuerpo)"/>
                <a:sym typeface="Century Gothic (Cuerpo)"/>
              </a:rPr>
              <a:t>2017</a:t>
            </a:r>
          </a:p>
        </p:txBody>
      </p:sp>
      <p:sp>
        <p:nvSpPr>
          <p:cNvPr id="22" name="Marcador de contenido 28">
            <a:extLst>
              <a:ext uri="{FF2B5EF4-FFF2-40B4-BE49-F238E27FC236}">
                <a16:creationId xmlns:a16="http://schemas.microsoft.com/office/drawing/2014/main" xmlns="" id="{9170F66F-DEBC-4E6F-82E4-168E239A55CB}"/>
              </a:ext>
            </a:extLst>
          </p:cNvPr>
          <p:cNvSpPr txBox="1">
            <a:spLocks/>
          </p:cNvSpPr>
          <p:nvPr/>
        </p:nvSpPr>
        <p:spPr>
          <a:xfrm>
            <a:off x="8717487" y="2132610"/>
            <a:ext cx="1299395" cy="2412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300" dirty="0">
                <a:solidFill>
                  <a:srgbClr val="293940">
                    <a:alpha val="100000"/>
                  </a:srgbClr>
                </a:solidFill>
                <a:cs typeface="Century Gothic (Cuerpo)"/>
                <a:sym typeface="Century Gothic (Cuerpo)"/>
              </a:rPr>
              <a:t>2018-2023</a:t>
            </a:r>
          </a:p>
        </p:txBody>
      </p:sp>
      <p:sp>
        <p:nvSpPr>
          <p:cNvPr id="23" name="Marcador de contenido 29">
            <a:extLst>
              <a:ext uri="{FF2B5EF4-FFF2-40B4-BE49-F238E27FC236}">
                <a16:creationId xmlns:a16="http://schemas.microsoft.com/office/drawing/2014/main" xmlns="" id="{1E730A93-425F-4478-AB35-1D2E114D446B}"/>
              </a:ext>
            </a:extLst>
          </p:cNvPr>
          <p:cNvSpPr txBox="1">
            <a:spLocks/>
          </p:cNvSpPr>
          <p:nvPr/>
        </p:nvSpPr>
        <p:spPr>
          <a:xfrm>
            <a:off x="10478628" y="2132610"/>
            <a:ext cx="724662" cy="241215"/>
          </a:xfrm>
          <a:prstGeom prst="rect">
            <a:avLst/>
          </a:prstGeom>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800">
                <a:solidFill>
                  <a:srgbClr val="FFFFFF">
                    <a:alpha val="100000"/>
                  </a:srgbClr>
                </a:solidFill>
                <a:cs typeface="Century Gothic (Cuerpo)"/>
                <a:sym typeface="Century Gothic (Cuerpo)"/>
              </a:rPr>
              <a:t>2023</a:t>
            </a:r>
          </a:p>
        </p:txBody>
      </p:sp>
      <p:grpSp>
        <p:nvGrpSpPr>
          <p:cNvPr id="24" name="Grupo 25">
            <a:extLst>
              <a:ext uri="{FF2B5EF4-FFF2-40B4-BE49-F238E27FC236}">
                <a16:creationId xmlns:a16="http://schemas.microsoft.com/office/drawing/2014/main" xmlns="" id="{A42E7206-FD3D-403A-935E-D3C8403F3B22}"/>
              </a:ext>
            </a:extLst>
          </p:cNvPr>
          <p:cNvGrpSpPr/>
          <p:nvPr/>
        </p:nvGrpSpPr>
        <p:grpSpPr>
          <a:xfrm>
            <a:off x="802145" y="1287236"/>
            <a:ext cx="1457092" cy="1175379"/>
            <a:chOff x="783656" y="1324531"/>
            <a:chExt cx="1597678" cy="1514916"/>
          </a:xfrm>
        </p:grpSpPr>
        <p:sp>
          <p:nvSpPr>
            <p:cNvPr id="25" name="object 40">
              <a:extLst>
                <a:ext uri="{FF2B5EF4-FFF2-40B4-BE49-F238E27FC236}">
                  <a16:creationId xmlns:a16="http://schemas.microsoft.com/office/drawing/2014/main" xmlns="" id="{C0EEFD35-2A07-4353-AA7C-185BFD343073}"/>
                </a:ext>
              </a:extLst>
            </p:cNvPr>
            <p:cNvSpPr/>
            <p:nvPr/>
          </p:nvSpPr>
          <p:spPr>
            <a:xfrm>
              <a:off x="783656" y="2274986"/>
              <a:ext cx="1597678"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ln w="50292">
              <a:solidFill>
                <a:srgbClr val="156BD0"/>
              </a:solidFill>
            </a:ln>
          </p:spPr>
          <p:txBody>
            <a:bodyPr wrap="square" lIns="0" tIns="0" rIns="0" bIns="0" rtlCol="0"/>
            <a:lstStyle/>
            <a:p>
              <a:endParaRPr lang="es-EC">
                <a:latin typeface="+mj-lt"/>
              </a:endParaRPr>
            </a:p>
          </p:txBody>
        </p:sp>
        <p:sp>
          <p:nvSpPr>
            <p:cNvPr id="26" name="object 42">
              <a:extLst>
                <a:ext uri="{FF2B5EF4-FFF2-40B4-BE49-F238E27FC236}">
                  <a16:creationId xmlns:a16="http://schemas.microsoft.com/office/drawing/2014/main" xmlns="" id="{C58C1DA7-54AD-45F4-AE5B-2388828EDCFE}"/>
                </a:ext>
              </a:extLst>
            </p:cNvPr>
            <p:cNvSpPr/>
            <p:nvPr/>
          </p:nvSpPr>
          <p:spPr>
            <a:xfrm>
              <a:off x="1216517" y="1324531"/>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ln w="50292">
              <a:solidFill>
                <a:srgbClr val="156BD0"/>
              </a:solidFill>
            </a:ln>
          </p:spPr>
          <p:txBody>
            <a:bodyPr wrap="square" lIns="0" tIns="0" rIns="0" bIns="0" rtlCol="0"/>
            <a:lstStyle/>
            <a:p>
              <a:endParaRPr lang="es-EC">
                <a:latin typeface="+mj-lt"/>
              </a:endParaRPr>
            </a:p>
          </p:txBody>
        </p:sp>
        <p:sp>
          <p:nvSpPr>
            <p:cNvPr id="27" name="object 46">
              <a:extLst>
                <a:ext uri="{FF2B5EF4-FFF2-40B4-BE49-F238E27FC236}">
                  <a16:creationId xmlns:a16="http://schemas.microsoft.com/office/drawing/2014/main" xmlns="" id="{C59F5B91-6091-4D76-9C52-342542C6F2BD}"/>
                </a:ext>
              </a:extLst>
            </p:cNvPr>
            <p:cNvSpPr/>
            <p:nvPr/>
          </p:nvSpPr>
          <p:spPr>
            <a:xfrm>
              <a:off x="1550027" y="1981814"/>
              <a:ext cx="0" cy="274320"/>
            </a:xfrm>
            <a:custGeom>
              <a:avLst/>
              <a:gdLst/>
              <a:ahLst/>
              <a:cxnLst/>
              <a:rect l="l" t="t" r="r" b="b"/>
              <a:pathLst>
                <a:path h="575944">
                  <a:moveTo>
                    <a:pt x="0" y="0"/>
                  </a:moveTo>
                  <a:lnTo>
                    <a:pt x="0" y="575944"/>
                  </a:lnTo>
                </a:path>
              </a:pathLst>
            </a:custGeom>
            <a:ln w="50292">
              <a:solidFill>
                <a:srgbClr val="156BD0"/>
              </a:solidFill>
            </a:ln>
          </p:spPr>
          <p:txBody>
            <a:bodyPr wrap="square" lIns="0" tIns="0" rIns="0" bIns="0" rtlCol="0"/>
            <a:lstStyle/>
            <a:p>
              <a:endParaRPr lang="es-EC">
                <a:latin typeface="+mj-lt"/>
              </a:endParaRPr>
            </a:p>
          </p:txBody>
        </p:sp>
        <p:sp>
          <p:nvSpPr>
            <p:cNvPr id="28" name="object 51">
              <a:extLst>
                <a:ext uri="{FF2B5EF4-FFF2-40B4-BE49-F238E27FC236}">
                  <a16:creationId xmlns:a16="http://schemas.microsoft.com/office/drawing/2014/main" xmlns="" id="{BDFF32C9-428F-4070-A895-3B33FB59AEB6}"/>
                </a:ext>
              </a:extLst>
            </p:cNvPr>
            <p:cNvSpPr/>
            <p:nvPr/>
          </p:nvSpPr>
          <p:spPr>
            <a:xfrm>
              <a:off x="1389176" y="1511953"/>
              <a:ext cx="305197" cy="316202"/>
            </a:xfrm>
            <a:custGeom>
              <a:avLst/>
              <a:gdLst/>
              <a:ahLst/>
              <a:cxnLst/>
              <a:rect l="l" t="t" r="r" b="b"/>
              <a:pathLst>
                <a:path w="396875" h="384175">
                  <a:moveTo>
                    <a:pt x="104520" y="196468"/>
                  </a:moveTo>
                  <a:lnTo>
                    <a:pt x="28066" y="196468"/>
                  </a:lnTo>
                  <a:lnTo>
                    <a:pt x="37210" y="230377"/>
                  </a:lnTo>
                  <a:lnTo>
                    <a:pt x="39115" y="237616"/>
                  </a:lnTo>
                  <a:lnTo>
                    <a:pt x="45084" y="242696"/>
                  </a:lnTo>
                  <a:lnTo>
                    <a:pt x="51943" y="243712"/>
                  </a:lnTo>
                  <a:lnTo>
                    <a:pt x="85851" y="370077"/>
                  </a:lnTo>
                  <a:lnTo>
                    <a:pt x="89157" y="376749"/>
                  </a:lnTo>
                  <a:lnTo>
                    <a:pt x="94583" y="381444"/>
                  </a:lnTo>
                  <a:lnTo>
                    <a:pt x="101389" y="383758"/>
                  </a:lnTo>
                  <a:lnTo>
                    <a:pt x="108838" y="383285"/>
                  </a:lnTo>
                  <a:lnTo>
                    <a:pt x="125856" y="378713"/>
                  </a:lnTo>
                  <a:lnTo>
                    <a:pt x="132528" y="375410"/>
                  </a:lnTo>
                  <a:lnTo>
                    <a:pt x="137223" y="369998"/>
                  </a:lnTo>
                  <a:lnTo>
                    <a:pt x="139537" y="363229"/>
                  </a:lnTo>
                  <a:lnTo>
                    <a:pt x="139064" y="355853"/>
                  </a:lnTo>
                  <a:lnTo>
                    <a:pt x="104775" y="227583"/>
                  </a:lnTo>
                  <a:lnTo>
                    <a:pt x="108584" y="223265"/>
                  </a:lnTo>
                  <a:lnTo>
                    <a:pt x="110108" y="217169"/>
                  </a:lnTo>
                  <a:lnTo>
                    <a:pt x="108584" y="211200"/>
                  </a:lnTo>
                  <a:lnTo>
                    <a:pt x="104520" y="196468"/>
                  </a:lnTo>
                  <a:close/>
                </a:path>
                <a:path w="396875" h="384175">
                  <a:moveTo>
                    <a:pt x="282575" y="14731"/>
                  </a:moveTo>
                  <a:lnTo>
                    <a:pt x="117093" y="60705"/>
                  </a:lnTo>
                  <a:lnTo>
                    <a:pt x="117093" y="184150"/>
                  </a:lnTo>
                  <a:lnTo>
                    <a:pt x="282575" y="230123"/>
                  </a:lnTo>
                  <a:lnTo>
                    <a:pt x="282575" y="14731"/>
                  </a:lnTo>
                  <a:close/>
                </a:path>
                <a:path w="396875" h="384175">
                  <a:moveTo>
                    <a:pt x="105028" y="60197"/>
                  </a:moveTo>
                  <a:lnTo>
                    <a:pt x="7746" y="60197"/>
                  </a:lnTo>
                  <a:lnTo>
                    <a:pt x="0" y="68071"/>
                  </a:lnTo>
                  <a:lnTo>
                    <a:pt x="0" y="176783"/>
                  </a:lnTo>
                  <a:lnTo>
                    <a:pt x="7746" y="184657"/>
                  </a:lnTo>
                  <a:lnTo>
                    <a:pt x="105028" y="184657"/>
                  </a:lnTo>
                  <a:lnTo>
                    <a:pt x="105028" y="60197"/>
                  </a:lnTo>
                  <a:close/>
                </a:path>
                <a:path w="396875" h="384175">
                  <a:moveTo>
                    <a:pt x="352425" y="81914"/>
                  </a:moveTo>
                  <a:lnTo>
                    <a:pt x="353313" y="170179"/>
                  </a:lnTo>
                  <a:lnTo>
                    <a:pt x="370369" y="166465"/>
                  </a:lnTo>
                  <a:lnTo>
                    <a:pt x="384222" y="156844"/>
                  </a:lnTo>
                  <a:lnTo>
                    <a:pt x="393479" y="142747"/>
                  </a:lnTo>
                  <a:lnTo>
                    <a:pt x="396747" y="125602"/>
                  </a:lnTo>
                  <a:lnTo>
                    <a:pt x="393126" y="108525"/>
                  </a:lnTo>
                  <a:lnTo>
                    <a:pt x="383587" y="94614"/>
                  </a:lnTo>
                  <a:lnTo>
                    <a:pt x="369548" y="85276"/>
                  </a:lnTo>
                  <a:lnTo>
                    <a:pt x="352425" y="81914"/>
                  </a:lnTo>
                  <a:close/>
                </a:path>
                <a:path w="396875" h="384175">
                  <a:moveTo>
                    <a:pt x="335660" y="0"/>
                  </a:moveTo>
                  <a:lnTo>
                    <a:pt x="299084" y="0"/>
                  </a:lnTo>
                  <a:lnTo>
                    <a:pt x="294639" y="4444"/>
                  </a:lnTo>
                  <a:lnTo>
                    <a:pt x="294639" y="240410"/>
                  </a:lnTo>
                  <a:lnTo>
                    <a:pt x="299084" y="244855"/>
                  </a:lnTo>
                  <a:lnTo>
                    <a:pt x="335660" y="244855"/>
                  </a:lnTo>
                  <a:lnTo>
                    <a:pt x="340106" y="240410"/>
                  </a:lnTo>
                  <a:lnTo>
                    <a:pt x="340106" y="4444"/>
                  </a:lnTo>
                  <a:lnTo>
                    <a:pt x="335660" y="0"/>
                  </a:lnTo>
                  <a:close/>
                </a:path>
              </a:pathLst>
            </a:custGeom>
            <a:solidFill>
              <a:srgbClr val="156BD0"/>
            </a:solidFill>
            <a:ln>
              <a:solidFill>
                <a:schemeClr val="bg1"/>
              </a:solidFill>
            </a:ln>
          </p:spPr>
          <p:txBody>
            <a:bodyPr wrap="square" lIns="0" tIns="0" rIns="0" bIns="0" rtlCol="0"/>
            <a:lstStyle/>
            <a:p>
              <a:endParaRPr lang="es-EC">
                <a:latin typeface="+mj-lt"/>
              </a:endParaRPr>
            </a:p>
          </p:txBody>
        </p:sp>
      </p:grpSp>
      <p:grpSp>
        <p:nvGrpSpPr>
          <p:cNvPr id="29" name="Grupo 30">
            <a:extLst>
              <a:ext uri="{FF2B5EF4-FFF2-40B4-BE49-F238E27FC236}">
                <a16:creationId xmlns:a16="http://schemas.microsoft.com/office/drawing/2014/main" xmlns="" id="{5ACA3FA6-BC59-4A67-888F-028052E1F18B}"/>
              </a:ext>
            </a:extLst>
          </p:cNvPr>
          <p:cNvGrpSpPr/>
          <p:nvPr/>
        </p:nvGrpSpPr>
        <p:grpSpPr>
          <a:xfrm>
            <a:off x="3908225" y="1296042"/>
            <a:ext cx="1514155" cy="1175379"/>
            <a:chOff x="719109" y="1324531"/>
            <a:chExt cx="1662226" cy="1514916"/>
          </a:xfrm>
        </p:grpSpPr>
        <p:sp>
          <p:nvSpPr>
            <p:cNvPr id="30" name="object 40">
              <a:extLst>
                <a:ext uri="{FF2B5EF4-FFF2-40B4-BE49-F238E27FC236}">
                  <a16:creationId xmlns:a16="http://schemas.microsoft.com/office/drawing/2014/main" xmlns="" id="{25EEDF51-4BDE-4384-A295-096AE1913DD3}"/>
                </a:ext>
              </a:extLst>
            </p:cNvPr>
            <p:cNvSpPr/>
            <p:nvPr/>
          </p:nvSpPr>
          <p:spPr>
            <a:xfrm>
              <a:off x="719109" y="2274986"/>
              <a:ext cx="1662226"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ln w="50292">
              <a:solidFill>
                <a:srgbClr val="156BD0"/>
              </a:solidFill>
            </a:ln>
          </p:spPr>
          <p:txBody>
            <a:bodyPr wrap="square" lIns="0" tIns="0" rIns="0" bIns="0" rtlCol="0"/>
            <a:lstStyle/>
            <a:p>
              <a:endParaRPr lang="es-EC">
                <a:latin typeface="+mj-lt"/>
              </a:endParaRPr>
            </a:p>
          </p:txBody>
        </p:sp>
        <p:sp>
          <p:nvSpPr>
            <p:cNvPr id="31" name="object 42">
              <a:extLst>
                <a:ext uri="{FF2B5EF4-FFF2-40B4-BE49-F238E27FC236}">
                  <a16:creationId xmlns:a16="http://schemas.microsoft.com/office/drawing/2014/main" xmlns="" id="{352983A6-56F4-4B82-BD7F-2D06ED8E9C9A}"/>
                </a:ext>
              </a:extLst>
            </p:cNvPr>
            <p:cNvSpPr/>
            <p:nvPr/>
          </p:nvSpPr>
          <p:spPr>
            <a:xfrm>
              <a:off x="1216517" y="1324531"/>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ln w="50292">
              <a:solidFill>
                <a:srgbClr val="156BD0"/>
              </a:solidFill>
            </a:ln>
          </p:spPr>
          <p:txBody>
            <a:bodyPr wrap="square" lIns="0" tIns="0" rIns="0" bIns="0" rtlCol="0"/>
            <a:lstStyle/>
            <a:p>
              <a:endParaRPr lang="es-EC">
                <a:latin typeface="+mj-lt"/>
              </a:endParaRPr>
            </a:p>
          </p:txBody>
        </p:sp>
        <p:sp>
          <p:nvSpPr>
            <p:cNvPr id="32" name="object 46">
              <a:extLst>
                <a:ext uri="{FF2B5EF4-FFF2-40B4-BE49-F238E27FC236}">
                  <a16:creationId xmlns:a16="http://schemas.microsoft.com/office/drawing/2014/main" xmlns="" id="{238E8ACE-E2EB-4564-8738-E3EE8CD03C10}"/>
                </a:ext>
              </a:extLst>
            </p:cNvPr>
            <p:cNvSpPr/>
            <p:nvPr/>
          </p:nvSpPr>
          <p:spPr>
            <a:xfrm>
              <a:off x="1550027" y="1981814"/>
              <a:ext cx="0" cy="274320"/>
            </a:xfrm>
            <a:custGeom>
              <a:avLst/>
              <a:gdLst/>
              <a:ahLst/>
              <a:cxnLst/>
              <a:rect l="l" t="t" r="r" b="b"/>
              <a:pathLst>
                <a:path h="575944">
                  <a:moveTo>
                    <a:pt x="0" y="0"/>
                  </a:moveTo>
                  <a:lnTo>
                    <a:pt x="0" y="575944"/>
                  </a:lnTo>
                </a:path>
              </a:pathLst>
            </a:custGeom>
            <a:ln w="50292">
              <a:solidFill>
                <a:srgbClr val="156BD0"/>
              </a:solidFill>
            </a:ln>
          </p:spPr>
          <p:txBody>
            <a:bodyPr wrap="square" lIns="0" tIns="0" rIns="0" bIns="0" rtlCol="0"/>
            <a:lstStyle/>
            <a:p>
              <a:endParaRPr lang="es-EC">
                <a:latin typeface="+mj-lt"/>
              </a:endParaRPr>
            </a:p>
          </p:txBody>
        </p:sp>
        <p:sp>
          <p:nvSpPr>
            <p:cNvPr id="33" name="object 47">
              <a:extLst>
                <a:ext uri="{FF2B5EF4-FFF2-40B4-BE49-F238E27FC236}">
                  <a16:creationId xmlns:a16="http://schemas.microsoft.com/office/drawing/2014/main" xmlns="" id="{B774B748-5D33-4C1C-8DE4-C42FA3E717C2}"/>
                </a:ext>
              </a:extLst>
            </p:cNvPr>
            <p:cNvSpPr/>
            <p:nvPr/>
          </p:nvSpPr>
          <p:spPr>
            <a:xfrm>
              <a:off x="1377660" y="1512228"/>
              <a:ext cx="301291" cy="266028"/>
            </a:xfrm>
            <a:custGeom>
              <a:avLst/>
              <a:gdLst/>
              <a:ahLst/>
              <a:cxnLst/>
              <a:rect l="l" t="t" r="r" b="b"/>
              <a:pathLst>
                <a:path w="391795" h="323214">
                  <a:moveTo>
                    <a:pt x="305053" y="277875"/>
                  </a:moveTo>
                  <a:lnTo>
                    <a:pt x="234061" y="277875"/>
                  </a:lnTo>
                  <a:lnTo>
                    <a:pt x="257948" y="297602"/>
                  </a:lnTo>
                  <a:lnTo>
                    <a:pt x="281050" y="309578"/>
                  </a:lnTo>
                  <a:lnTo>
                    <a:pt x="311677" y="317005"/>
                  </a:lnTo>
                  <a:lnTo>
                    <a:pt x="358139" y="323088"/>
                  </a:lnTo>
                  <a:lnTo>
                    <a:pt x="332003" y="308772"/>
                  </a:lnTo>
                  <a:lnTo>
                    <a:pt x="317928" y="297433"/>
                  </a:lnTo>
                  <a:lnTo>
                    <a:pt x="310687" y="287619"/>
                  </a:lnTo>
                  <a:lnTo>
                    <a:pt x="305053" y="277875"/>
                  </a:lnTo>
                  <a:close/>
                </a:path>
                <a:path w="391795" h="323214">
                  <a:moveTo>
                    <a:pt x="351409" y="69342"/>
                  </a:moveTo>
                  <a:lnTo>
                    <a:pt x="309245" y="69342"/>
                  </a:lnTo>
                  <a:lnTo>
                    <a:pt x="309245" y="178688"/>
                  </a:lnTo>
                  <a:lnTo>
                    <a:pt x="306079" y="194429"/>
                  </a:lnTo>
                  <a:lnTo>
                    <a:pt x="297449" y="207263"/>
                  </a:lnTo>
                  <a:lnTo>
                    <a:pt x="284652" y="215907"/>
                  </a:lnTo>
                  <a:lnTo>
                    <a:pt x="268986" y="219075"/>
                  </a:lnTo>
                  <a:lnTo>
                    <a:pt x="168783" y="219075"/>
                  </a:lnTo>
                  <a:lnTo>
                    <a:pt x="150860" y="230249"/>
                  </a:lnTo>
                  <a:lnTo>
                    <a:pt x="133508" y="239696"/>
                  </a:lnTo>
                  <a:lnTo>
                    <a:pt x="115919" y="247596"/>
                  </a:lnTo>
                  <a:lnTo>
                    <a:pt x="97282" y="254126"/>
                  </a:lnTo>
                  <a:lnTo>
                    <a:pt x="103338" y="263784"/>
                  </a:lnTo>
                  <a:lnTo>
                    <a:pt x="111823" y="271287"/>
                  </a:lnTo>
                  <a:lnTo>
                    <a:pt x="122213" y="276147"/>
                  </a:lnTo>
                  <a:lnTo>
                    <a:pt x="133985" y="277875"/>
                  </a:lnTo>
                  <a:lnTo>
                    <a:pt x="351409" y="277875"/>
                  </a:lnTo>
                  <a:lnTo>
                    <a:pt x="367075" y="274710"/>
                  </a:lnTo>
                  <a:lnTo>
                    <a:pt x="379872" y="266080"/>
                  </a:lnTo>
                  <a:lnTo>
                    <a:pt x="388502" y="253283"/>
                  </a:lnTo>
                  <a:lnTo>
                    <a:pt x="391667" y="237617"/>
                  </a:lnTo>
                  <a:lnTo>
                    <a:pt x="391667" y="109600"/>
                  </a:lnTo>
                  <a:lnTo>
                    <a:pt x="388502" y="93934"/>
                  </a:lnTo>
                  <a:lnTo>
                    <a:pt x="379872" y="81137"/>
                  </a:lnTo>
                  <a:lnTo>
                    <a:pt x="367075" y="72507"/>
                  </a:lnTo>
                  <a:lnTo>
                    <a:pt x="351409" y="69342"/>
                  </a:lnTo>
                  <a:close/>
                </a:path>
                <a:path w="391795" h="323214">
                  <a:moveTo>
                    <a:pt x="157607" y="208534"/>
                  </a:moveTo>
                  <a:lnTo>
                    <a:pt x="86613" y="208534"/>
                  </a:lnTo>
                  <a:lnTo>
                    <a:pt x="73398" y="221658"/>
                  </a:lnTo>
                  <a:lnTo>
                    <a:pt x="60801" y="230187"/>
                  </a:lnTo>
                  <a:lnTo>
                    <a:pt x="16890" y="252984"/>
                  </a:lnTo>
                  <a:lnTo>
                    <a:pt x="64541" y="246663"/>
                  </a:lnTo>
                  <a:lnTo>
                    <a:pt x="98536" y="238902"/>
                  </a:lnTo>
                  <a:lnTo>
                    <a:pt x="126886" y="227070"/>
                  </a:lnTo>
                  <a:lnTo>
                    <a:pt x="157607" y="208534"/>
                  </a:lnTo>
                  <a:close/>
                </a:path>
                <a:path w="391795" h="323214">
                  <a:moveTo>
                    <a:pt x="257683" y="0"/>
                  </a:moveTo>
                  <a:lnTo>
                    <a:pt x="40259" y="0"/>
                  </a:lnTo>
                  <a:lnTo>
                    <a:pt x="24592" y="3165"/>
                  </a:lnTo>
                  <a:lnTo>
                    <a:pt x="11795" y="11795"/>
                  </a:lnTo>
                  <a:lnTo>
                    <a:pt x="3165" y="24592"/>
                  </a:lnTo>
                  <a:lnTo>
                    <a:pt x="0" y="40259"/>
                  </a:lnTo>
                  <a:lnTo>
                    <a:pt x="0" y="168275"/>
                  </a:lnTo>
                  <a:lnTo>
                    <a:pt x="3165" y="183941"/>
                  </a:lnTo>
                  <a:lnTo>
                    <a:pt x="11795" y="196738"/>
                  </a:lnTo>
                  <a:lnTo>
                    <a:pt x="24592" y="205368"/>
                  </a:lnTo>
                  <a:lnTo>
                    <a:pt x="40259" y="208534"/>
                  </a:lnTo>
                  <a:lnTo>
                    <a:pt x="257683" y="208534"/>
                  </a:lnTo>
                  <a:lnTo>
                    <a:pt x="273423" y="205368"/>
                  </a:lnTo>
                  <a:lnTo>
                    <a:pt x="286258" y="196738"/>
                  </a:lnTo>
                  <a:lnTo>
                    <a:pt x="294901" y="183941"/>
                  </a:lnTo>
                  <a:lnTo>
                    <a:pt x="298069" y="168275"/>
                  </a:lnTo>
                  <a:lnTo>
                    <a:pt x="298069" y="126746"/>
                  </a:lnTo>
                  <a:lnTo>
                    <a:pt x="74802" y="126746"/>
                  </a:lnTo>
                  <a:lnTo>
                    <a:pt x="65833" y="124920"/>
                  </a:lnTo>
                  <a:lnTo>
                    <a:pt x="58483" y="119951"/>
                  </a:lnTo>
                  <a:lnTo>
                    <a:pt x="53514" y="112601"/>
                  </a:lnTo>
                  <a:lnTo>
                    <a:pt x="51688" y="103632"/>
                  </a:lnTo>
                  <a:lnTo>
                    <a:pt x="53514" y="94662"/>
                  </a:lnTo>
                  <a:lnTo>
                    <a:pt x="58483" y="87312"/>
                  </a:lnTo>
                  <a:lnTo>
                    <a:pt x="65833" y="82343"/>
                  </a:lnTo>
                  <a:lnTo>
                    <a:pt x="74802" y="80518"/>
                  </a:lnTo>
                  <a:lnTo>
                    <a:pt x="298069" y="80518"/>
                  </a:lnTo>
                  <a:lnTo>
                    <a:pt x="298069" y="40259"/>
                  </a:lnTo>
                  <a:lnTo>
                    <a:pt x="294901" y="24592"/>
                  </a:lnTo>
                  <a:lnTo>
                    <a:pt x="286258" y="11795"/>
                  </a:lnTo>
                  <a:lnTo>
                    <a:pt x="273423" y="3165"/>
                  </a:lnTo>
                  <a:lnTo>
                    <a:pt x="257683" y="0"/>
                  </a:lnTo>
                  <a:close/>
                </a:path>
                <a:path w="391795" h="323214">
                  <a:moveTo>
                    <a:pt x="148971" y="80518"/>
                  </a:moveTo>
                  <a:lnTo>
                    <a:pt x="74802" y="80518"/>
                  </a:lnTo>
                  <a:lnTo>
                    <a:pt x="83825" y="82343"/>
                  </a:lnTo>
                  <a:lnTo>
                    <a:pt x="91170" y="87312"/>
                  </a:lnTo>
                  <a:lnTo>
                    <a:pt x="96109" y="94662"/>
                  </a:lnTo>
                  <a:lnTo>
                    <a:pt x="97916" y="103632"/>
                  </a:lnTo>
                  <a:lnTo>
                    <a:pt x="96109" y="112601"/>
                  </a:lnTo>
                  <a:lnTo>
                    <a:pt x="91170" y="119951"/>
                  </a:lnTo>
                  <a:lnTo>
                    <a:pt x="83825" y="124920"/>
                  </a:lnTo>
                  <a:lnTo>
                    <a:pt x="74802" y="126746"/>
                  </a:lnTo>
                  <a:lnTo>
                    <a:pt x="148971" y="126746"/>
                  </a:lnTo>
                  <a:lnTo>
                    <a:pt x="140001" y="124920"/>
                  </a:lnTo>
                  <a:lnTo>
                    <a:pt x="132651" y="119951"/>
                  </a:lnTo>
                  <a:lnTo>
                    <a:pt x="127682" y="112601"/>
                  </a:lnTo>
                  <a:lnTo>
                    <a:pt x="125857" y="103632"/>
                  </a:lnTo>
                  <a:lnTo>
                    <a:pt x="127682" y="94662"/>
                  </a:lnTo>
                  <a:lnTo>
                    <a:pt x="132651" y="87312"/>
                  </a:lnTo>
                  <a:lnTo>
                    <a:pt x="140001" y="82343"/>
                  </a:lnTo>
                  <a:lnTo>
                    <a:pt x="148971" y="80518"/>
                  </a:lnTo>
                  <a:close/>
                </a:path>
                <a:path w="391795" h="323214">
                  <a:moveTo>
                    <a:pt x="223138" y="80518"/>
                  </a:moveTo>
                  <a:lnTo>
                    <a:pt x="148971" y="80518"/>
                  </a:lnTo>
                  <a:lnTo>
                    <a:pt x="157993" y="82343"/>
                  </a:lnTo>
                  <a:lnTo>
                    <a:pt x="165338" y="87312"/>
                  </a:lnTo>
                  <a:lnTo>
                    <a:pt x="170277" y="94662"/>
                  </a:lnTo>
                  <a:lnTo>
                    <a:pt x="172085" y="103632"/>
                  </a:lnTo>
                  <a:lnTo>
                    <a:pt x="170277" y="112601"/>
                  </a:lnTo>
                  <a:lnTo>
                    <a:pt x="165338" y="119951"/>
                  </a:lnTo>
                  <a:lnTo>
                    <a:pt x="157993" y="124920"/>
                  </a:lnTo>
                  <a:lnTo>
                    <a:pt x="148971" y="126746"/>
                  </a:lnTo>
                  <a:lnTo>
                    <a:pt x="223138" y="126746"/>
                  </a:lnTo>
                  <a:lnTo>
                    <a:pt x="214169" y="124920"/>
                  </a:lnTo>
                  <a:lnTo>
                    <a:pt x="206819" y="119951"/>
                  </a:lnTo>
                  <a:lnTo>
                    <a:pt x="201850" y="112601"/>
                  </a:lnTo>
                  <a:lnTo>
                    <a:pt x="200025" y="103632"/>
                  </a:lnTo>
                  <a:lnTo>
                    <a:pt x="201850" y="94662"/>
                  </a:lnTo>
                  <a:lnTo>
                    <a:pt x="206819" y="87312"/>
                  </a:lnTo>
                  <a:lnTo>
                    <a:pt x="214169" y="82343"/>
                  </a:lnTo>
                  <a:lnTo>
                    <a:pt x="223138" y="80518"/>
                  </a:lnTo>
                  <a:close/>
                </a:path>
                <a:path w="391795" h="323214">
                  <a:moveTo>
                    <a:pt x="298069" y="80518"/>
                  </a:moveTo>
                  <a:lnTo>
                    <a:pt x="223138" y="80518"/>
                  </a:lnTo>
                  <a:lnTo>
                    <a:pt x="232161" y="82343"/>
                  </a:lnTo>
                  <a:lnTo>
                    <a:pt x="239506" y="87312"/>
                  </a:lnTo>
                  <a:lnTo>
                    <a:pt x="244445" y="94662"/>
                  </a:lnTo>
                  <a:lnTo>
                    <a:pt x="246252" y="103632"/>
                  </a:lnTo>
                  <a:lnTo>
                    <a:pt x="244445" y="112601"/>
                  </a:lnTo>
                  <a:lnTo>
                    <a:pt x="239506" y="119951"/>
                  </a:lnTo>
                  <a:lnTo>
                    <a:pt x="232161" y="124920"/>
                  </a:lnTo>
                  <a:lnTo>
                    <a:pt x="223138" y="126746"/>
                  </a:lnTo>
                  <a:lnTo>
                    <a:pt x="298069" y="126746"/>
                  </a:lnTo>
                  <a:lnTo>
                    <a:pt x="298069" y="80518"/>
                  </a:lnTo>
                  <a:close/>
                </a:path>
              </a:pathLst>
            </a:custGeom>
            <a:solidFill>
              <a:srgbClr val="156BD0"/>
            </a:solidFill>
            <a:ln>
              <a:solidFill>
                <a:srgbClr val="156BD0"/>
              </a:solidFill>
            </a:ln>
          </p:spPr>
          <p:txBody>
            <a:bodyPr wrap="square" lIns="0" tIns="0" rIns="0" bIns="0" rtlCol="0"/>
            <a:lstStyle/>
            <a:p>
              <a:endParaRPr lang="es-EC">
                <a:latin typeface="+mj-lt"/>
              </a:endParaRPr>
            </a:p>
          </p:txBody>
        </p:sp>
      </p:grpSp>
      <p:grpSp>
        <p:nvGrpSpPr>
          <p:cNvPr id="34" name="Grupo 35">
            <a:extLst>
              <a:ext uri="{FF2B5EF4-FFF2-40B4-BE49-F238E27FC236}">
                <a16:creationId xmlns:a16="http://schemas.microsoft.com/office/drawing/2014/main" xmlns="" id="{3ACB2AA8-A87F-40A8-80F9-A293446123F5}"/>
              </a:ext>
            </a:extLst>
          </p:cNvPr>
          <p:cNvGrpSpPr/>
          <p:nvPr/>
        </p:nvGrpSpPr>
        <p:grpSpPr>
          <a:xfrm>
            <a:off x="5447491" y="1297295"/>
            <a:ext cx="1514155" cy="1175379"/>
            <a:chOff x="5359668" y="1324531"/>
            <a:chExt cx="1662226" cy="1514916"/>
          </a:xfrm>
        </p:grpSpPr>
        <p:sp>
          <p:nvSpPr>
            <p:cNvPr id="35" name="object 50">
              <a:extLst>
                <a:ext uri="{FF2B5EF4-FFF2-40B4-BE49-F238E27FC236}">
                  <a16:creationId xmlns:a16="http://schemas.microsoft.com/office/drawing/2014/main" xmlns="" id="{85BDBCD9-C644-448C-AE20-7FDF4539E95E}"/>
                </a:ext>
              </a:extLst>
            </p:cNvPr>
            <p:cNvSpPr/>
            <p:nvPr/>
          </p:nvSpPr>
          <p:spPr>
            <a:xfrm>
              <a:off x="6016510" y="1504998"/>
              <a:ext cx="304709" cy="328746"/>
            </a:xfrm>
            <a:custGeom>
              <a:avLst/>
              <a:gdLst/>
              <a:ahLst/>
              <a:cxnLst/>
              <a:rect l="l" t="t" r="r" b="b"/>
              <a:pathLst>
                <a:path w="396239" h="399414">
                  <a:moveTo>
                    <a:pt x="112256" y="311150"/>
                  </a:moveTo>
                  <a:lnTo>
                    <a:pt x="84582" y="311150"/>
                  </a:lnTo>
                  <a:lnTo>
                    <a:pt x="91953" y="318482"/>
                  </a:lnTo>
                  <a:lnTo>
                    <a:pt x="99933" y="325231"/>
                  </a:lnTo>
                  <a:lnTo>
                    <a:pt x="108459" y="331384"/>
                  </a:lnTo>
                  <a:lnTo>
                    <a:pt x="117475" y="336931"/>
                  </a:lnTo>
                  <a:lnTo>
                    <a:pt x="116712" y="383667"/>
                  </a:lnTo>
                  <a:lnTo>
                    <a:pt x="174878" y="399288"/>
                  </a:lnTo>
                  <a:lnTo>
                    <a:pt x="197612" y="358394"/>
                  </a:lnTo>
                  <a:lnTo>
                    <a:pt x="209101" y="358038"/>
                  </a:lnTo>
                  <a:lnTo>
                    <a:pt x="220472" y="356790"/>
                  </a:lnTo>
                  <a:lnTo>
                    <a:pt x="231651" y="354661"/>
                  </a:lnTo>
                  <a:lnTo>
                    <a:pt x="242570" y="351663"/>
                  </a:lnTo>
                  <a:lnTo>
                    <a:pt x="324302" y="351663"/>
                  </a:lnTo>
                  <a:lnTo>
                    <a:pt x="320160" y="340820"/>
                  </a:lnTo>
                  <a:lnTo>
                    <a:pt x="205235" y="340820"/>
                  </a:lnTo>
                  <a:lnTo>
                    <a:pt x="160654" y="336296"/>
                  </a:lnTo>
                  <a:lnTo>
                    <a:pt x="119702" y="317928"/>
                  </a:lnTo>
                  <a:lnTo>
                    <a:pt x="112256" y="311150"/>
                  </a:lnTo>
                  <a:close/>
                </a:path>
                <a:path w="396239" h="399414">
                  <a:moveTo>
                    <a:pt x="324302" y="351663"/>
                  </a:moveTo>
                  <a:lnTo>
                    <a:pt x="242570" y="351663"/>
                  </a:lnTo>
                  <a:lnTo>
                    <a:pt x="237998" y="354838"/>
                  </a:lnTo>
                  <a:lnTo>
                    <a:pt x="275463" y="387350"/>
                  </a:lnTo>
                  <a:lnTo>
                    <a:pt x="324738" y="352806"/>
                  </a:lnTo>
                  <a:lnTo>
                    <a:pt x="324302" y="351663"/>
                  </a:lnTo>
                  <a:close/>
                </a:path>
                <a:path w="396239" h="399414">
                  <a:moveTo>
                    <a:pt x="277044" y="61388"/>
                  </a:moveTo>
                  <a:lnTo>
                    <a:pt x="188464" y="61388"/>
                  </a:lnTo>
                  <a:lnTo>
                    <a:pt x="233045" y="65912"/>
                  </a:lnTo>
                  <a:lnTo>
                    <a:pt x="273936" y="84280"/>
                  </a:lnTo>
                  <a:lnTo>
                    <a:pt x="305916" y="113425"/>
                  </a:lnTo>
                  <a:lnTo>
                    <a:pt x="327356" y="150531"/>
                  </a:lnTo>
                  <a:lnTo>
                    <a:pt x="336628" y="192782"/>
                  </a:lnTo>
                  <a:lnTo>
                    <a:pt x="332104" y="237362"/>
                  </a:lnTo>
                  <a:lnTo>
                    <a:pt x="313737" y="278192"/>
                  </a:lnTo>
                  <a:lnTo>
                    <a:pt x="284592" y="310135"/>
                  </a:lnTo>
                  <a:lnTo>
                    <a:pt x="247486" y="331555"/>
                  </a:lnTo>
                  <a:lnTo>
                    <a:pt x="205235" y="340820"/>
                  </a:lnTo>
                  <a:lnTo>
                    <a:pt x="320160" y="340820"/>
                  </a:lnTo>
                  <a:lnTo>
                    <a:pt x="309117" y="311912"/>
                  </a:lnTo>
                  <a:lnTo>
                    <a:pt x="315114" y="305700"/>
                  </a:lnTo>
                  <a:lnTo>
                    <a:pt x="320706" y="299085"/>
                  </a:lnTo>
                  <a:lnTo>
                    <a:pt x="325870" y="292088"/>
                  </a:lnTo>
                  <a:lnTo>
                    <a:pt x="330580" y="284734"/>
                  </a:lnTo>
                  <a:lnTo>
                    <a:pt x="378537" y="284734"/>
                  </a:lnTo>
                  <a:lnTo>
                    <a:pt x="393953" y="227330"/>
                  </a:lnTo>
                  <a:lnTo>
                    <a:pt x="354584" y="205612"/>
                  </a:lnTo>
                  <a:lnTo>
                    <a:pt x="354560" y="192782"/>
                  </a:lnTo>
                  <a:lnTo>
                    <a:pt x="353806" y="182880"/>
                  </a:lnTo>
                  <a:lnTo>
                    <a:pt x="352065" y="171787"/>
                  </a:lnTo>
                  <a:lnTo>
                    <a:pt x="349503" y="160909"/>
                  </a:lnTo>
                  <a:lnTo>
                    <a:pt x="380873" y="132587"/>
                  </a:lnTo>
                  <a:lnTo>
                    <a:pt x="358533" y="90424"/>
                  </a:lnTo>
                  <a:lnTo>
                    <a:pt x="308483" y="90424"/>
                  </a:lnTo>
                  <a:lnTo>
                    <a:pt x="301091" y="83111"/>
                  </a:lnTo>
                  <a:lnTo>
                    <a:pt x="293068" y="76406"/>
                  </a:lnTo>
                  <a:lnTo>
                    <a:pt x="284497" y="70296"/>
                  </a:lnTo>
                  <a:lnTo>
                    <a:pt x="275463" y="64770"/>
                  </a:lnTo>
                  <a:lnTo>
                    <a:pt x="276992" y="64770"/>
                  </a:lnTo>
                  <a:lnTo>
                    <a:pt x="277044" y="61388"/>
                  </a:lnTo>
                  <a:close/>
                </a:path>
                <a:path w="396239" h="399414">
                  <a:moveTo>
                    <a:pt x="15621" y="121412"/>
                  </a:moveTo>
                  <a:lnTo>
                    <a:pt x="0" y="179578"/>
                  </a:lnTo>
                  <a:lnTo>
                    <a:pt x="38735" y="201041"/>
                  </a:lnTo>
                  <a:lnTo>
                    <a:pt x="39086" y="211256"/>
                  </a:lnTo>
                  <a:lnTo>
                    <a:pt x="40116" y="221329"/>
                  </a:lnTo>
                  <a:lnTo>
                    <a:pt x="41788" y="231259"/>
                  </a:lnTo>
                  <a:lnTo>
                    <a:pt x="44068" y="241046"/>
                  </a:lnTo>
                  <a:lnTo>
                    <a:pt x="11175" y="267716"/>
                  </a:lnTo>
                  <a:lnTo>
                    <a:pt x="36702" y="322199"/>
                  </a:lnTo>
                  <a:lnTo>
                    <a:pt x="85343" y="312800"/>
                  </a:lnTo>
                  <a:lnTo>
                    <a:pt x="84582" y="311150"/>
                  </a:lnTo>
                  <a:lnTo>
                    <a:pt x="112256" y="311150"/>
                  </a:lnTo>
                  <a:lnTo>
                    <a:pt x="87691" y="288783"/>
                  </a:lnTo>
                  <a:lnTo>
                    <a:pt x="66252" y="251677"/>
                  </a:lnTo>
                  <a:lnTo>
                    <a:pt x="57010" y="209426"/>
                  </a:lnTo>
                  <a:lnTo>
                    <a:pt x="61595" y="164846"/>
                  </a:lnTo>
                  <a:lnTo>
                    <a:pt x="79962" y="124016"/>
                  </a:lnTo>
                  <a:lnTo>
                    <a:pt x="81642" y="122174"/>
                  </a:lnTo>
                  <a:lnTo>
                    <a:pt x="60071" y="122174"/>
                  </a:lnTo>
                  <a:lnTo>
                    <a:pt x="15621" y="121412"/>
                  </a:lnTo>
                  <a:close/>
                </a:path>
                <a:path w="396239" h="399414">
                  <a:moveTo>
                    <a:pt x="180042" y="80355"/>
                  </a:moveTo>
                  <a:lnTo>
                    <a:pt x="135858" y="95535"/>
                  </a:lnTo>
                  <a:lnTo>
                    <a:pt x="100580" y="126194"/>
                  </a:lnTo>
                  <a:lnTo>
                    <a:pt x="78993" y="169545"/>
                  </a:lnTo>
                  <a:lnTo>
                    <a:pt x="75983" y="217846"/>
                  </a:lnTo>
                  <a:lnTo>
                    <a:pt x="91201" y="262016"/>
                  </a:lnTo>
                  <a:lnTo>
                    <a:pt x="121874" y="297257"/>
                  </a:lnTo>
                  <a:lnTo>
                    <a:pt x="165226" y="318770"/>
                  </a:lnTo>
                  <a:lnTo>
                    <a:pt x="213602" y="321853"/>
                  </a:lnTo>
                  <a:lnTo>
                    <a:pt x="257809" y="306673"/>
                  </a:lnTo>
                  <a:lnTo>
                    <a:pt x="293064" y="276014"/>
                  </a:lnTo>
                  <a:lnTo>
                    <a:pt x="294726" y="272665"/>
                  </a:lnTo>
                  <a:lnTo>
                    <a:pt x="206779" y="272665"/>
                  </a:lnTo>
                  <a:lnTo>
                    <a:pt x="178180" y="270891"/>
                  </a:lnTo>
                  <a:lnTo>
                    <a:pt x="152449" y="258095"/>
                  </a:lnTo>
                  <a:lnTo>
                    <a:pt x="134254" y="237204"/>
                  </a:lnTo>
                  <a:lnTo>
                    <a:pt x="125307" y="211256"/>
                  </a:lnTo>
                  <a:lnTo>
                    <a:pt x="125326" y="209426"/>
                  </a:lnTo>
                  <a:lnTo>
                    <a:pt x="127000" y="182372"/>
                  </a:lnTo>
                  <a:lnTo>
                    <a:pt x="139813" y="156714"/>
                  </a:lnTo>
                  <a:lnTo>
                    <a:pt x="160734" y="138557"/>
                  </a:lnTo>
                  <a:lnTo>
                    <a:pt x="186918" y="129543"/>
                  </a:lnTo>
                  <a:lnTo>
                    <a:pt x="293191" y="129543"/>
                  </a:lnTo>
                  <a:lnTo>
                    <a:pt x="271770" y="104951"/>
                  </a:lnTo>
                  <a:lnTo>
                    <a:pt x="228346" y="83438"/>
                  </a:lnTo>
                  <a:lnTo>
                    <a:pt x="180042" y="80355"/>
                  </a:lnTo>
                  <a:close/>
                </a:path>
                <a:path w="396239" h="399414">
                  <a:moveTo>
                    <a:pt x="378537" y="284734"/>
                  </a:moveTo>
                  <a:lnTo>
                    <a:pt x="330580" y="284734"/>
                  </a:lnTo>
                  <a:lnTo>
                    <a:pt x="378333" y="285496"/>
                  </a:lnTo>
                  <a:lnTo>
                    <a:pt x="378537" y="284734"/>
                  </a:lnTo>
                  <a:close/>
                </a:path>
                <a:path w="396239" h="399414">
                  <a:moveTo>
                    <a:pt x="293191" y="129543"/>
                  </a:moveTo>
                  <a:lnTo>
                    <a:pt x="186918" y="129543"/>
                  </a:lnTo>
                  <a:lnTo>
                    <a:pt x="215518" y="131318"/>
                  </a:lnTo>
                  <a:lnTo>
                    <a:pt x="241248" y="144059"/>
                  </a:lnTo>
                  <a:lnTo>
                    <a:pt x="259429" y="164957"/>
                  </a:lnTo>
                  <a:lnTo>
                    <a:pt x="268418" y="191164"/>
                  </a:lnTo>
                  <a:lnTo>
                    <a:pt x="266573" y="219837"/>
                  </a:lnTo>
                  <a:lnTo>
                    <a:pt x="253833" y="245494"/>
                  </a:lnTo>
                  <a:lnTo>
                    <a:pt x="232949" y="263651"/>
                  </a:lnTo>
                  <a:lnTo>
                    <a:pt x="206779" y="272665"/>
                  </a:lnTo>
                  <a:lnTo>
                    <a:pt x="294726" y="272665"/>
                  </a:lnTo>
                  <a:lnTo>
                    <a:pt x="314578" y="232663"/>
                  </a:lnTo>
                  <a:lnTo>
                    <a:pt x="317660" y="184362"/>
                  </a:lnTo>
                  <a:lnTo>
                    <a:pt x="302466" y="140192"/>
                  </a:lnTo>
                  <a:lnTo>
                    <a:pt x="293191" y="129543"/>
                  </a:lnTo>
                  <a:close/>
                </a:path>
                <a:path w="396239" h="399414">
                  <a:moveTo>
                    <a:pt x="117728" y="15367"/>
                  </a:moveTo>
                  <a:lnTo>
                    <a:pt x="66675" y="47244"/>
                  </a:lnTo>
                  <a:lnTo>
                    <a:pt x="81534" y="93218"/>
                  </a:lnTo>
                  <a:lnTo>
                    <a:pt x="75537" y="99885"/>
                  </a:lnTo>
                  <a:lnTo>
                    <a:pt x="69945" y="106934"/>
                  </a:lnTo>
                  <a:lnTo>
                    <a:pt x="64781" y="114363"/>
                  </a:lnTo>
                  <a:lnTo>
                    <a:pt x="60071" y="122174"/>
                  </a:lnTo>
                  <a:lnTo>
                    <a:pt x="81642" y="122174"/>
                  </a:lnTo>
                  <a:lnTo>
                    <a:pt x="109107" y="92073"/>
                  </a:lnTo>
                  <a:lnTo>
                    <a:pt x="146213" y="70653"/>
                  </a:lnTo>
                  <a:lnTo>
                    <a:pt x="188464" y="61388"/>
                  </a:lnTo>
                  <a:lnTo>
                    <a:pt x="277044" y="61388"/>
                  </a:lnTo>
                  <a:lnTo>
                    <a:pt x="277219" y="50037"/>
                  </a:lnTo>
                  <a:lnTo>
                    <a:pt x="153035" y="50037"/>
                  </a:lnTo>
                  <a:lnTo>
                    <a:pt x="153415" y="49784"/>
                  </a:lnTo>
                  <a:lnTo>
                    <a:pt x="117728" y="15367"/>
                  </a:lnTo>
                  <a:close/>
                </a:path>
                <a:path w="396239" h="399414">
                  <a:moveTo>
                    <a:pt x="352678" y="79375"/>
                  </a:moveTo>
                  <a:lnTo>
                    <a:pt x="308483" y="90424"/>
                  </a:lnTo>
                  <a:lnTo>
                    <a:pt x="358533" y="90424"/>
                  </a:lnTo>
                  <a:lnTo>
                    <a:pt x="352678" y="79375"/>
                  </a:lnTo>
                  <a:close/>
                </a:path>
                <a:path w="396239" h="399414">
                  <a:moveTo>
                    <a:pt x="276992" y="64770"/>
                  </a:moveTo>
                  <a:lnTo>
                    <a:pt x="275463" y="64770"/>
                  </a:lnTo>
                  <a:lnTo>
                    <a:pt x="276987" y="65150"/>
                  </a:lnTo>
                  <a:lnTo>
                    <a:pt x="276992" y="64770"/>
                  </a:lnTo>
                  <a:close/>
                </a:path>
                <a:path w="396239" h="399414">
                  <a:moveTo>
                    <a:pt x="219583" y="0"/>
                  </a:moveTo>
                  <a:lnTo>
                    <a:pt x="195452" y="43307"/>
                  </a:lnTo>
                  <a:lnTo>
                    <a:pt x="196976" y="43687"/>
                  </a:lnTo>
                  <a:lnTo>
                    <a:pt x="185771" y="44001"/>
                  </a:lnTo>
                  <a:lnTo>
                    <a:pt x="174672" y="45148"/>
                  </a:lnTo>
                  <a:lnTo>
                    <a:pt x="163740" y="47152"/>
                  </a:lnTo>
                  <a:lnTo>
                    <a:pt x="153035" y="50037"/>
                  </a:lnTo>
                  <a:lnTo>
                    <a:pt x="277219" y="50037"/>
                  </a:lnTo>
                  <a:lnTo>
                    <a:pt x="277749" y="15621"/>
                  </a:lnTo>
                  <a:lnTo>
                    <a:pt x="219583" y="0"/>
                  </a:lnTo>
                  <a:close/>
                </a:path>
                <a:path w="396239" h="399414">
                  <a:moveTo>
                    <a:pt x="396239" y="94614"/>
                  </a:moveTo>
                  <a:lnTo>
                    <a:pt x="395097" y="95885"/>
                  </a:lnTo>
                  <a:lnTo>
                    <a:pt x="395604" y="96774"/>
                  </a:lnTo>
                  <a:lnTo>
                    <a:pt x="396239" y="94614"/>
                  </a:lnTo>
                  <a:close/>
                </a:path>
              </a:pathLst>
            </a:custGeom>
            <a:solidFill>
              <a:srgbClr val="767171"/>
            </a:solidFill>
            <a:ln>
              <a:solidFill>
                <a:srgbClr val="767171"/>
              </a:solidFill>
            </a:ln>
          </p:spPr>
          <p:txBody>
            <a:bodyPr wrap="square" lIns="0" tIns="0" rIns="0" bIns="0" rtlCol="0"/>
            <a:lstStyle/>
            <a:p>
              <a:endParaRPr lang="es-EC">
                <a:latin typeface="+mj-lt"/>
              </a:endParaRPr>
            </a:p>
          </p:txBody>
        </p:sp>
        <p:sp>
          <p:nvSpPr>
            <p:cNvPr id="36" name="object 40">
              <a:extLst>
                <a:ext uri="{FF2B5EF4-FFF2-40B4-BE49-F238E27FC236}">
                  <a16:creationId xmlns:a16="http://schemas.microsoft.com/office/drawing/2014/main" xmlns="" id="{DB171E1F-99DD-479D-BAF1-FD8F2F368C40}"/>
                </a:ext>
              </a:extLst>
            </p:cNvPr>
            <p:cNvSpPr/>
            <p:nvPr/>
          </p:nvSpPr>
          <p:spPr>
            <a:xfrm>
              <a:off x="5359668" y="2274986"/>
              <a:ext cx="1662226"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ln w="50292">
              <a:solidFill>
                <a:srgbClr val="767171"/>
              </a:solidFill>
            </a:ln>
          </p:spPr>
          <p:txBody>
            <a:bodyPr wrap="square" lIns="0" tIns="0" rIns="0" bIns="0" rtlCol="0"/>
            <a:lstStyle/>
            <a:p>
              <a:endParaRPr lang="es-EC">
                <a:latin typeface="+mj-lt"/>
              </a:endParaRPr>
            </a:p>
          </p:txBody>
        </p:sp>
        <p:sp>
          <p:nvSpPr>
            <p:cNvPr id="37" name="object 42">
              <a:extLst>
                <a:ext uri="{FF2B5EF4-FFF2-40B4-BE49-F238E27FC236}">
                  <a16:creationId xmlns:a16="http://schemas.microsoft.com/office/drawing/2014/main" xmlns="" id="{8A0B3795-A178-41E9-AF4F-3763CDED398E}"/>
                </a:ext>
              </a:extLst>
            </p:cNvPr>
            <p:cNvSpPr/>
            <p:nvPr/>
          </p:nvSpPr>
          <p:spPr>
            <a:xfrm>
              <a:off x="5857076" y="1324531"/>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ln w="50292">
              <a:solidFill>
                <a:srgbClr val="767171"/>
              </a:solidFill>
            </a:ln>
          </p:spPr>
          <p:txBody>
            <a:bodyPr wrap="square" lIns="0" tIns="0" rIns="0" bIns="0" rtlCol="0"/>
            <a:lstStyle/>
            <a:p>
              <a:endParaRPr lang="es-EC">
                <a:latin typeface="+mj-lt"/>
              </a:endParaRPr>
            </a:p>
          </p:txBody>
        </p:sp>
        <p:sp>
          <p:nvSpPr>
            <p:cNvPr id="38" name="object 46">
              <a:extLst>
                <a:ext uri="{FF2B5EF4-FFF2-40B4-BE49-F238E27FC236}">
                  <a16:creationId xmlns:a16="http://schemas.microsoft.com/office/drawing/2014/main" xmlns="" id="{B4C86ABF-4649-4250-8F72-0D37508B7C44}"/>
                </a:ext>
              </a:extLst>
            </p:cNvPr>
            <p:cNvSpPr/>
            <p:nvPr/>
          </p:nvSpPr>
          <p:spPr>
            <a:xfrm>
              <a:off x="6190586" y="1981814"/>
              <a:ext cx="0" cy="274320"/>
            </a:xfrm>
            <a:custGeom>
              <a:avLst/>
              <a:gdLst/>
              <a:ahLst/>
              <a:cxnLst/>
              <a:rect l="l" t="t" r="r" b="b"/>
              <a:pathLst>
                <a:path h="575944">
                  <a:moveTo>
                    <a:pt x="0" y="0"/>
                  </a:moveTo>
                  <a:lnTo>
                    <a:pt x="0" y="575944"/>
                  </a:lnTo>
                </a:path>
              </a:pathLst>
            </a:custGeom>
            <a:ln w="50292">
              <a:solidFill>
                <a:srgbClr val="767171"/>
              </a:solidFill>
            </a:ln>
          </p:spPr>
          <p:txBody>
            <a:bodyPr wrap="square" lIns="0" tIns="0" rIns="0" bIns="0" rtlCol="0"/>
            <a:lstStyle/>
            <a:p>
              <a:endParaRPr lang="es-EC">
                <a:latin typeface="+mj-lt"/>
              </a:endParaRPr>
            </a:p>
          </p:txBody>
        </p:sp>
      </p:grpSp>
      <p:grpSp>
        <p:nvGrpSpPr>
          <p:cNvPr id="39" name="Grupo 40">
            <a:extLst>
              <a:ext uri="{FF2B5EF4-FFF2-40B4-BE49-F238E27FC236}">
                <a16:creationId xmlns:a16="http://schemas.microsoft.com/office/drawing/2014/main" xmlns="" id="{5AA02599-D485-40D5-AAF5-5881F93B366B}"/>
              </a:ext>
            </a:extLst>
          </p:cNvPr>
          <p:cNvGrpSpPr/>
          <p:nvPr/>
        </p:nvGrpSpPr>
        <p:grpSpPr>
          <a:xfrm>
            <a:off x="6930898" y="1296424"/>
            <a:ext cx="1514155" cy="1175379"/>
            <a:chOff x="719109" y="1324531"/>
            <a:chExt cx="1662226" cy="1514916"/>
          </a:xfrm>
        </p:grpSpPr>
        <p:sp>
          <p:nvSpPr>
            <p:cNvPr id="40" name="object 40">
              <a:extLst>
                <a:ext uri="{FF2B5EF4-FFF2-40B4-BE49-F238E27FC236}">
                  <a16:creationId xmlns:a16="http://schemas.microsoft.com/office/drawing/2014/main" xmlns="" id="{DE746446-CEB5-4AB3-B335-14CF3F4A73DC}"/>
                </a:ext>
              </a:extLst>
            </p:cNvPr>
            <p:cNvSpPr/>
            <p:nvPr/>
          </p:nvSpPr>
          <p:spPr>
            <a:xfrm>
              <a:off x="719109" y="2274986"/>
              <a:ext cx="1662226"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ln w="50292">
              <a:solidFill>
                <a:srgbClr val="156BD0"/>
              </a:solidFill>
            </a:ln>
          </p:spPr>
          <p:txBody>
            <a:bodyPr wrap="square" lIns="0" tIns="0" rIns="0" bIns="0" rtlCol="0"/>
            <a:lstStyle/>
            <a:p>
              <a:endParaRPr lang="es-EC">
                <a:latin typeface="+mj-lt"/>
              </a:endParaRPr>
            </a:p>
          </p:txBody>
        </p:sp>
        <p:sp>
          <p:nvSpPr>
            <p:cNvPr id="41" name="object 42">
              <a:extLst>
                <a:ext uri="{FF2B5EF4-FFF2-40B4-BE49-F238E27FC236}">
                  <a16:creationId xmlns:a16="http://schemas.microsoft.com/office/drawing/2014/main" xmlns="" id="{AD37BC85-E88E-4DC3-9B6B-601DFD2C39BE}"/>
                </a:ext>
              </a:extLst>
            </p:cNvPr>
            <p:cNvSpPr/>
            <p:nvPr/>
          </p:nvSpPr>
          <p:spPr>
            <a:xfrm>
              <a:off x="1216517" y="1324531"/>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ln w="50292">
              <a:solidFill>
                <a:srgbClr val="156BD0"/>
              </a:solidFill>
            </a:ln>
          </p:spPr>
          <p:txBody>
            <a:bodyPr wrap="square" lIns="0" tIns="0" rIns="0" bIns="0" rtlCol="0"/>
            <a:lstStyle/>
            <a:p>
              <a:endParaRPr lang="es-EC">
                <a:latin typeface="+mj-lt"/>
              </a:endParaRPr>
            </a:p>
          </p:txBody>
        </p:sp>
        <p:sp>
          <p:nvSpPr>
            <p:cNvPr id="42" name="object 46">
              <a:extLst>
                <a:ext uri="{FF2B5EF4-FFF2-40B4-BE49-F238E27FC236}">
                  <a16:creationId xmlns:a16="http://schemas.microsoft.com/office/drawing/2014/main" xmlns="" id="{6B6FCF13-2C46-430B-AF7C-DEAED8525B03}"/>
                </a:ext>
              </a:extLst>
            </p:cNvPr>
            <p:cNvSpPr/>
            <p:nvPr/>
          </p:nvSpPr>
          <p:spPr>
            <a:xfrm>
              <a:off x="1550027" y="1981814"/>
              <a:ext cx="0" cy="274320"/>
            </a:xfrm>
            <a:custGeom>
              <a:avLst/>
              <a:gdLst/>
              <a:ahLst/>
              <a:cxnLst/>
              <a:rect l="l" t="t" r="r" b="b"/>
              <a:pathLst>
                <a:path h="575944">
                  <a:moveTo>
                    <a:pt x="0" y="0"/>
                  </a:moveTo>
                  <a:lnTo>
                    <a:pt x="0" y="575944"/>
                  </a:lnTo>
                </a:path>
              </a:pathLst>
            </a:custGeom>
            <a:ln w="50292">
              <a:solidFill>
                <a:srgbClr val="156BD0"/>
              </a:solidFill>
            </a:ln>
          </p:spPr>
          <p:txBody>
            <a:bodyPr wrap="square" lIns="0" tIns="0" rIns="0" bIns="0" rtlCol="0"/>
            <a:lstStyle/>
            <a:p>
              <a:endParaRPr lang="es-EC">
                <a:latin typeface="+mj-lt"/>
              </a:endParaRPr>
            </a:p>
          </p:txBody>
        </p:sp>
        <p:sp>
          <p:nvSpPr>
            <p:cNvPr id="43" name="object 47">
              <a:extLst>
                <a:ext uri="{FF2B5EF4-FFF2-40B4-BE49-F238E27FC236}">
                  <a16:creationId xmlns:a16="http://schemas.microsoft.com/office/drawing/2014/main" xmlns="" id="{96E9B1C6-E0D8-467D-9F1C-17137F4147B6}"/>
                </a:ext>
              </a:extLst>
            </p:cNvPr>
            <p:cNvSpPr/>
            <p:nvPr/>
          </p:nvSpPr>
          <p:spPr>
            <a:xfrm>
              <a:off x="1377660" y="1512228"/>
              <a:ext cx="301291" cy="266028"/>
            </a:xfrm>
            <a:custGeom>
              <a:avLst/>
              <a:gdLst/>
              <a:ahLst/>
              <a:cxnLst/>
              <a:rect l="l" t="t" r="r" b="b"/>
              <a:pathLst>
                <a:path w="391795" h="323214">
                  <a:moveTo>
                    <a:pt x="305053" y="277875"/>
                  </a:moveTo>
                  <a:lnTo>
                    <a:pt x="234061" y="277875"/>
                  </a:lnTo>
                  <a:lnTo>
                    <a:pt x="257948" y="297602"/>
                  </a:lnTo>
                  <a:lnTo>
                    <a:pt x="281050" y="309578"/>
                  </a:lnTo>
                  <a:lnTo>
                    <a:pt x="311677" y="317005"/>
                  </a:lnTo>
                  <a:lnTo>
                    <a:pt x="358139" y="323088"/>
                  </a:lnTo>
                  <a:lnTo>
                    <a:pt x="332003" y="308772"/>
                  </a:lnTo>
                  <a:lnTo>
                    <a:pt x="317928" y="297433"/>
                  </a:lnTo>
                  <a:lnTo>
                    <a:pt x="310687" y="287619"/>
                  </a:lnTo>
                  <a:lnTo>
                    <a:pt x="305053" y="277875"/>
                  </a:lnTo>
                  <a:close/>
                </a:path>
                <a:path w="391795" h="323214">
                  <a:moveTo>
                    <a:pt x="351409" y="69342"/>
                  </a:moveTo>
                  <a:lnTo>
                    <a:pt x="309245" y="69342"/>
                  </a:lnTo>
                  <a:lnTo>
                    <a:pt x="309245" y="178688"/>
                  </a:lnTo>
                  <a:lnTo>
                    <a:pt x="306079" y="194429"/>
                  </a:lnTo>
                  <a:lnTo>
                    <a:pt x="297449" y="207263"/>
                  </a:lnTo>
                  <a:lnTo>
                    <a:pt x="284652" y="215907"/>
                  </a:lnTo>
                  <a:lnTo>
                    <a:pt x="268986" y="219075"/>
                  </a:lnTo>
                  <a:lnTo>
                    <a:pt x="168783" y="219075"/>
                  </a:lnTo>
                  <a:lnTo>
                    <a:pt x="150860" y="230249"/>
                  </a:lnTo>
                  <a:lnTo>
                    <a:pt x="133508" y="239696"/>
                  </a:lnTo>
                  <a:lnTo>
                    <a:pt x="115919" y="247596"/>
                  </a:lnTo>
                  <a:lnTo>
                    <a:pt x="97282" y="254126"/>
                  </a:lnTo>
                  <a:lnTo>
                    <a:pt x="103338" y="263784"/>
                  </a:lnTo>
                  <a:lnTo>
                    <a:pt x="111823" y="271287"/>
                  </a:lnTo>
                  <a:lnTo>
                    <a:pt x="122213" y="276147"/>
                  </a:lnTo>
                  <a:lnTo>
                    <a:pt x="133985" y="277875"/>
                  </a:lnTo>
                  <a:lnTo>
                    <a:pt x="351409" y="277875"/>
                  </a:lnTo>
                  <a:lnTo>
                    <a:pt x="367075" y="274710"/>
                  </a:lnTo>
                  <a:lnTo>
                    <a:pt x="379872" y="266080"/>
                  </a:lnTo>
                  <a:lnTo>
                    <a:pt x="388502" y="253283"/>
                  </a:lnTo>
                  <a:lnTo>
                    <a:pt x="391667" y="237617"/>
                  </a:lnTo>
                  <a:lnTo>
                    <a:pt x="391667" y="109600"/>
                  </a:lnTo>
                  <a:lnTo>
                    <a:pt x="388502" y="93934"/>
                  </a:lnTo>
                  <a:lnTo>
                    <a:pt x="379872" y="81137"/>
                  </a:lnTo>
                  <a:lnTo>
                    <a:pt x="367075" y="72507"/>
                  </a:lnTo>
                  <a:lnTo>
                    <a:pt x="351409" y="69342"/>
                  </a:lnTo>
                  <a:close/>
                </a:path>
                <a:path w="391795" h="323214">
                  <a:moveTo>
                    <a:pt x="157607" y="208534"/>
                  </a:moveTo>
                  <a:lnTo>
                    <a:pt x="86613" y="208534"/>
                  </a:lnTo>
                  <a:lnTo>
                    <a:pt x="73398" y="221658"/>
                  </a:lnTo>
                  <a:lnTo>
                    <a:pt x="60801" y="230187"/>
                  </a:lnTo>
                  <a:lnTo>
                    <a:pt x="16890" y="252984"/>
                  </a:lnTo>
                  <a:lnTo>
                    <a:pt x="64541" y="246663"/>
                  </a:lnTo>
                  <a:lnTo>
                    <a:pt x="98536" y="238902"/>
                  </a:lnTo>
                  <a:lnTo>
                    <a:pt x="126886" y="227070"/>
                  </a:lnTo>
                  <a:lnTo>
                    <a:pt x="157607" y="208534"/>
                  </a:lnTo>
                  <a:close/>
                </a:path>
                <a:path w="391795" h="323214">
                  <a:moveTo>
                    <a:pt x="257683" y="0"/>
                  </a:moveTo>
                  <a:lnTo>
                    <a:pt x="40259" y="0"/>
                  </a:lnTo>
                  <a:lnTo>
                    <a:pt x="24592" y="3165"/>
                  </a:lnTo>
                  <a:lnTo>
                    <a:pt x="11795" y="11795"/>
                  </a:lnTo>
                  <a:lnTo>
                    <a:pt x="3165" y="24592"/>
                  </a:lnTo>
                  <a:lnTo>
                    <a:pt x="0" y="40259"/>
                  </a:lnTo>
                  <a:lnTo>
                    <a:pt x="0" y="168275"/>
                  </a:lnTo>
                  <a:lnTo>
                    <a:pt x="3165" y="183941"/>
                  </a:lnTo>
                  <a:lnTo>
                    <a:pt x="11795" y="196738"/>
                  </a:lnTo>
                  <a:lnTo>
                    <a:pt x="24592" y="205368"/>
                  </a:lnTo>
                  <a:lnTo>
                    <a:pt x="40259" y="208534"/>
                  </a:lnTo>
                  <a:lnTo>
                    <a:pt x="257683" y="208534"/>
                  </a:lnTo>
                  <a:lnTo>
                    <a:pt x="273423" y="205368"/>
                  </a:lnTo>
                  <a:lnTo>
                    <a:pt x="286258" y="196738"/>
                  </a:lnTo>
                  <a:lnTo>
                    <a:pt x="294901" y="183941"/>
                  </a:lnTo>
                  <a:lnTo>
                    <a:pt x="298069" y="168275"/>
                  </a:lnTo>
                  <a:lnTo>
                    <a:pt x="298069" y="126746"/>
                  </a:lnTo>
                  <a:lnTo>
                    <a:pt x="74802" y="126746"/>
                  </a:lnTo>
                  <a:lnTo>
                    <a:pt x="65833" y="124920"/>
                  </a:lnTo>
                  <a:lnTo>
                    <a:pt x="58483" y="119951"/>
                  </a:lnTo>
                  <a:lnTo>
                    <a:pt x="53514" y="112601"/>
                  </a:lnTo>
                  <a:lnTo>
                    <a:pt x="51688" y="103632"/>
                  </a:lnTo>
                  <a:lnTo>
                    <a:pt x="53514" y="94662"/>
                  </a:lnTo>
                  <a:lnTo>
                    <a:pt x="58483" y="87312"/>
                  </a:lnTo>
                  <a:lnTo>
                    <a:pt x="65833" y="82343"/>
                  </a:lnTo>
                  <a:lnTo>
                    <a:pt x="74802" y="80518"/>
                  </a:lnTo>
                  <a:lnTo>
                    <a:pt x="298069" y="80518"/>
                  </a:lnTo>
                  <a:lnTo>
                    <a:pt x="298069" y="40259"/>
                  </a:lnTo>
                  <a:lnTo>
                    <a:pt x="294901" y="24592"/>
                  </a:lnTo>
                  <a:lnTo>
                    <a:pt x="286258" y="11795"/>
                  </a:lnTo>
                  <a:lnTo>
                    <a:pt x="273423" y="3165"/>
                  </a:lnTo>
                  <a:lnTo>
                    <a:pt x="257683" y="0"/>
                  </a:lnTo>
                  <a:close/>
                </a:path>
                <a:path w="391795" h="323214">
                  <a:moveTo>
                    <a:pt x="148971" y="80518"/>
                  </a:moveTo>
                  <a:lnTo>
                    <a:pt x="74802" y="80518"/>
                  </a:lnTo>
                  <a:lnTo>
                    <a:pt x="83825" y="82343"/>
                  </a:lnTo>
                  <a:lnTo>
                    <a:pt x="91170" y="87312"/>
                  </a:lnTo>
                  <a:lnTo>
                    <a:pt x="96109" y="94662"/>
                  </a:lnTo>
                  <a:lnTo>
                    <a:pt x="97916" y="103632"/>
                  </a:lnTo>
                  <a:lnTo>
                    <a:pt x="96109" y="112601"/>
                  </a:lnTo>
                  <a:lnTo>
                    <a:pt x="91170" y="119951"/>
                  </a:lnTo>
                  <a:lnTo>
                    <a:pt x="83825" y="124920"/>
                  </a:lnTo>
                  <a:lnTo>
                    <a:pt x="74802" y="126746"/>
                  </a:lnTo>
                  <a:lnTo>
                    <a:pt x="148971" y="126746"/>
                  </a:lnTo>
                  <a:lnTo>
                    <a:pt x="140001" y="124920"/>
                  </a:lnTo>
                  <a:lnTo>
                    <a:pt x="132651" y="119951"/>
                  </a:lnTo>
                  <a:lnTo>
                    <a:pt x="127682" y="112601"/>
                  </a:lnTo>
                  <a:lnTo>
                    <a:pt x="125857" y="103632"/>
                  </a:lnTo>
                  <a:lnTo>
                    <a:pt x="127682" y="94662"/>
                  </a:lnTo>
                  <a:lnTo>
                    <a:pt x="132651" y="87312"/>
                  </a:lnTo>
                  <a:lnTo>
                    <a:pt x="140001" y="82343"/>
                  </a:lnTo>
                  <a:lnTo>
                    <a:pt x="148971" y="80518"/>
                  </a:lnTo>
                  <a:close/>
                </a:path>
                <a:path w="391795" h="323214">
                  <a:moveTo>
                    <a:pt x="223138" y="80518"/>
                  </a:moveTo>
                  <a:lnTo>
                    <a:pt x="148971" y="80518"/>
                  </a:lnTo>
                  <a:lnTo>
                    <a:pt x="157993" y="82343"/>
                  </a:lnTo>
                  <a:lnTo>
                    <a:pt x="165338" y="87312"/>
                  </a:lnTo>
                  <a:lnTo>
                    <a:pt x="170277" y="94662"/>
                  </a:lnTo>
                  <a:lnTo>
                    <a:pt x="172085" y="103632"/>
                  </a:lnTo>
                  <a:lnTo>
                    <a:pt x="170277" y="112601"/>
                  </a:lnTo>
                  <a:lnTo>
                    <a:pt x="165338" y="119951"/>
                  </a:lnTo>
                  <a:lnTo>
                    <a:pt x="157993" y="124920"/>
                  </a:lnTo>
                  <a:lnTo>
                    <a:pt x="148971" y="126746"/>
                  </a:lnTo>
                  <a:lnTo>
                    <a:pt x="223138" y="126746"/>
                  </a:lnTo>
                  <a:lnTo>
                    <a:pt x="214169" y="124920"/>
                  </a:lnTo>
                  <a:lnTo>
                    <a:pt x="206819" y="119951"/>
                  </a:lnTo>
                  <a:lnTo>
                    <a:pt x="201850" y="112601"/>
                  </a:lnTo>
                  <a:lnTo>
                    <a:pt x="200025" y="103632"/>
                  </a:lnTo>
                  <a:lnTo>
                    <a:pt x="201850" y="94662"/>
                  </a:lnTo>
                  <a:lnTo>
                    <a:pt x="206819" y="87312"/>
                  </a:lnTo>
                  <a:lnTo>
                    <a:pt x="214169" y="82343"/>
                  </a:lnTo>
                  <a:lnTo>
                    <a:pt x="223138" y="80518"/>
                  </a:lnTo>
                  <a:close/>
                </a:path>
                <a:path w="391795" h="323214">
                  <a:moveTo>
                    <a:pt x="298069" y="80518"/>
                  </a:moveTo>
                  <a:lnTo>
                    <a:pt x="223138" y="80518"/>
                  </a:lnTo>
                  <a:lnTo>
                    <a:pt x="232161" y="82343"/>
                  </a:lnTo>
                  <a:lnTo>
                    <a:pt x="239506" y="87312"/>
                  </a:lnTo>
                  <a:lnTo>
                    <a:pt x="244445" y="94662"/>
                  </a:lnTo>
                  <a:lnTo>
                    <a:pt x="246252" y="103632"/>
                  </a:lnTo>
                  <a:lnTo>
                    <a:pt x="244445" y="112601"/>
                  </a:lnTo>
                  <a:lnTo>
                    <a:pt x="239506" y="119951"/>
                  </a:lnTo>
                  <a:lnTo>
                    <a:pt x="232161" y="124920"/>
                  </a:lnTo>
                  <a:lnTo>
                    <a:pt x="223138" y="126746"/>
                  </a:lnTo>
                  <a:lnTo>
                    <a:pt x="298069" y="126746"/>
                  </a:lnTo>
                  <a:lnTo>
                    <a:pt x="298069" y="80518"/>
                  </a:lnTo>
                  <a:close/>
                </a:path>
              </a:pathLst>
            </a:custGeom>
            <a:solidFill>
              <a:srgbClr val="156BD0"/>
            </a:solidFill>
            <a:ln>
              <a:solidFill>
                <a:srgbClr val="156BD0"/>
              </a:solidFill>
            </a:ln>
          </p:spPr>
          <p:txBody>
            <a:bodyPr wrap="square" lIns="0" tIns="0" rIns="0" bIns="0" rtlCol="0"/>
            <a:lstStyle/>
            <a:p>
              <a:endParaRPr lang="es-EC">
                <a:latin typeface="+mj-lt"/>
              </a:endParaRPr>
            </a:p>
          </p:txBody>
        </p:sp>
      </p:grpSp>
      <p:grpSp>
        <p:nvGrpSpPr>
          <p:cNvPr id="44" name="Grupo 45">
            <a:extLst>
              <a:ext uri="{FF2B5EF4-FFF2-40B4-BE49-F238E27FC236}">
                <a16:creationId xmlns:a16="http://schemas.microsoft.com/office/drawing/2014/main" xmlns="" id="{A0D10872-7EB5-4E34-B94E-655BEB5A88F3}"/>
              </a:ext>
            </a:extLst>
          </p:cNvPr>
          <p:cNvGrpSpPr/>
          <p:nvPr/>
        </p:nvGrpSpPr>
        <p:grpSpPr>
          <a:xfrm>
            <a:off x="10029151" y="1297295"/>
            <a:ext cx="1407018" cy="1175379"/>
            <a:chOff x="719109" y="1324531"/>
            <a:chExt cx="1544612" cy="1514916"/>
          </a:xfrm>
        </p:grpSpPr>
        <p:sp>
          <p:nvSpPr>
            <p:cNvPr id="45" name="object 42">
              <a:extLst>
                <a:ext uri="{FF2B5EF4-FFF2-40B4-BE49-F238E27FC236}">
                  <a16:creationId xmlns:a16="http://schemas.microsoft.com/office/drawing/2014/main" xmlns="" id="{42AF7A06-2E2E-49CC-9A53-09B0C521378F}"/>
                </a:ext>
              </a:extLst>
            </p:cNvPr>
            <p:cNvSpPr/>
            <p:nvPr/>
          </p:nvSpPr>
          <p:spPr>
            <a:xfrm>
              <a:off x="1216517" y="1324531"/>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solidFill>
              <a:srgbClr val="156BD0"/>
            </a:solidFill>
            <a:ln w="50292">
              <a:solidFill>
                <a:srgbClr val="156BD0"/>
              </a:solidFill>
            </a:ln>
          </p:spPr>
          <p:txBody>
            <a:bodyPr wrap="square" lIns="0" tIns="0" rIns="0" bIns="0" rtlCol="0"/>
            <a:lstStyle/>
            <a:p>
              <a:endParaRPr lang="es-EC">
                <a:latin typeface="+mj-lt"/>
              </a:endParaRPr>
            </a:p>
          </p:txBody>
        </p:sp>
        <p:sp>
          <p:nvSpPr>
            <p:cNvPr id="46" name="object 40">
              <a:extLst>
                <a:ext uri="{FF2B5EF4-FFF2-40B4-BE49-F238E27FC236}">
                  <a16:creationId xmlns:a16="http://schemas.microsoft.com/office/drawing/2014/main" xmlns="" id="{C1CFCAD8-9756-409D-A8F3-3319FDC5E805}"/>
                </a:ext>
              </a:extLst>
            </p:cNvPr>
            <p:cNvSpPr/>
            <p:nvPr/>
          </p:nvSpPr>
          <p:spPr>
            <a:xfrm>
              <a:off x="719109" y="2274986"/>
              <a:ext cx="1544612"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solidFill>
              <a:srgbClr val="156BD0"/>
            </a:solidFill>
            <a:ln w="50292">
              <a:solidFill>
                <a:srgbClr val="156BD0"/>
              </a:solidFill>
            </a:ln>
          </p:spPr>
          <p:txBody>
            <a:bodyPr wrap="square" lIns="0" tIns="0" rIns="0" bIns="0" rtlCol="0"/>
            <a:lstStyle/>
            <a:p>
              <a:endParaRPr lang="es-EC">
                <a:latin typeface="+mj-lt"/>
              </a:endParaRPr>
            </a:p>
          </p:txBody>
        </p:sp>
        <p:sp>
          <p:nvSpPr>
            <p:cNvPr id="47" name="object 44">
              <a:extLst>
                <a:ext uri="{FF2B5EF4-FFF2-40B4-BE49-F238E27FC236}">
                  <a16:creationId xmlns:a16="http://schemas.microsoft.com/office/drawing/2014/main" xmlns="" id="{315D2A83-38D2-41F1-8D30-5BAF5472EF2D}"/>
                </a:ext>
              </a:extLst>
            </p:cNvPr>
            <p:cNvSpPr txBox="1"/>
            <p:nvPr/>
          </p:nvSpPr>
          <p:spPr>
            <a:xfrm>
              <a:off x="1241455" y="2381430"/>
              <a:ext cx="600852" cy="373545"/>
            </a:xfrm>
            <a:prstGeom prst="rect">
              <a:avLst/>
            </a:prstGeom>
          </p:spPr>
          <p:txBody>
            <a:bodyPr vert="horz" wrap="square" lIns="0" tIns="12700" rIns="0" bIns="0" rtlCol="0">
              <a:spAutoFit/>
            </a:bodyPr>
            <a:lstStyle/>
            <a:p>
              <a:pPr marL="12700">
                <a:lnSpc>
                  <a:spcPct val="100000"/>
                </a:lnSpc>
                <a:spcBef>
                  <a:spcPts val="100"/>
                </a:spcBef>
              </a:pPr>
              <a:r>
                <a:rPr lang="es-EC" sz="1800" b="1" spc="-145" dirty="0">
                  <a:solidFill>
                    <a:schemeClr val="bg1"/>
                  </a:solidFill>
                  <a:latin typeface="+mj-lt"/>
                  <a:cs typeface="Tahoma"/>
                </a:rPr>
                <a:t>2024</a:t>
              </a:r>
              <a:endParaRPr lang="es-EC" sz="1800" dirty="0">
                <a:solidFill>
                  <a:schemeClr val="bg1"/>
                </a:solidFill>
                <a:latin typeface="+mj-lt"/>
                <a:cs typeface="Tahoma"/>
              </a:endParaRPr>
            </a:p>
          </p:txBody>
        </p:sp>
        <p:sp>
          <p:nvSpPr>
            <p:cNvPr id="48" name="object 49">
              <a:extLst>
                <a:ext uri="{FF2B5EF4-FFF2-40B4-BE49-F238E27FC236}">
                  <a16:creationId xmlns:a16="http://schemas.microsoft.com/office/drawing/2014/main" xmlns="" id="{365A123F-2DEC-4B47-9546-7CF0911AD831}"/>
                </a:ext>
              </a:extLst>
            </p:cNvPr>
            <p:cNvSpPr/>
            <p:nvPr/>
          </p:nvSpPr>
          <p:spPr>
            <a:xfrm>
              <a:off x="1386938" y="1496149"/>
              <a:ext cx="282735" cy="308885"/>
            </a:xfrm>
            <a:custGeom>
              <a:avLst/>
              <a:gdLst/>
              <a:ahLst/>
              <a:cxnLst/>
              <a:rect l="l" t="t" r="r" b="b"/>
              <a:pathLst>
                <a:path w="367665" h="375285">
                  <a:moveTo>
                    <a:pt x="20446" y="0"/>
                  </a:moveTo>
                  <a:lnTo>
                    <a:pt x="0" y="0"/>
                  </a:lnTo>
                  <a:lnTo>
                    <a:pt x="0" y="374903"/>
                  </a:lnTo>
                  <a:lnTo>
                    <a:pt x="367283" y="374903"/>
                  </a:lnTo>
                  <a:lnTo>
                    <a:pt x="367283" y="354075"/>
                  </a:lnTo>
                  <a:lnTo>
                    <a:pt x="20446" y="354075"/>
                  </a:lnTo>
                  <a:lnTo>
                    <a:pt x="20446" y="0"/>
                  </a:lnTo>
                  <a:close/>
                </a:path>
                <a:path w="367665" h="375285">
                  <a:moveTo>
                    <a:pt x="98551" y="237870"/>
                  </a:moveTo>
                  <a:lnTo>
                    <a:pt x="45592" y="237870"/>
                  </a:lnTo>
                  <a:lnTo>
                    <a:pt x="45592" y="337819"/>
                  </a:lnTo>
                  <a:lnTo>
                    <a:pt x="98551" y="337819"/>
                  </a:lnTo>
                  <a:lnTo>
                    <a:pt x="98551" y="237870"/>
                  </a:lnTo>
                  <a:close/>
                </a:path>
                <a:path w="367665" h="375285">
                  <a:moveTo>
                    <a:pt x="180212" y="196214"/>
                  </a:moveTo>
                  <a:lnTo>
                    <a:pt x="127126" y="196214"/>
                  </a:lnTo>
                  <a:lnTo>
                    <a:pt x="127126" y="337819"/>
                  </a:lnTo>
                  <a:lnTo>
                    <a:pt x="180212" y="337819"/>
                  </a:lnTo>
                  <a:lnTo>
                    <a:pt x="180212" y="196214"/>
                  </a:lnTo>
                  <a:close/>
                </a:path>
                <a:path w="367665" h="375285">
                  <a:moveTo>
                    <a:pt x="261874" y="154558"/>
                  </a:moveTo>
                  <a:lnTo>
                    <a:pt x="208787" y="154558"/>
                  </a:lnTo>
                  <a:lnTo>
                    <a:pt x="208787" y="337819"/>
                  </a:lnTo>
                  <a:lnTo>
                    <a:pt x="261874" y="337819"/>
                  </a:lnTo>
                  <a:lnTo>
                    <a:pt x="261874" y="154558"/>
                  </a:lnTo>
                  <a:close/>
                </a:path>
                <a:path w="367665" h="375285">
                  <a:moveTo>
                    <a:pt x="343534" y="112902"/>
                  </a:moveTo>
                  <a:lnTo>
                    <a:pt x="290449" y="112902"/>
                  </a:lnTo>
                  <a:lnTo>
                    <a:pt x="290449" y="337819"/>
                  </a:lnTo>
                  <a:lnTo>
                    <a:pt x="343534" y="337819"/>
                  </a:lnTo>
                  <a:lnTo>
                    <a:pt x="343534" y="112902"/>
                  </a:lnTo>
                  <a:close/>
                </a:path>
                <a:path w="367665" h="375285">
                  <a:moveTo>
                    <a:pt x="263143" y="26034"/>
                  </a:moveTo>
                  <a:lnTo>
                    <a:pt x="271652" y="41020"/>
                  </a:lnTo>
                  <a:lnTo>
                    <a:pt x="44450" y="174878"/>
                  </a:lnTo>
                  <a:lnTo>
                    <a:pt x="61340" y="204850"/>
                  </a:lnTo>
                  <a:lnTo>
                    <a:pt x="288670" y="70992"/>
                  </a:lnTo>
                  <a:lnTo>
                    <a:pt x="304744" y="70992"/>
                  </a:lnTo>
                  <a:lnTo>
                    <a:pt x="326516" y="28575"/>
                  </a:lnTo>
                  <a:lnTo>
                    <a:pt x="263143" y="26034"/>
                  </a:lnTo>
                  <a:close/>
                </a:path>
                <a:path w="367665" h="375285">
                  <a:moveTo>
                    <a:pt x="304744" y="70992"/>
                  </a:moveTo>
                  <a:lnTo>
                    <a:pt x="288670" y="70992"/>
                  </a:lnTo>
                  <a:lnTo>
                    <a:pt x="297052" y="85978"/>
                  </a:lnTo>
                  <a:lnTo>
                    <a:pt x="304744" y="70992"/>
                  </a:lnTo>
                  <a:close/>
                </a:path>
              </a:pathLst>
            </a:custGeom>
            <a:solidFill>
              <a:srgbClr val="FFFFFF"/>
            </a:solidFill>
          </p:spPr>
          <p:txBody>
            <a:bodyPr wrap="square" lIns="0" tIns="0" rIns="0" bIns="0" rtlCol="0"/>
            <a:lstStyle/>
            <a:p>
              <a:endParaRPr lang="es-EC">
                <a:latin typeface="+mj-lt"/>
              </a:endParaRPr>
            </a:p>
          </p:txBody>
        </p:sp>
        <p:sp>
          <p:nvSpPr>
            <p:cNvPr id="49" name="object 46">
              <a:extLst>
                <a:ext uri="{FF2B5EF4-FFF2-40B4-BE49-F238E27FC236}">
                  <a16:creationId xmlns:a16="http://schemas.microsoft.com/office/drawing/2014/main" xmlns="" id="{8D91168A-C486-469D-853D-AD55BF47D4F3}"/>
                </a:ext>
              </a:extLst>
            </p:cNvPr>
            <p:cNvSpPr/>
            <p:nvPr/>
          </p:nvSpPr>
          <p:spPr>
            <a:xfrm>
              <a:off x="1550027" y="1981814"/>
              <a:ext cx="0" cy="274320"/>
            </a:xfrm>
            <a:custGeom>
              <a:avLst/>
              <a:gdLst/>
              <a:ahLst/>
              <a:cxnLst/>
              <a:rect l="l" t="t" r="r" b="b"/>
              <a:pathLst>
                <a:path h="575944">
                  <a:moveTo>
                    <a:pt x="0" y="0"/>
                  </a:moveTo>
                  <a:lnTo>
                    <a:pt x="0" y="575944"/>
                  </a:lnTo>
                </a:path>
              </a:pathLst>
            </a:custGeom>
            <a:ln w="50292">
              <a:solidFill>
                <a:srgbClr val="156BD0"/>
              </a:solidFill>
            </a:ln>
          </p:spPr>
          <p:txBody>
            <a:bodyPr wrap="square" lIns="0" tIns="0" rIns="0" bIns="0" rtlCol="0"/>
            <a:lstStyle/>
            <a:p>
              <a:endParaRPr lang="es-EC">
                <a:latin typeface="+mj-lt"/>
              </a:endParaRPr>
            </a:p>
          </p:txBody>
        </p:sp>
      </p:grpSp>
      <p:grpSp>
        <p:nvGrpSpPr>
          <p:cNvPr id="50" name="Grupo 51">
            <a:extLst>
              <a:ext uri="{FF2B5EF4-FFF2-40B4-BE49-F238E27FC236}">
                <a16:creationId xmlns:a16="http://schemas.microsoft.com/office/drawing/2014/main" xmlns="" id="{61C763C9-B34F-4F25-A417-EB0D58CFD455}"/>
              </a:ext>
            </a:extLst>
          </p:cNvPr>
          <p:cNvGrpSpPr/>
          <p:nvPr/>
        </p:nvGrpSpPr>
        <p:grpSpPr>
          <a:xfrm>
            <a:off x="2218621" y="1287236"/>
            <a:ext cx="1655720" cy="1185039"/>
            <a:chOff x="2187880" y="1314283"/>
            <a:chExt cx="2020824" cy="1527367"/>
          </a:xfrm>
        </p:grpSpPr>
        <p:grpSp>
          <p:nvGrpSpPr>
            <p:cNvPr id="51" name="Grupo 52">
              <a:extLst>
                <a:ext uri="{FF2B5EF4-FFF2-40B4-BE49-F238E27FC236}">
                  <a16:creationId xmlns:a16="http://schemas.microsoft.com/office/drawing/2014/main" xmlns="" id="{57F1DDDA-091A-4C0A-AC22-37758BA09F59}"/>
                </a:ext>
              </a:extLst>
            </p:cNvPr>
            <p:cNvGrpSpPr/>
            <p:nvPr/>
          </p:nvGrpSpPr>
          <p:grpSpPr>
            <a:xfrm>
              <a:off x="2187880" y="1498751"/>
              <a:ext cx="2020824" cy="1342899"/>
              <a:chOff x="2187880" y="1498751"/>
              <a:chExt cx="2020824" cy="1342899"/>
            </a:xfrm>
          </p:grpSpPr>
          <p:sp>
            <p:nvSpPr>
              <p:cNvPr id="52" name="object 50">
                <a:extLst>
                  <a:ext uri="{FF2B5EF4-FFF2-40B4-BE49-F238E27FC236}">
                    <a16:creationId xmlns:a16="http://schemas.microsoft.com/office/drawing/2014/main" xmlns="" id="{59577283-432B-4D3D-8EDC-1B3F615142F6}"/>
                  </a:ext>
                </a:extLst>
              </p:cNvPr>
              <p:cNvSpPr/>
              <p:nvPr/>
            </p:nvSpPr>
            <p:spPr>
              <a:xfrm>
                <a:off x="3056516" y="1498751"/>
                <a:ext cx="284958" cy="328746"/>
              </a:xfrm>
              <a:custGeom>
                <a:avLst/>
                <a:gdLst/>
                <a:ahLst/>
                <a:cxnLst/>
                <a:rect l="l" t="t" r="r" b="b"/>
                <a:pathLst>
                  <a:path w="396239" h="399414">
                    <a:moveTo>
                      <a:pt x="112256" y="311150"/>
                    </a:moveTo>
                    <a:lnTo>
                      <a:pt x="84582" y="311150"/>
                    </a:lnTo>
                    <a:lnTo>
                      <a:pt x="91953" y="318482"/>
                    </a:lnTo>
                    <a:lnTo>
                      <a:pt x="99933" y="325231"/>
                    </a:lnTo>
                    <a:lnTo>
                      <a:pt x="108459" y="331384"/>
                    </a:lnTo>
                    <a:lnTo>
                      <a:pt x="117475" y="336931"/>
                    </a:lnTo>
                    <a:lnTo>
                      <a:pt x="116712" y="383667"/>
                    </a:lnTo>
                    <a:lnTo>
                      <a:pt x="174878" y="399288"/>
                    </a:lnTo>
                    <a:lnTo>
                      <a:pt x="197612" y="358394"/>
                    </a:lnTo>
                    <a:lnTo>
                      <a:pt x="209101" y="358038"/>
                    </a:lnTo>
                    <a:lnTo>
                      <a:pt x="220472" y="356790"/>
                    </a:lnTo>
                    <a:lnTo>
                      <a:pt x="231651" y="354661"/>
                    </a:lnTo>
                    <a:lnTo>
                      <a:pt x="242570" y="351663"/>
                    </a:lnTo>
                    <a:lnTo>
                      <a:pt x="324302" y="351663"/>
                    </a:lnTo>
                    <a:lnTo>
                      <a:pt x="320160" y="340820"/>
                    </a:lnTo>
                    <a:lnTo>
                      <a:pt x="205235" y="340820"/>
                    </a:lnTo>
                    <a:lnTo>
                      <a:pt x="160654" y="336296"/>
                    </a:lnTo>
                    <a:lnTo>
                      <a:pt x="119702" y="317928"/>
                    </a:lnTo>
                    <a:lnTo>
                      <a:pt x="112256" y="311150"/>
                    </a:lnTo>
                    <a:close/>
                  </a:path>
                  <a:path w="396239" h="399414">
                    <a:moveTo>
                      <a:pt x="324302" y="351663"/>
                    </a:moveTo>
                    <a:lnTo>
                      <a:pt x="242570" y="351663"/>
                    </a:lnTo>
                    <a:lnTo>
                      <a:pt x="237998" y="354838"/>
                    </a:lnTo>
                    <a:lnTo>
                      <a:pt x="275463" y="387350"/>
                    </a:lnTo>
                    <a:lnTo>
                      <a:pt x="324738" y="352806"/>
                    </a:lnTo>
                    <a:lnTo>
                      <a:pt x="324302" y="351663"/>
                    </a:lnTo>
                    <a:close/>
                  </a:path>
                  <a:path w="396239" h="399414">
                    <a:moveTo>
                      <a:pt x="277044" y="61388"/>
                    </a:moveTo>
                    <a:lnTo>
                      <a:pt x="188464" y="61388"/>
                    </a:lnTo>
                    <a:lnTo>
                      <a:pt x="233045" y="65912"/>
                    </a:lnTo>
                    <a:lnTo>
                      <a:pt x="273936" y="84280"/>
                    </a:lnTo>
                    <a:lnTo>
                      <a:pt x="305916" y="113425"/>
                    </a:lnTo>
                    <a:lnTo>
                      <a:pt x="327356" y="150531"/>
                    </a:lnTo>
                    <a:lnTo>
                      <a:pt x="336628" y="192782"/>
                    </a:lnTo>
                    <a:lnTo>
                      <a:pt x="332104" y="237362"/>
                    </a:lnTo>
                    <a:lnTo>
                      <a:pt x="313737" y="278192"/>
                    </a:lnTo>
                    <a:lnTo>
                      <a:pt x="284592" y="310135"/>
                    </a:lnTo>
                    <a:lnTo>
                      <a:pt x="247486" y="331555"/>
                    </a:lnTo>
                    <a:lnTo>
                      <a:pt x="205235" y="340820"/>
                    </a:lnTo>
                    <a:lnTo>
                      <a:pt x="320160" y="340820"/>
                    </a:lnTo>
                    <a:lnTo>
                      <a:pt x="309117" y="311912"/>
                    </a:lnTo>
                    <a:lnTo>
                      <a:pt x="315114" y="305700"/>
                    </a:lnTo>
                    <a:lnTo>
                      <a:pt x="320706" y="299085"/>
                    </a:lnTo>
                    <a:lnTo>
                      <a:pt x="325870" y="292088"/>
                    </a:lnTo>
                    <a:lnTo>
                      <a:pt x="330580" y="284734"/>
                    </a:lnTo>
                    <a:lnTo>
                      <a:pt x="378537" y="284734"/>
                    </a:lnTo>
                    <a:lnTo>
                      <a:pt x="393953" y="227330"/>
                    </a:lnTo>
                    <a:lnTo>
                      <a:pt x="354584" y="205612"/>
                    </a:lnTo>
                    <a:lnTo>
                      <a:pt x="354560" y="192782"/>
                    </a:lnTo>
                    <a:lnTo>
                      <a:pt x="353806" y="182880"/>
                    </a:lnTo>
                    <a:lnTo>
                      <a:pt x="352065" y="171787"/>
                    </a:lnTo>
                    <a:lnTo>
                      <a:pt x="349503" y="160909"/>
                    </a:lnTo>
                    <a:lnTo>
                      <a:pt x="380873" y="132587"/>
                    </a:lnTo>
                    <a:lnTo>
                      <a:pt x="358533" y="90424"/>
                    </a:lnTo>
                    <a:lnTo>
                      <a:pt x="308483" y="90424"/>
                    </a:lnTo>
                    <a:lnTo>
                      <a:pt x="301091" y="83111"/>
                    </a:lnTo>
                    <a:lnTo>
                      <a:pt x="293068" y="76406"/>
                    </a:lnTo>
                    <a:lnTo>
                      <a:pt x="284497" y="70296"/>
                    </a:lnTo>
                    <a:lnTo>
                      <a:pt x="275463" y="64770"/>
                    </a:lnTo>
                    <a:lnTo>
                      <a:pt x="276992" y="64770"/>
                    </a:lnTo>
                    <a:lnTo>
                      <a:pt x="277044" y="61388"/>
                    </a:lnTo>
                    <a:close/>
                  </a:path>
                  <a:path w="396239" h="399414">
                    <a:moveTo>
                      <a:pt x="15621" y="121412"/>
                    </a:moveTo>
                    <a:lnTo>
                      <a:pt x="0" y="179578"/>
                    </a:lnTo>
                    <a:lnTo>
                      <a:pt x="38735" y="201041"/>
                    </a:lnTo>
                    <a:lnTo>
                      <a:pt x="39086" y="211256"/>
                    </a:lnTo>
                    <a:lnTo>
                      <a:pt x="40116" y="221329"/>
                    </a:lnTo>
                    <a:lnTo>
                      <a:pt x="41788" y="231259"/>
                    </a:lnTo>
                    <a:lnTo>
                      <a:pt x="44068" y="241046"/>
                    </a:lnTo>
                    <a:lnTo>
                      <a:pt x="11175" y="267716"/>
                    </a:lnTo>
                    <a:lnTo>
                      <a:pt x="36702" y="322199"/>
                    </a:lnTo>
                    <a:lnTo>
                      <a:pt x="85343" y="312800"/>
                    </a:lnTo>
                    <a:lnTo>
                      <a:pt x="84582" y="311150"/>
                    </a:lnTo>
                    <a:lnTo>
                      <a:pt x="112256" y="311150"/>
                    </a:lnTo>
                    <a:lnTo>
                      <a:pt x="87691" y="288783"/>
                    </a:lnTo>
                    <a:lnTo>
                      <a:pt x="66252" y="251677"/>
                    </a:lnTo>
                    <a:lnTo>
                      <a:pt x="57010" y="209426"/>
                    </a:lnTo>
                    <a:lnTo>
                      <a:pt x="61595" y="164846"/>
                    </a:lnTo>
                    <a:lnTo>
                      <a:pt x="79962" y="124016"/>
                    </a:lnTo>
                    <a:lnTo>
                      <a:pt x="81642" y="122174"/>
                    </a:lnTo>
                    <a:lnTo>
                      <a:pt x="60071" y="122174"/>
                    </a:lnTo>
                    <a:lnTo>
                      <a:pt x="15621" y="121412"/>
                    </a:lnTo>
                    <a:close/>
                  </a:path>
                  <a:path w="396239" h="399414">
                    <a:moveTo>
                      <a:pt x="180042" y="80355"/>
                    </a:moveTo>
                    <a:lnTo>
                      <a:pt x="135858" y="95535"/>
                    </a:lnTo>
                    <a:lnTo>
                      <a:pt x="100580" y="126194"/>
                    </a:lnTo>
                    <a:lnTo>
                      <a:pt x="78993" y="169545"/>
                    </a:lnTo>
                    <a:lnTo>
                      <a:pt x="75983" y="217846"/>
                    </a:lnTo>
                    <a:lnTo>
                      <a:pt x="91201" y="262016"/>
                    </a:lnTo>
                    <a:lnTo>
                      <a:pt x="121874" y="297257"/>
                    </a:lnTo>
                    <a:lnTo>
                      <a:pt x="165226" y="318770"/>
                    </a:lnTo>
                    <a:lnTo>
                      <a:pt x="213602" y="321853"/>
                    </a:lnTo>
                    <a:lnTo>
                      <a:pt x="257809" y="306673"/>
                    </a:lnTo>
                    <a:lnTo>
                      <a:pt x="293064" y="276014"/>
                    </a:lnTo>
                    <a:lnTo>
                      <a:pt x="294726" y="272665"/>
                    </a:lnTo>
                    <a:lnTo>
                      <a:pt x="206779" y="272665"/>
                    </a:lnTo>
                    <a:lnTo>
                      <a:pt x="178180" y="270891"/>
                    </a:lnTo>
                    <a:lnTo>
                      <a:pt x="152449" y="258095"/>
                    </a:lnTo>
                    <a:lnTo>
                      <a:pt x="134254" y="237204"/>
                    </a:lnTo>
                    <a:lnTo>
                      <a:pt x="125307" y="211256"/>
                    </a:lnTo>
                    <a:lnTo>
                      <a:pt x="125326" y="209426"/>
                    </a:lnTo>
                    <a:lnTo>
                      <a:pt x="127000" y="182372"/>
                    </a:lnTo>
                    <a:lnTo>
                      <a:pt x="139813" y="156714"/>
                    </a:lnTo>
                    <a:lnTo>
                      <a:pt x="160734" y="138557"/>
                    </a:lnTo>
                    <a:lnTo>
                      <a:pt x="186918" y="129543"/>
                    </a:lnTo>
                    <a:lnTo>
                      <a:pt x="293191" y="129543"/>
                    </a:lnTo>
                    <a:lnTo>
                      <a:pt x="271770" y="104951"/>
                    </a:lnTo>
                    <a:lnTo>
                      <a:pt x="228346" y="83438"/>
                    </a:lnTo>
                    <a:lnTo>
                      <a:pt x="180042" y="80355"/>
                    </a:lnTo>
                    <a:close/>
                  </a:path>
                  <a:path w="396239" h="399414">
                    <a:moveTo>
                      <a:pt x="378537" y="284734"/>
                    </a:moveTo>
                    <a:lnTo>
                      <a:pt x="330580" y="284734"/>
                    </a:lnTo>
                    <a:lnTo>
                      <a:pt x="378333" y="285496"/>
                    </a:lnTo>
                    <a:lnTo>
                      <a:pt x="378537" y="284734"/>
                    </a:lnTo>
                    <a:close/>
                  </a:path>
                  <a:path w="396239" h="399414">
                    <a:moveTo>
                      <a:pt x="293191" y="129543"/>
                    </a:moveTo>
                    <a:lnTo>
                      <a:pt x="186918" y="129543"/>
                    </a:lnTo>
                    <a:lnTo>
                      <a:pt x="215518" y="131318"/>
                    </a:lnTo>
                    <a:lnTo>
                      <a:pt x="241248" y="144059"/>
                    </a:lnTo>
                    <a:lnTo>
                      <a:pt x="259429" y="164957"/>
                    </a:lnTo>
                    <a:lnTo>
                      <a:pt x="268418" y="191164"/>
                    </a:lnTo>
                    <a:lnTo>
                      <a:pt x="266573" y="219837"/>
                    </a:lnTo>
                    <a:lnTo>
                      <a:pt x="253833" y="245494"/>
                    </a:lnTo>
                    <a:lnTo>
                      <a:pt x="232949" y="263651"/>
                    </a:lnTo>
                    <a:lnTo>
                      <a:pt x="206779" y="272665"/>
                    </a:lnTo>
                    <a:lnTo>
                      <a:pt x="294726" y="272665"/>
                    </a:lnTo>
                    <a:lnTo>
                      <a:pt x="314578" y="232663"/>
                    </a:lnTo>
                    <a:lnTo>
                      <a:pt x="317660" y="184362"/>
                    </a:lnTo>
                    <a:lnTo>
                      <a:pt x="302466" y="140192"/>
                    </a:lnTo>
                    <a:lnTo>
                      <a:pt x="293191" y="129543"/>
                    </a:lnTo>
                    <a:close/>
                  </a:path>
                  <a:path w="396239" h="399414">
                    <a:moveTo>
                      <a:pt x="117728" y="15367"/>
                    </a:moveTo>
                    <a:lnTo>
                      <a:pt x="66675" y="47244"/>
                    </a:lnTo>
                    <a:lnTo>
                      <a:pt x="81534" y="93218"/>
                    </a:lnTo>
                    <a:lnTo>
                      <a:pt x="75537" y="99885"/>
                    </a:lnTo>
                    <a:lnTo>
                      <a:pt x="69945" y="106934"/>
                    </a:lnTo>
                    <a:lnTo>
                      <a:pt x="64781" y="114363"/>
                    </a:lnTo>
                    <a:lnTo>
                      <a:pt x="60071" y="122174"/>
                    </a:lnTo>
                    <a:lnTo>
                      <a:pt x="81642" y="122174"/>
                    </a:lnTo>
                    <a:lnTo>
                      <a:pt x="109107" y="92073"/>
                    </a:lnTo>
                    <a:lnTo>
                      <a:pt x="146213" y="70653"/>
                    </a:lnTo>
                    <a:lnTo>
                      <a:pt x="188464" y="61388"/>
                    </a:lnTo>
                    <a:lnTo>
                      <a:pt x="277044" y="61388"/>
                    </a:lnTo>
                    <a:lnTo>
                      <a:pt x="277219" y="50037"/>
                    </a:lnTo>
                    <a:lnTo>
                      <a:pt x="153035" y="50037"/>
                    </a:lnTo>
                    <a:lnTo>
                      <a:pt x="153415" y="49784"/>
                    </a:lnTo>
                    <a:lnTo>
                      <a:pt x="117728" y="15367"/>
                    </a:lnTo>
                    <a:close/>
                  </a:path>
                  <a:path w="396239" h="399414">
                    <a:moveTo>
                      <a:pt x="352678" y="79375"/>
                    </a:moveTo>
                    <a:lnTo>
                      <a:pt x="308483" y="90424"/>
                    </a:lnTo>
                    <a:lnTo>
                      <a:pt x="358533" y="90424"/>
                    </a:lnTo>
                    <a:lnTo>
                      <a:pt x="352678" y="79375"/>
                    </a:lnTo>
                    <a:close/>
                  </a:path>
                  <a:path w="396239" h="399414">
                    <a:moveTo>
                      <a:pt x="276992" y="64770"/>
                    </a:moveTo>
                    <a:lnTo>
                      <a:pt x="275463" y="64770"/>
                    </a:lnTo>
                    <a:lnTo>
                      <a:pt x="276987" y="65150"/>
                    </a:lnTo>
                    <a:lnTo>
                      <a:pt x="276992" y="64770"/>
                    </a:lnTo>
                    <a:close/>
                  </a:path>
                  <a:path w="396239" h="399414">
                    <a:moveTo>
                      <a:pt x="219583" y="0"/>
                    </a:moveTo>
                    <a:lnTo>
                      <a:pt x="195452" y="43307"/>
                    </a:lnTo>
                    <a:lnTo>
                      <a:pt x="196976" y="43687"/>
                    </a:lnTo>
                    <a:lnTo>
                      <a:pt x="185771" y="44001"/>
                    </a:lnTo>
                    <a:lnTo>
                      <a:pt x="174672" y="45148"/>
                    </a:lnTo>
                    <a:lnTo>
                      <a:pt x="163740" y="47152"/>
                    </a:lnTo>
                    <a:lnTo>
                      <a:pt x="153035" y="50037"/>
                    </a:lnTo>
                    <a:lnTo>
                      <a:pt x="277219" y="50037"/>
                    </a:lnTo>
                    <a:lnTo>
                      <a:pt x="277749" y="15621"/>
                    </a:lnTo>
                    <a:lnTo>
                      <a:pt x="219583" y="0"/>
                    </a:lnTo>
                    <a:close/>
                  </a:path>
                  <a:path w="396239" h="399414">
                    <a:moveTo>
                      <a:pt x="396239" y="94614"/>
                    </a:moveTo>
                    <a:lnTo>
                      <a:pt x="395097" y="95885"/>
                    </a:lnTo>
                    <a:lnTo>
                      <a:pt x="395604" y="96774"/>
                    </a:lnTo>
                    <a:lnTo>
                      <a:pt x="396239" y="94614"/>
                    </a:lnTo>
                    <a:close/>
                  </a:path>
                </a:pathLst>
              </a:custGeom>
              <a:solidFill>
                <a:srgbClr val="767171"/>
              </a:solidFill>
              <a:ln>
                <a:solidFill>
                  <a:srgbClr val="767171"/>
                </a:solidFill>
              </a:ln>
            </p:spPr>
            <p:txBody>
              <a:bodyPr wrap="square" lIns="0" tIns="0" rIns="0" bIns="0" rtlCol="0"/>
              <a:lstStyle/>
              <a:p>
                <a:endParaRPr lang="es-EC">
                  <a:latin typeface="+mj-lt"/>
                </a:endParaRPr>
              </a:p>
            </p:txBody>
          </p:sp>
          <p:grpSp>
            <p:nvGrpSpPr>
              <p:cNvPr id="53" name="Grupo 55">
                <a:extLst>
                  <a:ext uri="{FF2B5EF4-FFF2-40B4-BE49-F238E27FC236}">
                    <a16:creationId xmlns:a16="http://schemas.microsoft.com/office/drawing/2014/main" xmlns="" id="{B4C42959-5290-4AB0-A300-94CCEA777F12}"/>
                  </a:ext>
                </a:extLst>
              </p:cNvPr>
              <p:cNvGrpSpPr/>
              <p:nvPr/>
            </p:nvGrpSpPr>
            <p:grpSpPr>
              <a:xfrm>
                <a:off x="2187880" y="1984017"/>
                <a:ext cx="2020824" cy="857633"/>
                <a:chOff x="2187880" y="1984017"/>
                <a:chExt cx="2020824" cy="857633"/>
              </a:xfrm>
            </p:grpSpPr>
            <p:sp>
              <p:nvSpPr>
                <p:cNvPr id="54" name="object 40">
                  <a:extLst>
                    <a:ext uri="{FF2B5EF4-FFF2-40B4-BE49-F238E27FC236}">
                      <a16:creationId xmlns:a16="http://schemas.microsoft.com/office/drawing/2014/main" xmlns="" id="{BFE9B217-FE35-4A62-A23D-8DF560686B3D}"/>
                    </a:ext>
                  </a:extLst>
                </p:cNvPr>
                <p:cNvSpPr/>
                <p:nvPr/>
              </p:nvSpPr>
              <p:spPr>
                <a:xfrm>
                  <a:off x="2187880" y="2277189"/>
                  <a:ext cx="2020824"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ln w="50292">
                  <a:solidFill>
                    <a:srgbClr val="767171"/>
                  </a:solidFill>
                </a:ln>
              </p:spPr>
              <p:txBody>
                <a:bodyPr wrap="square" lIns="0" tIns="0" rIns="0" bIns="0" rtlCol="0"/>
                <a:lstStyle/>
                <a:p>
                  <a:endParaRPr lang="es-EC">
                    <a:latin typeface="+mj-lt"/>
                  </a:endParaRPr>
                </a:p>
              </p:txBody>
            </p:sp>
            <p:sp>
              <p:nvSpPr>
                <p:cNvPr id="55" name="object 46">
                  <a:extLst>
                    <a:ext uri="{FF2B5EF4-FFF2-40B4-BE49-F238E27FC236}">
                      <a16:creationId xmlns:a16="http://schemas.microsoft.com/office/drawing/2014/main" xmlns="" id="{EF328CB5-83DF-490A-9F41-3AADFF7543C1}"/>
                    </a:ext>
                  </a:extLst>
                </p:cNvPr>
                <p:cNvSpPr/>
                <p:nvPr/>
              </p:nvSpPr>
              <p:spPr>
                <a:xfrm>
                  <a:off x="3198055" y="1984017"/>
                  <a:ext cx="0" cy="274320"/>
                </a:xfrm>
                <a:custGeom>
                  <a:avLst/>
                  <a:gdLst/>
                  <a:ahLst/>
                  <a:cxnLst/>
                  <a:rect l="l" t="t" r="r" b="b"/>
                  <a:pathLst>
                    <a:path h="575944">
                      <a:moveTo>
                        <a:pt x="0" y="0"/>
                      </a:moveTo>
                      <a:lnTo>
                        <a:pt x="0" y="575944"/>
                      </a:lnTo>
                    </a:path>
                  </a:pathLst>
                </a:custGeom>
                <a:ln w="50292">
                  <a:solidFill>
                    <a:srgbClr val="767171"/>
                  </a:solidFill>
                </a:ln>
              </p:spPr>
              <p:txBody>
                <a:bodyPr wrap="square" lIns="0" tIns="0" rIns="0" bIns="0" rtlCol="0"/>
                <a:lstStyle/>
                <a:p>
                  <a:endParaRPr lang="es-EC">
                    <a:latin typeface="+mj-lt"/>
                  </a:endParaRPr>
                </a:p>
              </p:txBody>
            </p:sp>
          </p:grpSp>
        </p:grpSp>
        <p:sp>
          <p:nvSpPr>
            <p:cNvPr id="56" name="object 42">
              <a:extLst>
                <a:ext uri="{FF2B5EF4-FFF2-40B4-BE49-F238E27FC236}">
                  <a16:creationId xmlns:a16="http://schemas.microsoft.com/office/drawing/2014/main" xmlns="" id="{A047A4C0-BAD3-4C6B-AA59-04CE811606D5}"/>
                </a:ext>
              </a:extLst>
            </p:cNvPr>
            <p:cNvSpPr/>
            <p:nvPr/>
          </p:nvSpPr>
          <p:spPr>
            <a:xfrm>
              <a:off x="2886265" y="1314283"/>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ln w="50292">
              <a:solidFill>
                <a:srgbClr val="767171"/>
              </a:solidFill>
            </a:ln>
          </p:spPr>
          <p:txBody>
            <a:bodyPr wrap="square" lIns="0" tIns="0" rIns="0" bIns="0" rtlCol="0"/>
            <a:lstStyle/>
            <a:p>
              <a:endParaRPr lang="es-EC">
                <a:latin typeface="+mj-lt"/>
              </a:endParaRPr>
            </a:p>
          </p:txBody>
        </p:sp>
      </p:grpSp>
      <p:grpSp>
        <p:nvGrpSpPr>
          <p:cNvPr id="57" name="Grupo 58">
            <a:extLst>
              <a:ext uri="{FF2B5EF4-FFF2-40B4-BE49-F238E27FC236}">
                <a16:creationId xmlns:a16="http://schemas.microsoft.com/office/drawing/2014/main" xmlns="" id="{07E60A54-3D45-4148-8033-A0A553B0627F}"/>
              </a:ext>
            </a:extLst>
          </p:cNvPr>
          <p:cNvGrpSpPr/>
          <p:nvPr/>
        </p:nvGrpSpPr>
        <p:grpSpPr>
          <a:xfrm>
            <a:off x="8469255" y="1296042"/>
            <a:ext cx="1514155" cy="1175379"/>
            <a:chOff x="5359668" y="1324531"/>
            <a:chExt cx="1662226" cy="1514916"/>
          </a:xfrm>
        </p:grpSpPr>
        <p:sp>
          <p:nvSpPr>
            <p:cNvPr id="58" name="object 50">
              <a:extLst>
                <a:ext uri="{FF2B5EF4-FFF2-40B4-BE49-F238E27FC236}">
                  <a16:creationId xmlns:a16="http://schemas.microsoft.com/office/drawing/2014/main" xmlns="" id="{DCEA79C0-0CF2-4C0E-84AA-0E6E03B26272}"/>
                </a:ext>
              </a:extLst>
            </p:cNvPr>
            <p:cNvSpPr/>
            <p:nvPr/>
          </p:nvSpPr>
          <p:spPr>
            <a:xfrm>
              <a:off x="6016510" y="1504998"/>
              <a:ext cx="304709" cy="328746"/>
            </a:xfrm>
            <a:custGeom>
              <a:avLst/>
              <a:gdLst/>
              <a:ahLst/>
              <a:cxnLst/>
              <a:rect l="l" t="t" r="r" b="b"/>
              <a:pathLst>
                <a:path w="396239" h="399414">
                  <a:moveTo>
                    <a:pt x="112256" y="311150"/>
                  </a:moveTo>
                  <a:lnTo>
                    <a:pt x="84582" y="311150"/>
                  </a:lnTo>
                  <a:lnTo>
                    <a:pt x="91953" y="318482"/>
                  </a:lnTo>
                  <a:lnTo>
                    <a:pt x="99933" y="325231"/>
                  </a:lnTo>
                  <a:lnTo>
                    <a:pt x="108459" y="331384"/>
                  </a:lnTo>
                  <a:lnTo>
                    <a:pt x="117475" y="336931"/>
                  </a:lnTo>
                  <a:lnTo>
                    <a:pt x="116712" y="383667"/>
                  </a:lnTo>
                  <a:lnTo>
                    <a:pt x="174878" y="399288"/>
                  </a:lnTo>
                  <a:lnTo>
                    <a:pt x="197612" y="358394"/>
                  </a:lnTo>
                  <a:lnTo>
                    <a:pt x="209101" y="358038"/>
                  </a:lnTo>
                  <a:lnTo>
                    <a:pt x="220472" y="356790"/>
                  </a:lnTo>
                  <a:lnTo>
                    <a:pt x="231651" y="354661"/>
                  </a:lnTo>
                  <a:lnTo>
                    <a:pt x="242570" y="351663"/>
                  </a:lnTo>
                  <a:lnTo>
                    <a:pt x="324302" y="351663"/>
                  </a:lnTo>
                  <a:lnTo>
                    <a:pt x="320160" y="340820"/>
                  </a:lnTo>
                  <a:lnTo>
                    <a:pt x="205235" y="340820"/>
                  </a:lnTo>
                  <a:lnTo>
                    <a:pt x="160654" y="336296"/>
                  </a:lnTo>
                  <a:lnTo>
                    <a:pt x="119702" y="317928"/>
                  </a:lnTo>
                  <a:lnTo>
                    <a:pt x="112256" y="311150"/>
                  </a:lnTo>
                  <a:close/>
                </a:path>
                <a:path w="396239" h="399414">
                  <a:moveTo>
                    <a:pt x="324302" y="351663"/>
                  </a:moveTo>
                  <a:lnTo>
                    <a:pt x="242570" y="351663"/>
                  </a:lnTo>
                  <a:lnTo>
                    <a:pt x="237998" y="354838"/>
                  </a:lnTo>
                  <a:lnTo>
                    <a:pt x="275463" y="387350"/>
                  </a:lnTo>
                  <a:lnTo>
                    <a:pt x="324738" y="352806"/>
                  </a:lnTo>
                  <a:lnTo>
                    <a:pt x="324302" y="351663"/>
                  </a:lnTo>
                  <a:close/>
                </a:path>
                <a:path w="396239" h="399414">
                  <a:moveTo>
                    <a:pt x="277044" y="61388"/>
                  </a:moveTo>
                  <a:lnTo>
                    <a:pt x="188464" y="61388"/>
                  </a:lnTo>
                  <a:lnTo>
                    <a:pt x="233045" y="65912"/>
                  </a:lnTo>
                  <a:lnTo>
                    <a:pt x="273936" y="84280"/>
                  </a:lnTo>
                  <a:lnTo>
                    <a:pt x="305916" y="113425"/>
                  </a:lnTo>
                  <a:lnTo>
                    <a:pt x="327356" y="150531"/>
                  </a:lnTo>
                  <a:lnTo>
                    <a:pt x="336628" y="192782"/>
                  </a:lnTo>
                  <a:lnTo>
                    <a:pt x="332104" y="237362"/>
                  </a:lnTo>
                  <a:lnTo>
                    <a:pt x="313737" y="278192"/>
                  </a:lnTo>
                  <a:lnTo>
                    <a:pt x="284592" y="310135"/>
                  </a:lnTo>
                  <a:lnTo>
                    <a:pt x="247486" y="331555"/>
                  </a:lnTo>
                  <a:lnTo>
                    <a:pt x="205235" y="340820"/>
                  </a:lnTo>
                  <a:lnTo>
                    <a:pt x="320160" y="340820"/>
                  </a:lnTo>
                  <a:lnTo>
                    <a:pt x="309117" y="311912"/>
                  </a:lnTo>
                  <a:lnTo>
                    <a:pt x="315114" y="305700"/>
                  </a:lnTo>
                  <a:lnTo>
                    <a:pt x="320706" y="299085"/>
                  </a:lnTo>
                  <a:lnTo>
                    <a:pt x="325870" y="292088"/>
                  </a:lnTo>
                  <a:lnTo>
                    <a:pt x="330580" y="284734"/>
                  </a:lnTo>
                  <a:lnTo>
                    <a:pt x="378537" y="284734"/>
                  </a:lnTo>
                  <a:lnTo>
                    <a:pt x="393953" y="227330"/>
                  </a:lnTo>
                  <a:lnTo>
                    <a:pt x="354584" y="205612"/>
                  </a:lnTo>
                  <a:lnTo>
                    <a:pt x="354560" y="192782"/>
                  </a:lnTo>
                  <a:lnTo>
                    <a:pt x="353806" y="182880"/>
                  </a:lnTo>
                  <a:lnTo>
                    <a:pt x="352065" y="171787"/>
                  </a:lnTo>
                  <a:lnTo>
                    <a:pt x="349503" y="160909"/>
                  </a:lnTo>
                  <a:lnTo>
                    <a:pt x="380873" y="132587"/>
                  </a:lnTo>
                  <a:lnTo>
                    <a:pt x="358533" y="90424"/>
                  </a:lnTo>
                  <a:lnTo>
                    <a:pt x="308483" y="90424"/>
                  </a:lnTo>
                  <a:lnTo>
                    <a:pt x="301091" y="83111"/>
                  </a:lnTo>
                  <a:lnTo>
                    <a:pt x="293068" y="76406"/>
                  </a:lnTo>
                  <a:lnTo>
                    <a:pt x="284497" y="70296"/>
                  </a:lnTo>
                  <a:lnTo>
                    <a:pt x="275463" y="64770"/>
                  </a:lnTo>
                  <a:lnTo>
                    <a:pt x="276992" y="64770"/>
                  </a:lnTo>
                  <a:lnTo>
                    <a:pt x="277044" y="61388"/>
                  </a:lnTo>
                  <a:close/>
                </a:path>
                <a:path w="396239" h="399414">
                  <a:moveTo>
                    <a:pt x="15621" y="121412"/>
                  </a:moveTo>
                  <a:lnTo>
                    <a:pt x="0" y="179578"/>
                  </a:lnTo>
                  <a:lnTo>
                    <a:pt x="38735" y="201041"/>
                  </a:lnTo>
                  <a:lnTo>
                    <a:pt x="39086" y="211256"/>
                  </a:lnTo>
                  <a:lnTo>
                    <a:pt x="40116" y="221329"/>
                  </a:lnTo>
                  <a:lnTo>
                    <a:pt x="41788" y="231259"/>
                  </a:lnTo>
                  <a:lnTo>
                    <a:pt x="44068" y="241046"/>
                  </a:lnTo>
                  <a:lnTo>
                    <a:pt x="11175" y="267716"/>
                  </a:lnTo>
                  <a:lnTo>
                    <a:pt x="36702" y="322199"/>
                  </a:lnTo>
                  <a:lnTo>
                    <a:pt x="85343" y="312800"/>
                  </a:lnTo>
                  <a:lnTo>
                    <a:pt x="84582" y="311150"/>
                  </a:lnTo>
                  <a:lnTo>
                    <a:pt x="112256" y="311150"/>
                  </a:lnTo>
                  <a:lnTo>
                    <a:pt x="87691" y="288783"/>
                  </a:lnTo>
                  <a:lnTo>
                    <a:pt x="66252" y="251677"/>
                  </a:lnTo>
                  <a:lnTo>
                    <a:pt x="57010" y="209426"/>
                  </a:lnTo>
                  <a:lnTo>
                    <a:pt x="61595" y="164846"/>
                  </a:lnTo>
                  <a:lnTo>
                    <a:pt x="79962" y="124016"/>
                  </a:lnTo>
                  <a:lnTo>
                    <a:pt x="81642" y="122174"/>
                  </a:lnTo>
                  <a:lnTo>
                    <a:pt x="60071" y="122174"/>
                  </a:lnTo>
                  <a:lnTo>
                    <a:pt x="15621" y="121412"/>
                  </a:lnTo>
                  <a:close/>
                </a:path>
                <a:path w="396239" h="399414">
                  <a:moveTo>
                    <a:pt x="180042" y="80355"/>
                  </a:moveTo>
                  <a:lnTo>
                    <a:pt x="135858" y="95535"/>
                  </a:lnTo>
                  <a:lnTo>
                    <a:pt x="100580" y="126194"/>
                  </a:lnTo>
                  <a:lnTo>
                    <a:pt x="78993" y="169545"/>
                  </a:lnTo>
                  <a:lnTo>
                    <a:pt x="75983" y="217846"/>
                  </a:lnTo>
                  <a:lnTo>
                    <a:pt x="91201" y="262016"/>
                  </a:lnTo>
                  <a:lnTo>
                    <a:pt x="121874" y="297257"/>
                  </a:lnTo>
                  <a:lnTo>
                    <a:pt x="165226" y="318770"/>
                  </a:lnTo>
                  <a:lnTo>
                    <a:pt x="213602" y="321853"/>
                  </a:lnTo>
                  <a:lnTo>
                    <a:pt x="257809" y="306673"/>
                  </a:lnTo>
                  <a:lnTo>
                    <a:pt x="293064" y="276014"/>
                  </a:lnTo>
                  <a:lnTo>
                    <a:pt x="294726" y="272665"/>
                  </a:lnTo>
                  <a:lnTo>
                    <a:pt x="206779" y="272665"/>
                  </a:lnTo>
                  <a:lnTo>
                    <a:pt x="178180" y="270891"/>
                  </a:lnTo>
                  <a:lnTo>
                    <a:pt x="152449" y="258095"/>
                  </a:lnTo>
                  <a:lnTo>
                    <a:pt x="134254" y="237204"/>
                  </a:lnTo>
                  <a:lnTo>
                    <a:pt x="125307" y="211256"/>
                  </a:lnTo>
                  <a:lnTo>
                    <a:pt x="125326" y="209426"/>
                  </a:lnTo>
                  <a:lnTo>
                    <a:pt x="127000" y="182372"/>
                  </a:lnTo>
                  <a:lnTo>
                    <a:pt x="139813" y="156714"/>
                  </a:lnTo>
                  <a:lnTo>
                    <a:pt x="160734" y="138557"/>
                  </a:lnTo>
                  <a:lnTo>
                    <a:pt x="186918" y="129543"/>
                  </a:lnTo>
                  <a:lnTo>
                    <a:pt x="293191" y="129543"/>
                  </a:lnTo>
                  <a:lnTo>
                    <a:pt x="271770" y="104951"/>
                  </a:lnTo>
                  <a:lnTo>
                    <a:pt x="228346" y="83438"/>
                  </a:lnTo>
                  <a:lnTo>
                    <a:pt x="180042" y="80355"/>
                  </a:lnTo>
                  <a:close/>
                </a:path>
                <a:path w="396239" h="399414">
                  <a:moveTo>
                    <a:pt x="378537" y="284734"/>
                  </a:moveTo>
                  <a:lnTo>
                    <a:pt x="330580" y="284734"/>
                  </a:lnTo>
                  <a:lnTo>
                    <a:pt x="378333" y="285496"/>
                  </a:lnTo>
                  <a:lnTo>
                    <a:pt x="378537" y="284734"/>
                  </a:lnTo>
                  <a:close/>
                </a:path>
                <a:path w="396239" h="399414">
                  <a:moveTo>
                    <a:pt x="293191" y="129543"/>
                  </a:moveTo>
                  <a:lnTo>
                    <a:pt x="186918" y="129543"/>
                  </a:lnTo>
                  <a:lnTo>
                    <a:pt x="215518" y="131318"/>
                  </a:lnTo>
                  <a:lnTo>
                    <a:pt x="241248" y="144059"/>
                  </a:lnTo>
                  <a:lnTo>
                    <a:pt x="259429" y="164957"/>
                  </a:lnTo>
                  <a:lnTo>
                    <a:pt x="268418" y="191164"/>
                  </a:lnTo>
                  <a:lnTo>
                    <a:pt x="266573" y="219837"/>
                  </a:lnTo>
                  <a:lnTo>
                    <a:pt x="253833" y="245494"/>
                  </a:lnTo>
                  <a:lnTo>
                    <a:pt x="232949" y="263651"/>
                  </a:lnTo>
                  <a:lnTo>
                    <a:pt x="206779" y="272665"/>
                  </a:lnTo>
                  <a:lnTo>
                    <a:pt x="294726" y="272665"/>
                  </a:lnTo>
                  <a:lnTo>
                    <a:pt x="314578" y="232663"/>
                  </a:lnTo>
                  <a:lnTo>
                    <a:pt x="317660" y="184362"/>
                  </a:lnTo>
                  <a:lnTo>
                    <a:pt x="302466" y="140192"/>
                  </a:lnTo>
                  <a:lnTo>
                    <a:pt x="293191" y="129543"/>
                  </a:lnTo>
                  <a:close/>
                </a:path>
                <a:path w="396239" h="399414">
                  <a:moveTo>
                    <a:pt x="117728" y="15367"/>
                  </a:moveTo>
                  <a:lnTo>
                    <a:pt x="66675" y="47244"/>
                  </a:lnTo>
                  <a:lnTo>
                    <a:pt x="81534" y="93218"/>
                  </a:lnTo>
                  <a:lnTo>
                    <a:pt x="75537" y="99885"/>
                  </a:lnTo>
                  <a:lnTo>
                    <a:pt x="69945" y="106934"/>
                  </a:lnTo>
                  <a:lnTo>
                    <a:pt x="64781" y="114363"/>
                  </a:lnTo>
                  <a:lnTo>
                    <a:pt x="60071" y="122174"/>
                  </a:lnTo>
                  <a:lnTo>
                    <a:pt x="81642" y="122174"/>
                  </a:lnTo>
                  <a:lnTo>
                    <a:pt x="109107" y="92073"/>
                  </a:lnTo>
                  <a:lnTo>
                    <a:pt x="146213" y="70653"/>
                  </a:lnTo>
                  <a:lnTo>
                    <a:pt x="188464" y="61388"/>
                  </a:lnTo>
                  <a:lnTo>
                    <a:pt x="277044" y="61388"/>
                  </a:lnTo>
                  <a:lnTo>
                    <a:pt x="277219" y="50037"/>
                  </a:lnTo>
                  <a:lnTo>
                    <a:pt x="153035" y="50037"/>
                  </a:lnTo>
                  <a:lnTo>
                    <a:pt x="153415" y="49784"/>
                  </a:lnTo>
                  <a:lnTo>
                    <a:pt x="117728" y="15367"/>
                  </a:lnTo>
                  <a:close/>
                </a:path>
                <a:path w="396239" h="399414">
                  <a:moveTo>
                    <a:pt x="352678" y="79375"/>
                  </a:moveTo>
                  <a:lnTo>
                    <a:pt x="308483" y="90424"/>
                  </a:lnTo>
                  <a:lnTo>
                    <a:pt x="358533" y="90424"/>
                  </a:lnTo>
                  <a:lnTo>
                    <a:pt x="352678" y="79375"/>
                  </a:lnTo>
                  <a:close/>
                </a:path>
                <a:path w="396239" h="399414">
                  <a:moveTo>
                    <a:pt x="276992" y="64770"/>
                  </a:moveTo>
                  <a:lnTo>
                    <a:pt x="275463" y="64770"/>
                  </a:lnTo>
                  <a:lnTo>
                    <a:pt x="276987" y="65150"/>
                  </a:lnTo>
                  <a:lnTo>
                    <a:pt x="276992" y="64770"/>
                  </a:lnTo>
                  <a:close/>
                </a:path>
                <a:path w="396239" h="399414">
                  <a:moveTo>
                    <a:pt x="219583" y="0"/>
                  </a:moveTo>
                  <a:lnTo>
                    <a:pt x="195452" y="43307"/>
                  </a:lnTo>
                  <a:lnTo>
                    <a:pt x="196976" y="43687"/>
                  </a:lnTo>
                  <a:lnTo>
                    <a:pt x="185771" y="44001"/>
                  </a:lnTo>
                  <a:lnTo>
                    <a:pt x="174672" y="45148"/>
                  </a:lnTo>
                  <a:lnTo>
                    <a:pt x="163740" y="47152"/>
                  </a:lnTo>
                  <a:lnTo>
                    <a:pt x="153035" y="50037"/>
                  </a:lnTo>
                  <a:lnTo>
                    <a:pt x="277219" y="50037"/>
                  </a:lnTo>
                  <a:lnTo>
                    <a:pt x="277749" y="15621"/>
                  </a:lnTo>
                  <a:lnTo>
                    <a:pt x="219583" y="0"/>
                  </a:lnTo>
                  <a:close/>
                </a:path>
                <a:path w="396239" h="399414">
                  <a:moveTo>
                    <a:pt x="396239" y="94614"/>
                  </a:moveTo>
                  <a:lnTo>
                    <a:pt x="395097" y="95885"/>
                  </a:lnTo>
                  <a:lnTo>
                    <a:pt x="395604" y="96774"/>
                  </a:lnTo>
                  <a:lnTo>
                    <a:pt x="396239" y="94614"/>
                  </a:lnTo>
                  <a:close/>
                </a:path>
              </a:pathLst>
            </a:custGeom>
            <a:solidFill>
              <a:srgbClr val="767171"/>
            </a:solidFill>
            <a:ln>
              <a:solidFill>
                <a:srgbClr val="767171"/>
              </a:solidFill>
            </a:ln>
          </p:spPr>
          <p:txBody>
            <a:bodyPr wrap="square" lIns="0" tIns="0" rIns="0" bIns="0" rtlCol="0"/>
            <a:lstStyle/>
            <a:p>
              <a:endParaRPr lang="es-EC">
                <a:latin typeface="+mj-lt"/>
              </a:endParaRPr>
            </a:p>
          </p:txBody>
        </p:sp>
        <p:sp>
          <p:nvSpPr>
            <p:cNvPr id="59" name="object 40">
              <a:extLst>
                <a:ext uri="{FF2B5EF4-FFF2-40B4-BE49-F238E27FC236}">
                  <a16:creationId xmlns:a16="http://schemas.microsoft.com/office/drawing/2014/main" xmlns="" id="{32294337-8958-41C0-A85B-D41F9CBF423C}"/>
                </a:ext>
              </a:extLst>
            </p:cNvPr>
            <p:cNvSpPr/>
            <p:nvPr/>
          </p:nvSpPr>
          <p:spPr>
            <a:xfrm>
              <a:off x="5359668" y="2274986"/>
              <a:ext cx="1662226" cy="564461"/>
            </a:xfrm>
            <a:custGeom>
              <a:avLst/>
              <a:gdLst/>
              <a:ahLst/>
              <a:cxnLst/>
              <a:rect l="l" t="t" r="r" b="b"/>
              <a:pathLst>
                <a:path w="2161540" h="685800">
                  <a:moveTo>
                    <a:pt x="0" y="0"/>
                  </a:moveTo>
                  <a:lnTo>
                    <a:pt x="1818132" y="0"/>
                  </a:lnTo>
                  <a:lnTo>
                    <a:pt x="2161032" y="342900"/>
                  </a:lnTo>
                  <a:lnTo>
                    <a:pt x="1818132" y="685800"/>
                  </a:lnTo>
                  <a:lnTo>
                    <a:pt x="0" y="685800"/>
                  </a:lnTo>
                  <a:lnTo>
                    <a:pt x="342900" y="342900"/>
                  </a:lnTo>
                  <a:lnTo>
                    <a:pt x="0" y="0"/>
                  </a:lnTo>
                  <a:close/>
                </a:path>
              </a:pathLst>
            </a:custGeom>
            <a:ln w="50292">
              <a:solidFill>
                <a:srgbClr val="767171"/>
              </a:solidFill>
            </a:ln>
          </p:spPr>
          <p:txBody>
            <a:bodyPr wrap="square" lIns="0" tIns="0" rIns="0" bIns="0" rtlCol="0"/>
            <a:lstStyle/>
            <a:p>
              <a:endParaRPr lang="es-EC">
                <a:latin typeface="+mj-lt"/>
              </a:endParaRPr>
            </a:p>
          </p:txBody>
        </p:sp>
        <p:sp>
          <p:nvSpPr>
            <p:cNvPr id="60" name="object 42">
              <a:extLst>
                <a:ext uri="{FF2B5EF4-FFF2-40B4-BE49-F238E27FC236}">
                  <a16:creationId xmlns:a16="http://schemas.microsoft.com/office/drawing/2014/main" xmlns="" id="{26D41C8F-CCB4-49F0-A79D-E0E6332DF320}"/>
                </a:ext>
              </a:extLst>
            </p:cNvPr>
            <p:cNvSpPr/>
            <p:nvPr/>
          </p:nvSpPr>
          <p:spPr>
            <a:xfrm>
              <a:off x="5857076" y="1324531"/>
              <a:ext cx="623579" cy="667422"/>
            </a:xfrm>
            <a:custGeom>
              <a:avLst/>
              <a:gdLst/>
              <a:ahLst/>
              <a:cxnLst/>
              <a:rect l="l" t="t" r="r" b="b"/>
              <a:pathLst>
                <a:path w="810894" h="810894">
                  <a:moveTo>
                    <a:pt x="0" y="405383"/>
                  </a:moveTo>
                  <a:lnTo>
                    <a:pt x="2727" y="358105"/>
                  </a:lnTo>
                  <a:lnTo>
                    <a:pt x="10705" y="312428"/>
                  </a:lnTo>
                  <a:lnTo>
                    <a:pt x="23631" y="268659"/>
                  </a:lnTo>
                  <a:lnTo>
                    <a:pt x="41201" y="227100"/>
                  </a:lnTo>
                  <a:lnTo>
                    <a:pt x="63110" y="188056"/>
                  </a:lnTo>
                  <a:lnTo>
                    <a:pt x="89054" y="151831"/>
                  </a:lnTo>
                  <a:lnTo>
                    <a:pt x="118729" y="118729"/>
                  </a:lnTo>
                  <a:lnTo>
                    <a:pt x="151831" y="89054"/>
                  </a:lnTo>
                  <a:lnTo>
                    <a:pt x="188056" y="63110"/>
                  </a:lnTo>
                  <a:lnTo>
                    <a:pt x="227100" y="41201"/>
                  </a:lnTo>
                  <a:lnTo>
                    <a:pt x="268659" y="23631"/>
                  </a:lnTo>
                  <a:lnTo>
                    <a:pt x="312428" y="10705"/>
                  </a:lnTo>
                  <a:lnTo>
                    <a:pt x="358105" y="2727"/>
                  </a:lnTo>
                  <a:lnTo>
                    <a:pt x="405384" y="0"/>
                  </a:lnTo>
                  <a:lnTo>
                    <a:pt x="452662" y="2727"/>
                  </a:lnTo>
                  <a:lnTo>
                    <a:pt x="498339" y="10705"/>
                  </a:lnTo>
                  <a:lnTo>
                    <a:pt x="542108" y="23631"/>
                  </a:lnTo>
                  <a:lnTo>
                    <a:pt x="583667" y="41201"/>
                  </a:lnTo>
                  <a:lnTo>
                    <a:pt x="622711" y="63110"/>
                  </a:lnTo>
                  <a:lnTo>
                    <a:pt x="658936" y="89054"/>
                  </a:lnTo>
                  <a:lnTo>
                    <a:pt x="692038" y="118729"/>
                  </a:lnTo>
                  <a:lnTo>
                    <a:pt x="721713" y="151831"/>
                  </a:lnTo>
                  <a:lnTo>
                    <a:pt x="747657" y="188056"/>
                  </a:lnTo>
                  <a:lnTo>
                    <a:pt x="769566" y="227100"/>
                  </a:lnTo>
                  <a:lnTo>
                    <a:pt x="787136" y="268659"/>
                  </a:lnTo>
                  <a:lnTo>
                    <a:pt x="800062" y="312428"/>
                  </a:lnTo>
                  <a:lnTo>
                    <a:pt x="808040" y="358105"/>
                  </a:lnTo>
                  <a:lnTo>
                    <a:pt x="810768" y="405383"/>
                  </a:lnTo>
                  <a:lnTo>
                    <a:pt x="808040" y="452662"/>
                  </a:lnTo>
                  <a:lnTo>
                    <a:pt x="800062" y="498339"/>
                  </a:lnTo>
                  <a:lnTo>
                    <a:pt x="787136" y="542108"/>
                  </a:lnTo>
                  <a:lnTo>
                    <a:pt x="769566" y="583667"/>
                  </a:lnTo>
                  <a:lnTo>
                    <a:pt x="747657" y="622711"/>
                  </a:lnTo>
                  <a:lnTo>
                    <a:pt x="721713" y="658936"/>
                  </a:lnTo>
                  <a:lnTo>
                    <a:pt x="692038" y="692038"/>
                  </a:lnTo>
                  <a:lnTo>
                    <a:pt x="658936" y="721713"/>
                  </a:lnTo>
                  <a:lnTo>
                    <a:pt x="622711" y="747657"/>
                  </a:lnTo>
                  <a:lnTo>
                    <a:pt x="583667" y="769566"/>
                  </a:lnTo>
                  <a:lnTo>
                    <a:pt x="542108" y="787136"/>
                  </a:lnTo>
                  <a:lnTo>
                    <a:pt x="498339" y="800062"/>
                  </a:lnTo>
                  <a:lnTo>
                    <a:pt x="452662" y="808040"/>
                  </a:lnTo>
                  <a:lnTo>
                    <a:pt x="405384" y="810767"/>
                  </a:lnTo>
                  <a:lnTo>
                    <a:pt x="358105" y="808040"/>
                  </a:lnTo>
                  <a:lnTo>
                    <a:pt x="312428" y="800062"/>
                  </a:lnTo>
                  <a:lnTo>
                    <a:pt x="268659" y="787136"/>
                  </a:lnTo>
                  <a:lnTo>
                    <a:pt x="227100" y="769566"/>
                  </a:lnTo>
                  <a:lnTo>
                    <a:pt x="188056" y="747657"/>
                  </a:lnTo>
                  <a:lnTo>
                    <a:pt x="151831" y="721713"/>
                  </a:lnTo>
                  <a:lnTo>
                    <a:pt x="118729" y="692038"/>
                  </a:lnTo>
                  <a:lnTo>
                    <a:pt x="89054" y="658936"/>
                  </a:lnTo>
                  <a:lnTo>
                    <a:pt x="63110" y="622711"/>
                  </a:lnTo>
                  <a:lnTo>
                    <a:pt x="41201" y="583667"/>
                  </a:lnTo>
                  <a:lnTo>
                    <a:pt x="23631" y="542108"/>
                  </a:lnTo>
                  <a:lnTo>
                    <a:pt x="10705" y="498339"/>
                  </a:lnTo>
                  <a:lnTo>
                    <a:pt x="2727" y="452662"/>
                  </a:lnTo>
                  <a:lnTo>
                    <a:pt x="0" y="405383"/>
                  </a:lnTo>
                  <a:close/>
                </a:path>
              </a:pathLst>
            </a:custGeom>
            <a:ln w="50292">
              <a:solidFill>
                <a:srgbClr val="767171"/>
              </a:solidFill>
            </a:ln>
          </p:spPr>
          <p:txBody>
            <a:bodyPr wrap="square" lIns="0" tIns="0" rIns="0" bIns="0" rtlCol="0"/>
            <a:lstStyle/>
            <a:p>
              <a:endParaRPr lang="es-EC">
                <a:latin typeface="+mj-lt"/>
              </a:endParaRPr>
            </a:p>
          </p:txBody>
        </p:sp>
        <p:sp>
          <p:nvSpPr>
            <p:cNvPr id="61" name="object 46">
              <a:extLst>
                <a:ext uri="{FF2B5EF4-FFF2-40B4-BE49-F238E27FC236}">
                  <a16:creationId xmlns:a16="http://schemas.microsoft.com/office/drawing/2014/main" xmlns="" id="{47221C1F-05D5-485A-9CB1-D3BCB3654DCF}"/>
                </a:ext>
              </a:extLst>
            </p:cNvPr>
            <p:cNvSpPr/>
            <p:nvPr/>
          </p:nvSpPr>
          <p:spPr>
            <a:xfrm>
              <a:off x="6190586" y="1981814"/>
              <a:ext cx="0" cy="274320"/>
            </a:xfrm>
            <a:custGeom>
              <a:avLst/>
              <a:gdLst/>
              <a:ahLst/>
              <a:cxnLst/>
              <a:rect l="l" t="t" r="r" b="b"/>
              <a:pathLst>
                <a:path h="575944">
                  <a:moveTo>
                    <a:pt x="0" y="0"/>
                  </a:moveTo>
                  <a:lnTo>
                    <a:pt x="0" y="575944"/>
                  </a:lnTo>
                </a:path>
              </a:pathLst>
            </a:custGeom>
            <a:ln w="50292">
              <a:solidFill>
                <a:srgbClr val="767171"/>
              </a:solidFill>
            </a:ln>
          </p:spPr>
          <p:txBody>
            <a:bodyPr wrap="square" lIns="0" tIns="0" rIns="0" bIns="0" rtlCol="0"/>
            <a:lstStyle/>
            <a:p>
              <a:endParaRPr lang="es-EC">
                <a:latin typeface="+mj-lt"/>
              </a:endParaRPr>
            </a:p>
          </p:txBody>
        </p:sp>
      </p:grpSp>
    </p:spTree>
    <p:extLst>
      <p:ext uri="{BB962C8B-B14F-4D97-AF65-F5344CB8AC3E}">
        <p14:creationId xmlns:p14="http://schemas.microsoft.com/office/powerpoint/2010/main" val="2118695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xmlns="" id="{79BB9DDB-4793-4FBE-B197-9206FF527DB4}"/>
              </a:ext>
            </a:extLst>
          </p:cNvPr>
          <p:cNvSpPr txBox="1">
            <a:spLocks/>
          </p:cNvSpPr>
          <p:nvPr/>
        </p:nvSpPr>
        <p:spPr>
          <a:xfrm>
            <a:off x="928800" y="327600"/>
            <a:ext cx="6537960" cy="6035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2300" dirty="0">
                <a:cs typeface="Century Gothic (Títulos)"/>
                <a:sym typeface="Century Gothic (Títulos)"/>
              </a:rPr>
              <a:t>1.3 Objetivo y ficha técnica</a:t>
            </a:r>
          </a:p>
        </p:txBody>
      </p:sp>
      <p:sp>
        <p:nvSpPr>
          <p:cNvPr id="3" name="Marcador de contenido 2">
            <a:extLst>
              <a:ext uri="{FF2B5EF4-FFF2-40B4-BE49-F238E27FC236}">
                <a16:creationId xmlns:a16="http://schemas.microsoft.com/office/drawing/2014/main" xmlns="" id="{5EA733C4-DCE0-434C-AC04-94C1A7AACBD5}"/>
              </a:ext>
            </a:extLst>
          </p:cNvPr>
          <p:cNvSpPr txBox="1">
            <a:spLocks/>
          </p:cNvSpPr>
          <p:nvPr/>
        </p:nvSpPr>
        <p:spPr>
          <a:xfrm>
            <a:off x="1021992" y="1046575"/>
            <a:ext cx="10067544" cy="7406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500" b="0">
                <a:solidFill>
                  <a:srgbClr val="767171">
                    <a:alpha val="100000"/>
                  </a:srgbClr>
                </a:solidFill>
                <a:cs typeface="Century Gothic (Cuerpo)"/>
                <a:sym typeface="Century Gothic (Cuerpo)"/>
              </a:rPr>
              <a:t>Generar información estadística sobre la estructura económica y la producción de las grandes y medianas empresas del Ecuador, a fin de facilitar el diseño y evaluación de políticas públicas y la toma de decisiones del sector privado.</a:t>
            </a:r>
            <a:endParaRPr lang="es-EC" sz="1500" b="0" dirty="0">
              <a:solidFill>
                <a:srgbClr val="767171">
                  <a:alpha val="100000"/>
                </a:srgbClr>
              </a:solidFill>
              <a:cs typeface="Century Gothic (Cuerpo)"/>
              <a:sym typeface="Century Gothic (Cuerpo)"/>
            </a:endParaRPr>
          </a:p>
        </p:txBody>
      </p:sp>
      <p:pic>
        <p:nvPicPr>
          <p:cNvPr id="4" name="Marcador de contenido 3">
            <a:extLst>
              <a:ext uri="{FF2B5EF4-FFF2-40B4-BE49-F238E27FC236}">
                <a16:creationId xmlns:a16="http://schemas.microsoft.com/office/drawing/2014/main" xmlns="" id="{1CA5EC49-6FB9-4FDC-A5C2-95D84EFF138E}"/>
              </a:ext>
            </a:extLst>
          </p:cNvPr>
          <p:cNvPicPr>
            <a:picLocks/>
          </p:cNvPicPr>
          <p:nvPr/>
        </p:nvPicPr>
        <p:blipFill>
          <a:blip r:embed="rId3" cstate="print"/>
          <a:stretch>
            <a:fillRect/>
          </a:stretch>
        </p:blipFill>
        <p:spPr>
          <a:xfrm>
            <a:off x="842864" y="2286000"/>
            <a:ext cx="630936" cy="630936"/>
          </a:xfrm>
          <a:prstGeom prst="rect">
            <a:avLst/>
          </a:prstGeom>
        </p:spPr>
      </p:pic>
      <p:pic>
        <p:nvPicPr>
          <p:cNvPr id="5" name="Marcador de contenido 4">
            <a:extLst>
              <a:ext uri="{FF2B5EF4-FFF2-40B4-BE49-F238E27FC236}">
                <a16:creationId xmlns:a16="http://schemas.microsoft.com/office/drawing/2014/main" xmlns="" id="{11DC6027-9B3F-411C-B7BC-57785D108AF8}"/>
              </a:ext>
            </a:extLst>
          </p:cNvPr>
          <p:cNvPicPr>
            <a:picLocks/>
          </p:cNvPicPr>
          <p:nvPr/>
        </p:nvPicPr>
        <p:blipFill>
          <a:blip r:embed="rId3" cstate="print"/>
          <a:stretch>
            <a:fillRect/>
          </a:stretch>
        </p:blipFill>
        <p:spPr>
          <a:xfrm>
            <a:off x="842864" y="3218688"/>
            <a:ext cx="630936" cy="630936"/>
          </a:xfrm>
          <a:prstGeom prst="rect">
            <a:avLst/>
          </a:prstGeom>
        </p:spPr>
      </p:pic>
      <p:pic>
        <p:nvPicPr>
          <p:cNvPr id="6" name="Marcador de contenido 5">
            <a:extLst>
              <a:ext uri="{FF2B5EF4-FFF2-40B4-BE49-F238E27FC236}">
                <a16:creationId xmlns:a16="http://schemas.microsoft.com/office/drawing/2014/main" xmlns="" id="{587EFDB5-C918-402B-8A3C-A23879648E46}"/>
              </a:ext>
            </a:extLst>
          </p:cNvPr>
          <p:cNvPicPr>
            <a:picLocks/>
          </p:cNvPicPr>
          <p:nvPr/>
        </p:nvPicPr>
        <p:blipFill>
          <a:blip r:embed="rId3" cstate="print"/>
          <a:stretch>
            <a:fillRect/>
          </a:stretch>
        </p:blipFill>
        <p:spPr>
          <a:xfrm>
            <a:off x="842864" y="4096512"/>
            <a:ext cx="630936" cy="630936"/>
          </a:xfrm>
          <a:prstGeom prst="rect">
            <a:avLst/>
          </a:prstGeom>
        </p:spPr>
      </p:pic>
      <p:pic>
        <p:nvPicPr>
          <p:cNvPr id="7" name="Marcador de contenido 6">
            <a:extLst>
              <a:ext uri="{FF2B5EF4-FFF2-40B4-BE49-F238E27FC236}">
                <a16:creationId xmlns:a16="http://schemas.microsoft.com/office/drawing/2014/main" xmlns="" id="{EEB8001A-43A4-46FE-8E7F-2A59C906C85E}"/>
              </a:ext>
            </a:extLst>
          </p:cNvPr>
          <p:cNvPicPr>
            <a:picLocks/>
          </p:cNvPicPr>
          <p:nvPr/>
        </p:nvPicPr>
        <p:blipFill>
          <a:blip r:embed="rId3" cstate="print"/>
          <a:stretch>
            <a:fillRect/>
          </a:stretch>
        </p:blipFill>
        <p:spPr>
          <a:xfrm>
            <a:off x="842864" y="5047488"/>
            <a:ext cx="630936" cy="630936"/>
          </a:xfrm>
          <a:prstGeom prst="rect">
            <a:avLst/>
          </a:prstGeom>
        </p:spPr>
      </p:pic>
      <p:pic>
        <p:nvPicPr>
          <p:cNvPr id="8" name="Marcador de contenido 7">
            <a:extLst>
              <a:ext uri="{FF2B5EF4-FFF2-40B4-BE49-F238E27FC236}">
                <a16:creationId xmlns:a16="http://schemas.microsoft.com/office/drawing/2014/main" xmlns="" id="{5EFFB8E7-B16F-4FFF-8F3A-8B85ED162262}"/>
              </a:ext>
            </a:extLst>
          </p:cNvPr>
          <p:cNvPicPr>
            <a:picLocks/>
          </p:cNvPicPr>
          <p:nvPr/>
        </p:nvPicPr>
        <p:blipFill>
          <a:blip r:embed="rId3" cstate="print"/>
          <a:stretch>
            <a:fillRect/>
          </a:stretch>
        </p:blipFill>
        <p:spPr>
          <a:xfrm>
            <a:off x="4454921" y="2286000"/>
            <a:ext cx="630936" cy="630936"/>
          </a:xfrm>
          <a:prstGeom prst="rect">
            <a:avLst/>
          </a:prstGeom>
        </p:spPr>
      </p:pic>
      <p:pic>
        <p:nvPicPr>
          <p:cNvPr id="9" name="Marcador de contenido 8">
            <a:extLst>
              <a:ext uri="{FF2B5EF4-FFF2-40B4-BE49-F238E27FC236}">
                <a16:creationId xmlns:a16="http://schemas.microsoft.com/office/drawing/2014/main" xmlns="" id="{3BA03301-53AE-4AA5-9D21-365D6F4ECB1A}"/>
              </a:ext>
            </a:extLst>
          </p:cNvPr>
          <p:cNvPicPr>
            <a:picLocks/>
          </p:cNvPicPr>
          <p:nvPr/>
        </p:nvPicPr>
        <p:blipFill>
          <a:blip r:embed="rId3" cstate="print"/>
          <a:stretch>
            <a:fillRect/>
          </a:stretch>
        </p:blipFill>
        <p:spPr>
          <a:xfrm>
            <a:off x="4454921" y="3218688"/>
            <a:ext cx="630936" cy="630936"/>
          </a:xfrm>
          <a:prstGeom prst="rect">
            <a:avLst/>
          </a:prstGeom>
        </p:spPr>
      </p:pic>
      <p:pic>
        <p:nvPicPr>
          <p:cNvPr id="10" name="Marcador de contenido 9">
            <a:extLst>
              <a:ext uri="{FF2B5EF4-FFF2-40B4-BE49-F238E27FC236}">
                <a16:creationId xmlns:a16="http://schemas.microsoft.com/office/drawing/2014/main" xmlns="" id="{6F21BFAF-B68F-4112-B331-097E2531BED7}"/>
              </a:ext>
            </a:extLst>
          </p:cNvPr>
          <p:cNvPicPr>
            <a:picLocks/>
          </p:cNvPicPr>
          <p:nvPr/>
        </p:nvPicPr>
        <p:blipFill>
          <a:blip r:embed="rId3" cstate="print"/>
          <a:stretch>
            <a:fillRect/>
          </a:stretch>
        </p:blipFill>
        <p:spPr>
          <a:xfrm>
            <a:off x="4454921" y="4096512"/>
            <a:ext cx="630936" cy="630936"/>
          </a:xfrm>
          <a:prstGeom prst="rect">
            <a:avLst/>
          </a:prstGeom>
        </p:spPr>
      </p:pic>
      <p:pic>
        <p:nvPicPr>
          <p:cNvPr id="11" name="Marcador de contenido 10">
            <a:extLst>
              <a:ext uri="{FF2B5EF4-FFF2-40B4-BE49-F238E27FC236}">
                <a16:creationId xmlns:a16="http://schemas.microsoft.com/office/drawing/2014/main" xmlns="" id="{DDE517E0-C5DF-4E37-9107-94C87C0D58F2}"/>
              </a:ext>
            </a:extLst>
          </p:cNvPr>
          <p:cNvPicPr>
            <a:picLocks/>
          </p:cNvPicPr>
          <p:nvPr/>
        </p:nvPicPr>
        <p:blipFill>
          <a:blip r:embed="rId3" cstate="print"/>
          <a:stretch>
            <a:fillRect/>
          </a:stretch>
        </p:blipFill>
        <p:spPr>
          <a:xfrm>
            <a:off x="4454921" y="5047488"/>
            <a:ext cx="630936" cy="630936"/>
          </a:xfrm>
          <a:prstGeom prst="rect">
            <a:avLst/>
          </a:prstGeom>
        </p:spPr>
      </p:pic>
      <p:pic>
        <p:nvPicPr>
          <p:cNvPr id="12" name="Marcador de contenido 11">
            <a:extLst>
              <a:ext uri="{FF2B5EF4-FFF2-40B4-BE49-F238E27FC236}">
                <a16:creationId xmlns:a16="http://schemas.microsoft.com/office/drawing/2014/main" xmlns="" id="{0CF3FA82-9478-4CAD-B2D9-60FE0484DF5E}"/>
              </a:ext>
            </a:extLst>
          </p:cNvPr>
          <p:cNvPicPr>
            <a:picLocks/>
          </p:cNvPicPr>
          <p:nvPr/>
        </p:nvPicPr>
        <p:blipFill>
          <a:blip r:embed="rId3" cstate="print"/>
          <a:stretch>
            <a:fillRect/>
          </a:stretch>
        </p:blipFill>
        <p:spPr>
          <a:xfrm>
            <a:off x="8138876" y="2286000"/>
            <a:ext cx="630936" cy="630936"/>
          </a:xfrm>
          <a:prstGeom prst="rect">
            <a:avLst/>
          </a:prstGeom>
        </p:spPr>
      </p:pic>
      <p:pic>
        <p:nvPicPr>
          <p:cNvPr id="13" name="Marcador de contenido 12">
            <a:extLst>
              <a:ext uri="{FF2B5EF4-FFF2-40B4-BE49-F238E27FC236}">
                <a16:creationId xmlns:a16="http://schemas.microsoft.com/office/drawing/2014/main" xmlns="" id="{D057ECD4-B701-4A39-B765-EC7E191B8289}"/>
              </a:ext>
            </a:extLst>
          </p:cNvPr>
          <p:cNvPicPr>
            <a:picLocks/>
          </p:cNvPicPr>
          <p:nvPr/>
        </p:nvPicPr>
        <p:blipFill>
          <a:blip r:embed="rId3" cstate="print"/>
          <a:stretch>
            <a:fillRect/>
          </a:stretch>
        </p:blipFill>
        <p:spPr>
          <a:xfrm>
            <a:off x="8138876" y="3234377"/>
            <a:ext cx="630936" cy="630936"/>
          </a:xfrm>
          <a:prstGeom prst="rect">
            <a:avLst/>
          </a:prstGeom>
        </p:spPr>
      </p:pic>
      <p:pic>
        <p:nvPicPr>
          <p:cNvPr id="14" name="Marcador de contenido 13">
            <a:extLst>
              <a:ext uri="{FF2B5EF4-FFF2-40B4-BE49-F238E27FC236}">
                <a16:creationId xmlns:a16="http://schemas.microsoft.com/office/drawing/2014/main" xmlns="" id="{968F5345-CA87-4413-87F2-2DE5DF550A37}"/>
              </a:ext>
            </a:extLst>
          </p:cNvPr>
          <p:cNvPicPr>
            <a:picLocks/>
          </p:cNvPicPr>
          <p:nvPr/>
        </p:nvPicPr>
        <p:blipFill>
          <a:blip r:embed="rId3" cstate="print"/>
          <a:stretch>
            <a:fillRect/>
          </a:stretch>
        </p:blipFill>
        <p:spPr>
          <a:xfrm>
            <a:off x="8141019" y="4214239"/>
            <a:ext cx="630936" cy="630936"/>
          </a:xfrm>
          <a:prstGeom prst="rect">
            <a:avLst/>
          </a:prstGeom>
        </p:spPr>
      </p:pic>
      <p:pic>
        <p:nvPicPr>
          <p:cNvPr id="15" name="Marcador de contenido 14">
            <a:extLst>
              <a:ext uri="{FF2B5EF4-FFF2-40B4-BE49-F238E27FC236}">
                <a16:creationId xmlns:a16="http://schemas.microsoft.com/office/drawing/2014/main" xmlns="" id="{0F0DEC01-FCB9-4709-9BC2-EC8E1987B74A}"/>
              </a:ext>
            </a:extLst>
          </p:cNvPr>
          <p:cNvPicPr>
            <a:picLocks/>
          </p:cNvPicPr>
          <p:nvPr/>
        </p:nvPicPr>
        <p:blipFill>
          <a:blip r:embed="rId4" cstate="print"/>
          <a:stretch>
            <a:fillRect/>
          </a:stretch>
        </p:blipFill>
        <p:spPr>
          <a:xfrm>
            <a:off x="842864" y="2286000"/>
            <a:ext cx="658368" cy="649224"/>
          </a:xfrm>
          <a:prstGeom prst="rect">
            <a:avLst/>
          </a:prstGeom>
        </p:spPr>
      </p:pic>
      <p:pic>
        <p:nvPicPr>
          <p:cNvPr id="16" name="Marcador de contenido 15">
            <a:extLst>
              <a:ext uri="{FF2B5EF4-FFF2-40B4-BE49-F238E27FC236}">
                <a16:creationId xmlns:a16="http://schemas.microsoft.com/office/drawing/2014/main" xmlns="" id="{F88343DD-D5CB-4AF4-8F73-90C7FEE135B2}"/>
              </a:ext>
            </a:extLst>
          </p:cNvPr>
          <p:cNvPicPr>
            <a:picLocks/>
          </p:cNvPicPr>
          <p:nvPr/>
        </p:nvPicPr>
        <p:blipFill>
          <a:blip r:embed="rId5" cstate="print"/>
          <a:stretch>
            <a:fillRect/>
          </a:stretch>
        </p:blipFill>
        <p:spPr>
          <a:xfrm>
            <a:off x="916016" y="3291840"/>
            <a:ext cx="484632" cy="502920"/>
          </a:xfrm>
          <a:prstGeom prst="rect">
            <a:avLst/>
          </a:prstGeom>
        </p:spPr>
      </p:pic>
      <p:pic>
        <p:nvPicPr>
          <p:cNvPr id="17" name="Marcador de contenido 16">
            <a:extLst>
              <a:ext uri="{FF2B5EF4-FFF2-40B4-BE49-F238E27FC236}">
                <a16:creationId xmlns:a16="http://schemas.microsoft.com/office/drawing/2014/main" xmlns="" id="{7B46E3AC-89F3-4EDF-AF6E-0D88FB28EC7D}"/>
              </a:ext>
            </a:extLst>
          </p:cNvPr>
          <p:cNvPicPr>
            <a:picLocks/>
          </p:cNvPicPr>
          <p:nvPr/>
        </p:nvPicPr>
        <p:blipFill>
          <a:blip r:embed="rId6" cstate="print"/>
          <a:stretch>
            <a:fillRect/>
          </a:stretch>
        </p:blipFill>
        <p:spPr>
          <a:xfrm>
            <a:off x="989168" y="4206240"/>
            <a:ext cx="365760" cy="365760"/>
          </a:xfrm>
          <a:prstGeom prst="rect">
            <a:avLst/>
          </a:prstGeom>
        </p:spPr>
      </p:pic>
      <p:pic>
        <p:nvPicPr>
          <p:cNvPr id="18" name="Marcador de contenido 17">
            <a:extLst>
              <a:ext uri="{FF2B5EF4-FFF2-40B4-BE49-F238E27FC236}">
                <a16:creationId xmlns:a16="http://schemas.microsoft.com/office/drawing/2014/main" xmlns="" id="{5EDA8B85-4BB8-49BB-9B3F-8E1B554A287D}"/>
              </a:ext>
            </a:extLst>
          </p:cNvPr>
          <p:cNvPicPr>
            <a:picLocks/>
          </p:cNvPicPr>
          <p:nvPr/>
        </p:nvPicPr>
        <p:blipFill>
          <a:blip r:embed="rId7" cstate="print"/>
          <a:stretch>
            <a:fillRect/>
          </a:stretch>
        </p:blipFill>
        <p:spPr>
          <a:xfrm>
            <a:off x="961736" y="5175504"/>
            <a:ext cx="365760" cy="365760"/>
          </a:xfrm>
          <a:prstGeom prst="rect">
            <a:avLst/>
          </a:prstGeom>
        </p:spPr>
      </p:pic>
      <p:pic>
        <p:nvPicPr>
          <p:cNvPr id="19" name="Marcador de contenido 18">
            <a:extLst>
              <a:ext uri="{FF2B5EF4-FFF2-40B4-BE49-F238E27FC236}">
                <a16:creationId xmlns:a16="http://schemas.microsoft.com/office/drawing/2014/main" xmlns="" id="{B11E0FA5-D047-4EBD-AEDB-A6BC08B9D1D4}"/>
              </a:ext>
            </a:extLst>
          </p:cNvPr>
          <p:cNvPicPr>
            <a:picLocks/>
          </p:cNvPicPr>
          <p:nvPr/>
        </p:nvPicPr>
        <p:blipFill>
          <a:blip r:embed="rId8" cstate="print"/>
          <a:stretch>
            <a:fillRect/>
          </a:stretch>
        </p:blipFill>
        <p:spPr>
          <a:xfrm>
            <a:off x="4518929" y="2322576"/>
            <a:ext cx="484632" cy="502920"/>
          </a:xfrm>
          <a:prstGeom prst="rect">
            <a:avLst/>
          </a:prstGeom>
        </p:spPr>
      </p:pic>
      <p:pic>
        <p:nvPicPr>
          <p:cNvPr id="20" name="Marcador de contenido 19">
            <a:extLst>
              <a:ext uri="{FF2B5EF4-FFF2-40B4-BE49-F238E27FC236}">
                <a16:creationId xmlns:a16="http://schemas.microsoft.com/office/drawing/2014/main" xmlns="" id="{6DCD2477-D327-4D50-9B83-06B360E53C2E}"/>
              </a:ext>
            </a:extLst>
          </p:cNvPr>
          <p:cNvPicPr>
            <a:picLocks/>
          </p:cNvPicPr>
          <p:nvPr/>
        </p:nvPicPr>
        <p:blipFill>
          <a:blip r:embed="rId9" cstate="print"/>
          <a:stretch>
            <a:fillRect/>
          </a:stretch>
        </p:blipFill>
        <p:spPr>
          <a:xfrm>
            <a:off x="4546361" y="3291840"/>
            <a:ext cx="448056" cy="466344"/>
          </a:xfrm>
          <a:prstGeom prst="rect">
            <a:avLst/>
          </a:prstGeom>
        </p:spPr>
      </p:pic>
      <p:pic>
        <p:nvPicPr>
          <p:cNvPr id="21" name="Marcador de contenido 20">
            <a:extLst>
              <a:ext uri="{FF2B5EF4-FFF2-40B4-BE49-F238E27FC236}">
                <a16:creationId xmlns:a16="http://schemas.microsoft.com/office/drawing/2014/main" xmlns="" id="{8C8785A2-1650-4F8F-93CB-035DFAC0B8AD}"/>
              </a:ext>
            </a:extLst>
          </p:cNvPr>
          <p:cNvPicPr>
            <a:picLocks/>
          </p:cNvPicPr>
          <p:nvPr/>
        </p:nvPicPr>
        <p:blipFill>
          <a:blip r:embed="rId10" cstate="print"/>
          <a:stretch>
            <a:fillRect/>
          </a:stretch>
        </p:blipFill>
        <p:spPr>
          <a:xfrm>
            <a:off x="4537217" y="4142232"/>
            <a:ext cx="512064" cy="530352"/>
          </a:xfrm>
          <a:prstGeom prst="rect">
            <a:avLst/>
          </a:prstGeom>
        </p:spPr>
      </p:pic>
      <p:pic>
        <p:nvPicPr>
          <p:cNvPr id="22" name="Marcador de contenido 21">
            <a:extLst>
              <a:ext uri="{FF2B5EF4-FFF2-40B4-BE49-F238E27FC236}">
                <a16:creationId xmlns:a16="http://schemas.microsoft.com/office/drawing/2014/main" xmlns="" id="{076401D0-374C-41AA-9FF2-A7B8D6BD2382}"/>
              </a:ext>
            </a:extLst>
          </p:cNvPr>
          <p:cNvPicPr>
            <a:picLocks/>
          </p:cNvPicPr>
          <p:nvPr/>
        </p:nvPicPr>
        <p:blipFill>
          <a:blip r:embed="rId11" cstate="print"/>
          <a:stretch>
            <a:fillRect/>
          </a:stretch>
        </p:blipFill>
        <p:spPr>
          <a:xfrm>
            <a:off x="4564649" y="5120640"/>
            <a:ext cx="448056" cy="466344"/>
          </a:xfrm>
          <a:prstGeom prst="rect">
            <a:avLst/>
          </a:prstGeom>
        </p:spPr>
      </p:pic>
      <p:pic>
        <p:nvPicPr>
          <p:cNvPr id="23" name="Marcador de contenido 22">
            <a:extLst>
              <a:ext uri="{FF2B5EF4-FFF2-40B4-BE49-F238E27FC236}">
                <a16:creationId xmlns:a16="http://schemas.microsoft.com/office/drawing/2014/main" xmlns="" id="{00804643-BA53-4D66-B124-BCC1A54DD170}"/>
              </a:ext>
            </a:extLst>
          </p:cNvPr>
          <p:cNvPicPr>
            <a:picLocks/>
          </p:cNvPicPr>
          <p:nvPr/>
        </p:nvPicPr>
        <p:blipFill>
          <a:blip r:embed="rId12" cstate="print"/>
          <a:stretch>
            <a:fillRect/>
          </a:stretch>
        </p:blipFill>
        <p:spPr>
          <a:xfrm>
            <a:off x="8248604" y="2404872"/>
            <a:ext cx="402336" cy="411480"/>
          </a:xfrm>
          <a:prstGeom prst="rect">
            <a:avLst/>
          </a:prstGeom>
        </p:spPr>
      </p:pic>
      <p:pic>
        <p:nvPicPr>
          <p:cNvPr id="24" name="Marcador de contenido 23">
            <a:extLst>
              <a:ext uri="{FF2B5EF4-FFF2-40B4-BE49-F238E27FC236}">
                <a16:creationId xmlns:a16="http://schemas.microsoft.com/office/drawing/2014/main" xmlns="" id="{B44C4CB9-08DF-475C-A53B-EC87783D71E0}"/>
              </a:ext>
            </a:extLst>
          </p:cNvPr>
          <p:cNvPicPr>
            <a:picLocks/>
          </p:cNvPicPr>
          <p:nvPr/>
        </p:nvPicPr>
        <p:blipFill>
          <a:blip r:embed="rId13" cstate="print"/>
          <a:stretch>
            <a:fillRect/>
          </a:stretch>
        </p:blipFill>
        <p:spPr>
          <a:xfrm>
            <a:off x="8212028" y="3389289"/>
            <a:ext cx="466344" cy="365760"/>
          </a:xfrm>
          <a:prstGeom prst="rect">
            <a:avLst/>
          </a:prstGeom>
        </p:spPr>
      </p:pic>
      <p:pic>
        <p:nvPicPr>
          <p:cNvPr id="25" name="Marcador de contenido 24">
            <a:extLst>
              <a:ext uri="{FF2B5EF4-FFF2-40B4-BE49-F238E27FC236}">
                <a16:creationId xmlns:a16="http://schemas.microsoft.com/office/drawing/2014/main" xmlns="" id="{D08531C5-DEA1-4916-B8B5-0B7974B1A7E0}"/>
              </a:ext>
            </a:extLst>
          </p:cNvPr>
          <p:cNvPicPr>
            <a:picLocks/>
          </p:cNvPicPr>
          <p:nvPr/>
        </p:nvPicPr>
        <p:blipFill>
          <a:blip r:embed="rId14" cstate="print"/>
          <a:stretch>
            <a:fillRect/>
          </a:stretch>
        </p:blipFill>
        <p:spPr>
          <a:xfrm>
            <a:off x="8260653" y="4323967"/>
            <a:ext cx="411480" cy="411480"/>
          </a:xfrm>
          <a:prstGeom prst="rect">
            <a:avLst/>
          </a:prstGeom>
        </p:spPr>
      </p:pic>
      <p:pic>
        <p:nvPicPr>
          <p:cNvPr id="26" name="Marcador de contenido 28">
            <a:extLst>
              <a:ext uri="{FF2B5EF4-FFF2-40B4-BE49-F238E27FC236}">
                <a16:creationId xmlns:a16="http://schemas.microsoft.com/office/drawing/2014/main" xmlns="" id="{97CCD584-F3B3-4C2D-85C2-F4C4A6536F99}"/>
              </a:ext>
            </a:extLst>
          </p:cNvPr>
          <p:cNvPicPr>
            <a:picLocks/>
          </p:cNvPicPr>
          <p:nvPr/>
        </p:nvPicPr>
        <p:blipFill>
          <a:blip r:embed="rId15" cstate="print"/>
          <a:stretch>
            <a:fillRect/>
          </a:stretch>
        </p:blipFill>
        <p:spPr>
          <a:xfrm>
            <a:off x="1889939" y="2267712"/>
            <a:ext cx="2121408" cy="676656"/>
          </a:xfrm>
          <a:prstGeom prst="rect">
            <a:avLst/>
          </a:prstGeom>
        </p:spPr>
      </p:pic>
      <p:pic>
        <p:nvPicPr>
          <p:cNvPr id="27" name="Marcador de contenido 29">
            <a:extLst>
              <a:ext uri="{FF2B5EF4-FFF2-40B4-BE49-F238E27FC236}">
                <a16:creationId xmlns:a16="http://schemas.microsoft.com/office/drawing/2014/main" xmlns="" id="{ECC33BB3-8FEF-4B3E-9B8A-5E0E14542DE2}"/>
              </a:ext>
            </a:extLst>
          </p:cNvPr>
          <p:cNvPicPr>
            <a:picLocks/>
          </p:cNvPicPr>
          <p:nvPr/>
        </p:nvPicPr>
        <p:blipFill>
          <a:blip r:embed="rId15" cstate="print"/>
          <a:stretch>
            <a:fillRect/>
          </a:stretch>
        </p:blipFill>
        <p:spPr>
          <a:xfrm>
            <a:off x="1889939" y="3191256"/>
            <a:ext cx="2121408" cy="676656"/>
          </a:xfrm>
          <a:prstGeom prst="rect">
            <a:avLst/>
          </a:prstGeom>
        </p:spPr>
      </p:pic>
      <p:pic>
        <p:nvPicPr>
          <p:cNvPr id="28" name="Marcador de contenido 30">
            <a:extLst>
              <a:ext uri="{FF2B5EF4-FFF2-40B4-BE49-F238E27FC236}">
                <a16:creationId xmlns:a16="http://schemas.microsoft.com/office/drawing/2014/main" xmlns="" id="{74DE4F3C-9768-41F7-9FC0-47AAC29D5527}"/>
              </a:ext>
            </a:extLst>
          </p:cNvPr>
          <p:cNvPicPr>
            <a:picLocks/>
          </p:cNvPicPr>
          <p:nvPr/>
        </p:nvPicPr>
        <p:blipFill>
          <a:blip r:embed="rId15" cstate="print"/>
          <a:stretch>
            <a:fillRect/>
          </a:stretch>
        </p:blipFill>
        <p:spPr>
          <a:xfrm>
            <a:off x="1889939" y="4123944"/>
            <a:ext cx="2121408" cy="676656"/>
          </a:xfrm>
          <a:prstGeom prst="rect">
            <a:avLst/>
          </a:prstGeom>
        </p:spPr>
      </p:pic>
      <p:pic>
        <p:nvPicPr>
          <p:cNvPr id="29" name="Marcador de contenido 31">
            <a:extLst>
              <a:ext uri="{FF2B5EF4-FFF2-40B4-BE49-F238E27FC236}">
                <a16:creationId xmlns:a16="http://schemas.microsoft.com/office/drawing/2014/main" xmlns="" id="{AA621827-B617-4DAE-B662-D970CA763A6E}"/>
              </a:ext>
            </a:extLst>
          </p:cNvPr>
          <p:cNvPicPr>
            <a:picLocks/>
          </p:cNvPicPr>
          <p:nvPr/>
        </p:nvPicPr>
        <p:blipFill>
          <a:blip r:embed="rId15" cstate="print"/>
          <a:stretch>
            <a:fillRect/>
          </a:stretch>
        </p:blipFill>
        <p:spPr>
          <a:xfrm>
            <a:off x="1889939" y="5047488"/>
            <a:ext cx="2121408" cy="676656"/>
          </a:xfrm>
          <a:prstGeom prst="rect">
            <a:avLst/>
          </a:prstGeom>
        </p:spPr>
      </p:pic>
      <p:pic>
        <p:nvPicPr>
          <p:cNvPr id="30" name="Marcador de contenido 32">
            <a:extLst>
              <a:ext uri="{FF2B5EF4-FFF2-40B4-BE49-F238E27FC236}">
                <a16:creationId xmlns:a16="http://schemas.microsoft.com/office/drawing/2014/main" xmlns="" id="{0AD65E8C-B1DB-48DE-BEEF-5E17834298FC}"/>
              </a:ext>
            </a:extLst>
          </p:cNvPr>
          <p:cNvPicPr>
            <a:picLocks/>
          </p:cNvPicPr>
          <p:nvPr/>
        </p:nvPicPr>
        <p:blipFill>
          <a:blip r:embed="rId15" cstate="print"/>
          <a:stretch>
            <a:fillRect/>
          </a:stretch>
        </p:blipFill>
        <p:spPr>
          <a:xfrm>
            <a:off x="5466676" y="2286000"/>
            <a:ext cx="2286000" cy="676656"/>
          </a:xfrm>
          <a:prstGeom prst="rect">
            <a:avLst/>
          </a:prstGeom>
        </p:spPr>
      </p:pic>
      <p:pic>
        <p:nvPicPr>
          <p:cNvPr id="31" name="Marcador de contenido 33">
            <a:extLst>
              <a:ext uri="{FF2B5EF4-FFF2-40B4-BE49-F238E27FC236}">
                <a16:creationId xmlns:a16="http://schemas.microsoft.com/office/drawing/2014/main" xmlns="" id="{1484774B-A2ED-4526-8CD6-4266D001DE68}"/>
              </a:ext>
            </a:extLst>
          </p:cNvPr>
          <p:cNvPicPr>
            <a:picLocks/>
          </p:cNvPicPr>
          <p:nvPr/>
        </p:nvPicPr>
        <p:blipFill>
          <a:blip r:embed="rId15" cstate="print"/>
          <a:stretch>
            <a:fillRect/>
          </a:stretch>
        </p:blipFill>
        <p:spPr>
          <a:xfrm>
            <a:off x="5466676" y="3209544"/>
            <a:ext cx="2286000" cy="676656"/>
          </a:xfrm>
          <a:prstGeom prst="rect">
            <a:avLst/>
          </a:prstGeom>
        </p:spPr>
      </p:pic>
      <p:pic>
        <p:nvPicPr>
          <p:cNvPr id="32" name="Marcador de contenido 34">
            <a:extLst>
              <a:ext uri="{FF2B5EF4-FFF2-40B4-BE49-F238E27FC236}">
                <a16:creationId xmlns:a16="http://schemas.microsoft.com/office/drawing/2014/main" xmlns="" id="{6B3D4284-6490-4ED6-8B3E-DB4AC5ABE12E}"/>
              </a:ext>
            </a:extLst>
          </p:cNvPr>
          <p:cNvPicPr>
            <a:picLocks/>
          </p:cNvPicPr>
          <p:nvPr/>
        </p:nvPicPr>
        <p:blipFill>
          <a:blip r:embed="rId15" cstate="print"/>
          <a:stretch>
            <a:fillRect/>
          </a:stretch>
        </p:blipFill>
        <p:spPr>
          <a:xfrm>
            <a:off x="5466676" y="4133088"/>
            <a:ext cx="2286000" cy="676656"/>
          </a:xfrm>
          <a:prstGeom prst="rect">
            <a:avLst/>
          </a:prstGeom>
        </p:spPr>
      </p:pic>
      <p:pic>
        <p:nvPicPr>
          <p:cNvPr id="33" name="Marcador de contenido 35">
            <a:extLst>
              <a:ext uri="{FF2B5EF4-FFF2-40B4-BE49-F238E27FC236}">
                <a16:creationId xmlns:a16="http://schemas.microsoft.com/office/drawing/2014/main" xmlns="" id="{88623ABB-3E1D-41EA-A422-7FBBC051C793}"/>
              </a:ext>
            </a:extLst>
          </p:cNvPr>
          <p:cNvPicPr>
            <a:picLocks/>
          </p:cNvPicPr>
          <p:nvPr/>
        </p:nvPicPr>
        <p:blipFill>
          <a:blip r:embed="rId15" cstate="print"/>
          <a:stretch>
            <a:fillRect/>
          </a:stretch>
        </p:blipFill>
        <p:spPr>
          <a:xfrm>
            <a:off x="5466676" y="5065776"/>
            <a:ext cx="2286000" cy="676656"/>
          </a:xfrm>
          <a:prstGeom prst="rect">
            <a:avLst/>
          </a:prstGeom>
        </p:spPr>
      </p:pic>
      <p:pic>
        <p:nvPicPr>
          <p:cNvPr id="34" name="Marcador de contenido 36">
            <a:extLst>
              <a:ext uri="{FF2B5EF4-FFF2-40B4-BE49-F238E27FC236}">
                <a16:creationId xmlns:a16="http://schemas.microsoft.com/office/drawing/2014/main" xmlns="" id="{11A8EFED-6D8F-49B0-B478-D2ED563DB410}"/>
              </a:ext>
            </a:extLst>
          </p:cNvPr>
          <p:cNvPicPr>
            <a:picLocks/>
          </p:cNvPicPr>
          <p:nvPr/>
        </p:nvPicPr>
        <p:blipFill>
          <a:blip r:embed="rId15" cstate="print"/>
          <a:stretch>
            <a:fillRect/>
          </a:stretch>
        </p:blipFill>
        <p:spPr>
          <a:xfrm>
            <a:off x="9132284" y="2286000"/>
            <a:ext cx="2231185" cy="676656"/>
          </a:xfrm>
          <a:prstGeom prst="rect">
            <a:avLst/>
          </a:prstGeom>
        </p:spPr>
      </p:pic>
      <p:pic>
        <p:nvPicPr>
          <p:cNvPr id="35" name="Marcador de contenido 37">
            <a:extLst>
              <a:ext uri="{FF2B5EF4-FFF2-40B4-BE49-F238E27FC236}">
                <a16:creationId xmlns:a16="http://schemas.microsoft.com/office/drawing/2014/main" xmlns="" id="{0E4EBB8D-773B-45D2-A5E3-E51E4B69B0BE}"/>
              </a:ext>
            </a:extLst>
          </p:cNvPr>
          <p:cNvPicPr>
            <a:picLocks/>
          </p:cNvPicPr>
          <p:nvPr/>
        </p:nvPicPr>
        <p:blipFill>
          <a:blip r:embed="rId15" cstate="print"/>
          <a:stretch>
            <a:fillRect/>
          </a:stretch>
        </p:blipFill>
        <p:spPr>
          <a:xfrm>
            <a:off x="9122126" y="3189732"/>
            <a:ext cx="2241343" cy="676656"/>
          </a:xfrm>
          <a:prstGeom prst="rect">
            <a:avLst/>
          </a:prstGeom>
        </p:spPr>
      </p:pic>
      <p:pic>
        <p:nvPicPr>
          <p:cNvPr id="36" name="Marcador de contenido 38">
            <a:extLst>
              <a:ext uri="{FF2B5EF4-FFF2-40B4-BE49-F238E27FC236}">
                <a16:creationId xmlns:a16="http://schemas.microsoft.com/office/drawing/2014/main" xmlns="" id="{6A78C203-C35C-4650-B7CB-4682357BCF80}"/>
              </a:ext>
            </a:extLst>
          </p:cNvPr>
          <p:cNvPicPr>
            <a:picLocks/>
          </p:cNvPicPr>
          <p:nvPr/>
        </p:nvPicPr>
        <p:blipFill>
          <a:blip r:embed="rId15" cstate="print"/>
          <a:stretch>
            <a:fillRect/>
          </a:stretch>
        </p:blipFill>
        <p:spPr>
          <a:xfrm>
            <a:off x="9122125" y="4037269"/>
            <a:ext cx="2315250" cy="1801176"/>
          </a:xfrm>
          <a:prstGeom prst="rect">
            <a:avLst/>
          </a:prstGeom>
        </p:spPr>
      </p:pic>
      <p:sp>
        <p:nvSpPr>
          <p:cNvPr id="37" name="Marcador de contenido 50">
            <a:extLst>
              <a:ext uri="{FF2B5EF4-FFF2-40B4-BE49-F238E27FC236}">
                <a16:creationId xmlns:a16="http://schemas.microsoft.com/office/drawing/2014/main" xmlns="" id="{86B31169-1998-478B-8932-462CA6917711}"/>
              </a:ext>
            </a:extLst>
          </p:cNvPr>
          <p:cNvSpPr txBox="1">
            <a:spLocks/>
          </p:cNvSpPr>
          <p:nvPr/>
        </p:nvSpPr>
        <p:spPr>
          <a:xfrm>
            <a:off x="1906027" y="2205767"/>
            <a:ext cx="2121408" cy="65836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050" dirty="0">
                <a:solidFill>
                  <a:srgbClr val="181717">
                    <a:alpha val="100000"/>
                  </a:srgbClr>
                </a:solidFill>
                <a:cs typeface="Century Gothic (Cuerpo)"/>
                <a:sym typeface="Century Gothic (Cuerpo)"/>
              </a:rPr>
              <a:t>Tipo de encuesta:</a:t>
            </a:r>
          </a:p>
          <a:p>
            <a:pPr>
              <a:lnSpc>
                <a:spcPct val="100000"/>
              </a:lnSpc>
              <a:spcBef>
                <a:spcPts val="0"/>
              </a:spcBef>
            </a:pPr>
            <a:r>
              <a:rPr lang="es-EC" sz="1050" b="0" dirty="0">
                <a:solidFill>
                  <a:srgbClr val="585858"/>
                </a:solidFill>
                <a:cs typeface="Century Gothic (Cuerpo)"/>
                <a:sym typeface="Century Gothic (Cuerpo)"/>
              </a:rPr>
              <a:t>Empresarial</a:t>
            </a:r>
          </a:p>
        </p:txBody>
      </p:sp>
      <p:sp>
        <p:nvSpPr>
          <p:cNvPr id="38" name="Marcador de contenido 51">
            <a:extLst>
              <a:ext uri="{FF2B5EF4-FFF2-40B4-BE49-F238E27FC236}">
                <a16:creationId xmlns:a16="http://schemas.microsoft.com/office/drawing/2014/main" xmlns="" id="{B5485750-60D4-4F2F-8C7A-C932E9F38C81}"/>
              </a:ext>
            </a:extLst>
          </p:cNvPr>
          <p:cNvSpPr txBox="1">
            <a:spLocks/>
          </p:cNvSpPr>
          <p:nvPr/>
        </p:nvSpPr>
        <p:spPr>
          <a:xfrm>
            <a:off x="1876223" y="3228566"/>
            <a:ext cx="2121408" cy="6164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050" dirty="0">
                <a:solidFill>
                  <a:srgbClr val="181717">
                    <a:alpha val="100000"/>
                  </a:srgbClr>
                </a:solidFill>
                <a:cs typeface="Century Gothic (Cuerpo)"/>
                <a:sym typeface="Century Gothic (Cuerpo)"/>
              </a:rPr>
              <a:t>Alcance de la investigación:</a:t>
            </a:r>
          </a:p>
          <a:p>
            <a:pPr>
              <a:lnSpc>
                <a:spcPct val="100000"/>
              </a:lnSpc>
              <a:spcBef>
                <a:spcPts val="0"/>
              </a:spcBef>
            </a:pPr>
            <a:r>
              <a:rPr lang="es-EC" sz="1050" b="0" dirty="0">
                <a:solidFill>
                  <a:srgbClr val="585858">
                    <a:alpha val="100000"/>
                  </a:srgbClr>
                </a:solidFill>
                <a:cs typeface="Century Gothic (Cuerpo)"/>
                <a:sym typeface="Century Gothic (Cuerpo)"/>
              </a:rPr>
              <a:t>Grandes empresas (GE) y medianas empresas (ME)* y Sección del CIIU Rev. 4</a:t>
            </a:r>
          </a:p>
        </p:txBody>
      </p:sp>
      <p:sp>
        <p:nvSpPr>
          <p:cNvPr id="39" name="Marcador de contenido 52">
            <a:extLst>
              <a:ext uri="{FF2B5EF4-FFF2-40B4-BE49-F238E27FC236}">
                <a16:creationId xmlns:a16="http://schemas.microsoft.com/office/drawing/2014/main" xmlns="" id="{121DDD49-A75F-4F53-B1CD-CDEA5F74400A}"/>
              </a:ext>
            </a:extLst>
          </p:cNvPr>
          <p:cNvSpPr txBox="1">
            <a:spLocks/>
          </p:cNvSpPr>
          <p:nvPr/>
        </p:nvSpPr>
        <p:spPr>
          <a:xfrm>
            <a:off x="1893429" y="4123944"/>
            <a:ext cx="2121408" cy="685800"/>
          </a:xfrm>
          <a:prstGeom prst="rect">
            <a:avLst/>
          </a:prstGeom>
          <a:no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050" dirty="0">
                <a:solidFill>
                  <a:srgbClr val="181717">
                    <a:alpha val="100000"/>
                  </a:srgbClr>
                </a:solidFill>
                <a:cs typeface="Century Gothic (Cuerpo)"/>
                <a:sym typeface="Century Gothic (Cuerpo)"/>
              </a:rPr>
              <a:t>Universo de investigación:</a:t>
            </a:r>
          </a:p>
          <a:p>
            <a:pPr>
              <a:lnSpc>
                <a:spcPct val="100000"/>
              </a:lnSpc>
              <a:spcBef>
                <a:spcPts val="0"/>
              </a:spcBef>
            </a:pPr>
            <a:r>
              <a:rPr lang="es-EC" sz="1050" b="0" dirty="0">
                <a:solidFill>
                  <a:srgbClr val="585858">
                    <a:alpha val="100000"/>
                  </a:srgbClr>
                </a:solidFill>
                <a:cs typeface="Century Gothic (Cuerpo)"/>
                <a:sym typeface="Century Gothic (Cuerpo)"/>
              </a:rPr>
              <a:t>15.844  empresas</a:t>
            </a:r>
          </a:p>
        </p:txBody>
      </p:sp>
      <p:sp>
        <p:nvSpPr>
          <p:cNvPr id="40" name="Marcador de contenido 53">
            <a:extLst>
              <a:ext uri="{FF2B5EF4-FFF2-40B4-BE49-F238E27FC236}">
                <a16:creationId xmlns:a16="http://schemas.microsoft.com/office/drawing/2014/main" xmlns="" id="{182F140D-B730-4478-9E7D-8A1986F4C03A}"/>
              </a:ext>
            </a:extLst>
          </p:cNvPr>
          <p:cNvSpPr txBox="1">
            <a:spLocks/>
          </p:cNvSpPr>
          <p:nvPr/>
        </p:nvSpPr>
        <p:spPr>
          <a:xfrm>
            <a:off x="1880379" y="5047488"/>
            <a:ext cx="2121408" cy="6766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050" dirty="0">
                <a:solidFill>
                  <a:srgbClr val="181717">
                    <a:alpha val="100000"/>
                  </a:srgbClr>
                </a:solidFill>
                <a:cs typeface="Century Gothic (Cuerpo)"/>
                <a:sym typeface="Century Gothic (Cuerpo)"/>
              </a:rPr>
              <a:t>Muestra:</a:t>
            </a:r>
          </a:p>
          <a:p>
            <a:pPr>
              <a:lnSpc>
                <a:spcPct val="100000"/>
              </a:lnSpc>
              <a:spcBef>
                <a:spcPts val="0"/>
              </a:spcBef>
            </a:pPr>
            <a:r>
              <a:rPr lang="es-EC" sz="1050" b="0" dirty="0">
                <a:solidFill>
                  <a:srgbClr val="585858">
                    <a:alpha val="100000"/>
                  </a:srgbClr>
                </a:solidFill>
                <a:cs typeface="Century Gothic (Cuerpo)"/>
                <a:sym typeface="Century Gothic (Cuerpo)"/>
              </a:rPr>
              <a:t>4</a:t>
            </a:r>
            <a:r>
              <a:rPr lang="es-EC" sz="1050" b="0" dirty="0">
                <a:cs typeface="Century Gothic (Cuerpo)"/>
                <a:sym typeface="Century Gothic (Cuerpo)"/>
              </a:rPr>
              <a:t>.</a:t>
            </a:r>
            <a:r>
              <a:rPr lang="es-EC" sz="1050" b="0" dirty="0">
                <a:solidFill>
                  <a:srgbClr val="585858">
                    <a:alpha val="100000"/>
                  </a:srgbClr>
                </a:solidFill>
                <a:cs typeface="Century Gothic (Cuerpo)"/>
                <a:sym typeface="Century Gothic (Cuerpo)"/>
              </a:rPr>
              <a:t>307 empresas</a:t>
            </a:r>
          </a:p>
        </p:txBody>
      </p:sp>
      <p:sp>
        <p:nvSpPr>
          <p:cNvPr id="41" name="Marcador de contenido 54">
            <a:extLst>
              <a:ext uri="{FF2B5EF4-FFF2-40B4-BE49-F238E27FC236}">
                <a16:creationId xmlns:a16="http://schemas.microsoft.com/office/drawing/2014/main" xmlns="" id="{D7E69A93-6CCC-43A1-A5E5-E5769FB3FEF9}"/>
              </a:ext>
            </a:extLst>
          </p:cNvPr>
          <p:cNvSpPr txBox="1">
            <a:spLocks/>
          </p:cNvSpPr>
          <p:nvPr/>
        </p:nvSpPr>
        <p:spPr>
          <a:xfrm>
            <a:off x="5456913" y="2267439"/>
            <a:ext cx="2344342" cy="68756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050" dirty="0">
                <a:solidFill>
                  <a:srgbClr val="181717">
                    <a:alpha val="100000"/>
                  </a:srgbClr>
                </a:solidFill>
                <a:cs typeface="Century Gothic (Cuerpo)"/>
                <a:sym typeface="Century Gothic (Cuerpo)"/>
              </a:rPr>
              <a:t>Técnicas de muestreo:</a:t>
            </a:r>
          </a:p>
          <a:p>
            <a:pPr>
              <a:lnSpc>
                <a:spcPct val="100000"/>
              </a:lnSpc>
              <a:spcBef>
                <a:spcPts val="0"/>
              </a:spcBef>
            </a:pPr>
            <a:r>
              <a:rPr lang="es-EC" sz="1050" b="0" dirty="0">
                <a:solidFill>
                  <a:srgbClr val="585858"/>
                </a:solidFill>
                <a:cs typeface="Century Gothic (Cuerpo)"/>
                <a:sym typeface="Century Gothic (Cuerpo)"/>
              </a:rPr>
              <a:t>Inclusión forzosa: 3.456 GE</a:t>
            </a:r>
          </a:p>
          <a:p>
            <a:pPr>
              <a:lnSpc>
                <a:spcPct val="100000"/>
              </a:lnSpc>
              <a:spcBef>
                <a:spcPts val="0"/>
              </a:spcBef>
            </a:pPr>
            <a:r>
              <a:rPr lang="es-EC" sz="1050" b="0" dirty="0">
                <a:solidFill>
                  <a:srgbClr val="585858"/>
                </a:solidFill>
                <a:cs typeface="Century Gothic (Cuerpo)"/>
                <a:sym typeface="Century Gothic (Cuerpo)"/>
              </a:rPr>
              <a:t>Muestreo probabilístico: 851 ME</a:t>
            </a:r>
          </a:p>
        </p:txBody>
      </p:sp>
      <p:sp>
        <p:nvSpPr>
          <p:cNvPr id="42" name="Marcador de contenido 55">
            <a:extLst>
              <a:ext uri="{FF2B5EF4-FFF2-40B4-BE49-F238E27FC236}">
                <a16:creationId xmlns:a16="http://schemas.microsoft.com/office/drawing/2014/main" xmlns="" id="{2F2EFB92-92E8-42E2-845D-04FBE0ABE6EF}"/>
              </a:ext>
            </a:extLst>
          </p:cNvPr>
          <p:cNvSpPr txBox="1">
            <a:spLocks/>
          </p:cNvSpPr>
          <p:nvPr/>
        </p:nvSpPr>
        <p:spPr>
          <a:xfrm>
            <a:off x="5456913" y="3091040"/>
            <a:ext cx="2139696" cy="6766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050" dirty="0">
                <a:solidFill>
                  <a:srgbClr val="181717">
                    <a:alpha val="100000"/>
                  </a:srgbClr>
                </a:solidFill>
                <a:cs typeface="Century Gothic (Cuerpo)"/>
                <a:sym typeface="Century Gothic (Cuerpo)"/>
              </a:rPr>
              <a:t>Año de referencia:</a:t>
            </a:r>
          </a:p>
          <a:p>
            <a:pPr>
              <a:lnSpc>
                <a:spcPct val="100000"/>
              </a:lnSpc>
              <a:spcBef>
                <a:spcPts val="0"/>
              </a:spcBef>
            </a:pPr>
            <a:r>
              <a:rPr lang="es-EC" sz="1050" b="0" dirty="0">
                <a:solidFill>
                  <a:srgbClr val="585858">
                    <a:alpha val="100000"/>
                  </a:srgbClr>
                </a:solidFill>
                <a:cs typeface="Century Gothic (Cuerpo)"/>
                <a:sym typeface="Century Gothic (Cuerpo)"/>
              </a:rPr>
              <a:t>2022</a:t>
            </a:r>
            <a:endParaRPr lang="es-EC" sz="1050" dirty="0">
              <a:solidFill>
                <a:srgbClr val="181717">
                  <a:alpha val="100000"/>
                </a:srgbClr>
              </a:solidFill>
              <a:cs typeface="Century Gothic (Cuerpo)"/>
              <a:sym typeface="Century Gothic (Cuerpo)"/>
            </a:endParaRPr>
          </a:p>
        </p:txBody>
      </p:sp>
      <p:sp>
        <p:nvSpPr>
          <p:cNvPr id="43" name="Marcador de contenido 56">
            <a:extLst>
              <a:ext uri="{FF2B5EF4-FFF2-40B4-BE49-F238E27FC236}">
                <a16:creationId xmlns:a16="http://schemas.microsoft.com/office/drawing/2014/main" xmlns="" id="{36E73106-9972-4ACA-A0DA-742A6798E116}"/>
              </a:ext>
            </a:extLst>
          </p:cNvPr>
          <p:cNvSpPr txBox="1">
            <a:spLocks/>
          </p:cNvSpPr>
          <p:nvPr/>
        </p:nvSpPr>
        <p:spPr>
          <a:xfrm>
            <a:off x="5412209" y="4153809"/>
            <a:ext cx="2267417" cy="61692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050" dirty="0">
                <a:solidFill>
                  <a:srgbClr val="181717">
                    <a:alpha val="100000"/>
                  </a:srgbClr>
                </a:solidFill>
                <a:cs typeface="Century Gothic (Cuerpo)"/>
                <a:sym typeface="Century Gothic (Cuerpo)"/>
              </a:rPr>
              <a:t>Cobertura geográfica y efectiva:</a:t>
            </a:r>
          </a:p>
          <a:p>
            <a:pPr>
              <a:lnSpc>
                <a:spcPct val="100000"/>
              </a:lnSpc>
              <a:spcBef>
                <a:spcPts val="0"/>
              </a:spcBef>
            </a:pPr>
            <a:r>
              <a:rPr lang="es-EC" sz="1050" b="0" dirty="0">
                <a:solidFill>
                  <a:srgbClr val="767171"/>
                </a:solidFill>
                <a:cs typeface="Century Gothic (Cuerpo)"/>
                <a:sym typeface="Century Gothic (Cuerpo)"/>
              </a:rPr>
              <a:t>Nacional 3.951 empresas (91%) 
3.143 GE ; 808 ME</a:t>
            </a:r>
          </a:p>
        </p:txBody>
      </p:sp>
      <p:sp>
        <p:nvSpPr>
          <p:cNvPr id="44" name="Marcador de contenido 57">
            <a:extLst>
              <a:ext uri="{FF2B5EF4-FFF2-40B4-BE49-F238E27FC236}">
                <a16:creationId xmlns:a16="http://schemas.microsoft.com/office/drawing/2014/main" xmlns="" id="{C717DBFB-81F4-4716-B526-CBBE1B6DF4CC}"/>
              </a:ext>
            </a:extLst>
          </p:cNvPr>
          <p:cNvSpPr txBox="1">
            <a:spLocks/>
          </p:cNvSpPr>
          <p:nvPr/>
        </p:nvSpPr>
        <p:spPr>
          <a:xfrm>
            <a:off x="5459100" y="5047489"/>
            <a:ext cx="2139696" cy="6949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050" dirty="0">
                <a:solidFill>
                  <a:srgbClr val="181717">
                    <a:alpha val="100000"/>
                  </a:srgbClr>
                </a:solidFill>
                <a:cs typeface="Century Gothic (Cuerpo)"/>
                <a:sym typeface="Century Gothic (Cuerpo)"/>
              </a:rPr>
              <a:t>Operativo de levantamiento:</a:t>
            </a:r>
          </a:p>
          <a:p>
            <a:pPr>
              <a:lnSpc>
                <a:spcPct val="100000"/>
              </a:lnSpc>
              <a:spcBef>
                <a:spcPts val="0"/>
              </a:spcBef>
            </a:pPr>
            <a:r>
              <a:rPr lang="es-EC" sz="1050" b="0" dirty="0">
                <a:solidFill>
                  <a:srgbClr val="767171"/>
                </a:solidFill>
                <a:cs typeface="Century Gothic (Cuerpo)"/>
                <a:sym typeface="Century Gothic (Cuerpo)"/>
              </a:rPr>
              <a:t>Junio - Octubre 2023</a:t>
            </a:r>
          </a:p>
        </p:txBody>
      </p:sp>
      <p:sp>
        <p:nvSpPr>
          <p:cNvPr id="45" name="Marcador de contenido 59">
            <a:extLst>
              <a:ext uri="{FF2B5EF4-FFF2-40B4-BE49-F238E27FC236}">
                <a16:creationId xmlns:a16="http://schemas.microsoft.com/office/drawing/2014/main" xmlns="" id="{EB85BD72-3344-42C2-8638-185B47DCD68C}"/>
              </a:ext>
            </a:extLst>
          </p:cNvPr>
          <p:cNvSpPr txBox="1">
            <a:spLocks/>
          </p:cNvSpPr>
          <p:nvPr/>
        </p:nvSpPr>
        <p:spPr>
          <a:xfrm>
            <a:off x="9160657" y="3104360"/>
            <a:ext cx="2202812" cy="6942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050">
                <a:solidFill>
                  <a:srgbClr val="181717">
                    <a:alpha val="100000"/>
                  </a:srgbClr>
                </a:solidFill>
                <a:cs typeface="Century Gothic (Cuerpo)"/>
                <a:sym typeface="Century Gothic (Cuerpo)"/>
              </a:rPr>
              <a:t>Metodología:</a:t>
            </a:r>
          </a:p>
          <a:p>
            <a:pPr>
              <a:lnSpc>
                <a:spcPct val="100000"/>
              </a:lnSpc>
              <a:spcBef>
                <a:spcPts val="0"/>
              </a:spcBef>
            </a:pPr>
            <a:r>
              <a:rPr lang="es-EC" sz="1050" b="0">
                <a:solidFill>
                  <a:srgbClr val="585858">
                    <a:alpha val="100000"/>
                  </a:srgbClr>
                </a:solidFill>
                <a:cs typeface="Century Gothic (Cuerpo)"/>
                <a:sym typeface="Century Gothic (Cuerpo)"/>
              </a:rPr>
              <a:t>Uso de un formulario electrónico.</a:t>
            </a:r>
            <a:endParaRPr lang="es-EC" sz="1050" b="0" dirty="0">
              <a:solidFill>
                <a:srgbClr val="585858">
                  <a:alpha val="100000"/>
                </a:srgbClr>
              </a:solidFill>
              <a:cs typeface="Century Gothic (Cuerpo)"/>
              <a:sym typeface="Century Gothic (Cuerpo)"/>
            </a:endParaRPr>
          </a:p>
        </p:txBody>
      </p:sp>
      <p:sp>
        <p:nvSpPr>
          <p:cNvPr id="46" name="Marcador de contenido 60">
            <a:extLst>
              <a:ext uri="{FF2B5EF4-FFF2-40B4-BE49-F238E27FC236}">
                <a16:creationId xmlns:a16="http://schemas.microsoft.com/office/drawing/2014/main" xmlns="" id="{37E8565E-31A4-44BB-A612-278E56864E59}"/>
              </a:ext>
            </a:extLst>
          </p:cNvPr>
          <p:cNvSpPr txBox="1">
            <a:spLocks/>
          </p:cNvSpPr>
          <p:nvPr/>
        </p:nvSpPr>
        <p:spPr>
          <a:xfrm>
            <a:off x="8931552" y="4045882"/>
            <a:ext cx="2157984" cy="246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050">
                <a:solidFill>
                  <a:srgbClr val="181717">
                    <a:alpha val="100000"/>
                  </a:srgbClr>
                </a:solidFill>
                <a:cs typeface="Century Gothic (Cuerpo)"/>
                <a:sym typeface="Century Gothic (Cuerpo)"/>
              </a:rPr>
              <a:t>Sectores investigados:</a:t>
            </a:r>
            <a:endParaRPr lang="es-EC" sz="1050" dirty="0">
              <a:solidFill>
                <a:srgbClr val="181717">
                  <a:alpha val="100000"/>
                </a:srgbClr>
              </a:solidFill>
              <a:cs typeface="Century Gothic (Cuerpo)"/>
              <a:sym typeface="Century Gothic (Cuerpo)"/>
            </a:endParaRPr>
          </a:p>
        </p:txBody>
      </p:sp>
      <p:sp>
        <p:nvSpPr>
          <p:cNvPr id="47" name="Marcador de contenido 61">
            <a:extLst>
              <a:ext uri="{FF2B5EF4-FFF2-40B4-BE49-F238E27FC236}">
                <a16:creationId xmlns:a16="http://schemas.microsoft.com/office/drawing/2014/main" xmlns="" id="{D00B7437-191B-43C3-A845-A4671503962A}"/>
              </a:ext>
            </a:extLst>
          </p:cNvPr>
          <p:cNvSpPr txBox="1">
            <a:spLocks/>
          </p:cNvSpPr>
          <p:nvPr/>
        </p:nvSpPr>
        <p:spPr>
          <a:xfrm>
            <a:off x="742716" y="6231883"/>
            <a:ext cx="9281160" cy="5120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b="0" dirty="0">
                <a:solidFill>
                  <a:srgbClr val="595959">
                    <a:alpha val="100000"/>
                  </a:srgbClr>
                </a:solidFill>
                <a:cs typeface="Century Gothic (Títulos)"/>
                <a:sym typeface="Century Gothic (Títulos)"/>
              </a:rPr>
              <a:t>*Estratificación de Empresas de acuerdo a la Decisión 702 de la  CAN.
** Se excluyen: </a:t>
            </a:r>
            <a:r>
              <a:rPr lang="es-EC" sz="900" dirty="0">
                <a:solidFill>
                  <a:srgbClr val="595959">
                    <a:alpha val="100000"/>
                  </a:srgbClr>
                </a:solidFill>
                <a:cs typeface="Century Gothic (Títulos)"/>
                <a:sym typeface="Century Gothic (Títulos)"/>
              </a:rPr>
              <a:t>K64</a:t>
            </a:r>
            <a:r>
              <a:rPr lang="es-EC" sz="900" b="0" dirty="0">
                <a:solidFill>
                  <a:srgbClr val="595959">
                    <a:alpha val="100000"/>
                  </a:srgbClr>
                </a:solidFill>
                <a:cs typeface="Century Gothic (Títulos)"/>
                <a:sym typeface="Century Gothic (Títulos)"/>
              </a:rPr>
              <a:t> Actividades de Servicios Financieros; </a:t>
            </a:r>
            <a:r>
              <a:rPr lang="es-EC" sz="900" dirty="0">
                <a:solidFill>
                  <a:srgbClr val="595959">
                    <a:alpha val="100000"/>
                  </a:srgbClr>
                </a:solidFill>
                <a:cs typeface="Century Gothic (Títulos)"/>
                <a:sym typeface="Century Gothic (Títulos)"/>
              </a:rPr>
              <a:t>K66</a:t>
            </a:r>
            <a:r>
              <a:rPr lang="es-EC" sz="900" b="0" dirty="0">
                <a:solidFill>
                  <a:srgbClr val="595959">
                    <a:alpha val="100000"/>
                  </a:srgbClr>
                </a:solidFill>
                <a:cs typeface="Century Gothic (Títulos)"/>
                <a:sym typeface="Century Gothic (Títulos)"/>
              </a:rPr>
              <a:t> Actividades Auxiliares; </a:t>
            </a:r>
            <a:r>
              <a:rPr lang="es-EC" sz="900" dirty="0">
                <a:solidFill>
                  <a:srgbClr val="595959">
                    <a:alpha val="100000"/>
                  </a:srgbClr>
                </a:solidFill>
                <a:cs typeface="Century Gothic (Títulos)"/>
                <a:sym typeface="Century Gothic (Títulos)"/>
              </a:rPr>
              <a:t>Q88</a:t>
            </a:r>
            <a:r>
              <a:rPr lang="es-EC" sz="900" b="0" dirty="0">
                <a:solidFill>
                  <a:srgbClr val="595959">
                    <a:alpha val="100000"/>
                  </a:srgbClr>
                </a:solidFill>
                <a:cs typeface="Century Gothic (Títulos)"/>
                <a:sym typeface="Century Gothic (Títulos)"/>
              </a:rPr>
              <a:t> Actividades de Asistencia Social; </a:t>
            </a:r>
            <a:r>
              <a:rPr lang="es-EC" sz="900" dirty="0">
                <a:solidFill>
                  <a:srgbClr val="595959">
                    <a:alpha val="100000"/>
                  </a:srgbClr>
                </a:solidFill>
                <a:cs typeface="Century Gothic (Títulos)"/>
                <a:sym typeface="Century Gothic (Títulos)"/>
              </a:rPr>
              <a:t>S94</a:t>
            </a:r>
            <a:r>
              <a:rPr lang="es-EC" sz="900" b="0" dirty="0">
                <a:solidFill>
                  <a:srgbClr val="595959">
                    <a:alpha val="100000"/>
                  </a:srgbClr>
                </a:solidFill>
                <a:cs typeface="Century Gothic (Títulos)"/>
                <a:sym typeface="Century Gothic (Títulos)"/>
              </a:rPr>
              <a:t> Actividades de Asociaciones</a:t>
            </a:r>
          </a:p>
        </p:txBody>
      </p:sp>
      <p:sp>
        <p:nvSpPr>
          <p:cNvPr id="48" name="object 17">
            <a:extLst>
              <a:ext uri="{FF2B5EF4-FFF2-40B4-BE49-F238E27FC236}">
                <a16:creationId xmlns:a16="http://schemas.microsoft.com/office/drawing/2014/main" xmlns="" id="{44CCD47E-5CF0-479F-9B83-DBA5ADDD402C}"/>
              </a:ext>
            </a:extLst>
          </p:cNvPr>
          <p:cNvSpPr/>
          <p:nvPr/>
        </p:nvSpPr>
        <p:spPr>
          <a:xfrm>
            <a:off x="1700697" y="2730953"/>
            <a:ext cx="0" cy="717059"/>
          </a:xfrm>
          <a:custGeom>
            <a:avLst/>
            <a:gdLst/>
            <a:ahLst/>
            <a:cxnLst/>
            <a:rect l="l" t="t" r="r" b="b"/>
            <a:pathLst>
              <a:path h="954405">
                <a:moveTo>
                  <a:pt x="0" y="0"/>
                </a:moveTo>
                <a:lnTo>
                  <a:pt x="0" y="954024"/>
                </a:lnTo>
              </a:path>
            </a:pathLst>
          </a:custGeom>
          <a:ln w="19812">
            <a:solidFill>
              <a:srgbClr val="000000"/>
            </a:solidFill>
            <a:prstDash val="sysDash"/>
          </a:ln>
        </p:spPr>
        <p:txBody>
          <a:bodyPr wrap="square" lIns="0" tIns="0" rIns="0" bIns="0" rtlCol="0"/>
          <a:lstStyle/>
          <a:p>
            <a:endParaRPr lang="es-EC">
              <a:latin typeface="+mj-lt"/>
            </a:endParaRPr>
          </a:p>
        </p:txBody>
      </p:sp>
      <p:sp>
        <p:nvSpPr>
          <p:cNvPr id="49" name="object 19">
            <a:extLst>
              <a:ext uri="{FF2B5EF4-FFF2-40B4-BE49-F238E27FC236}">
                <a16:creationId xmlns:a16="http://schemas.microsoft.com/office/drawing/2014/main" xmlns="" id="{31197121-512E-4B53-8AC3-AC24D1A87619}"/>
              </a:ext>
            </a:extLst>
          </p:cNvPr>
          <p:cNvSpPr/>
          <p:nvPr/>
        </p:nvSpPr>
        <p:spPr>
          <a:xfrm>
            <a:off x="1711583" y="3688419"/>
            <a:ext cx="0" cy="592611"/>
          </a:xfrm>
          <a:custGeom>
            <a:avLst/>
            <a:gdLst/>
            <a:ahLst/>
            <a:cxnLst/>
            <a:rect l="l" t="t" r="r" b="b"/>
            <a:pathLst>
              <a:path h="954404">
                <a:moveTo>
                  <a:pt x="0" y="0"/>
                </a:moveTo>
                <a:lnTo>
                  <a:pt x="0" y="954087"/>
                </a:lnTo>
              </a:path>
            </a:pathLst>
          </a:custGeom>
          <a:ln w="19812">
            <a:solidFill>
              <a:srgbClr val="000000"/>
            </a:solidFill>
            <a:prstDash val="sysDash"/>
          </a:ln>
        </p:spPr>
        <p:txBody>
          <a:bodyPr wrap="square" lIns="0" tIns="0" rIns="0" bIns="0" rtlCol="0"/>
          <a:lstStyle/>
          <a:p>
            <a:endParaRPr lang="es-EC">
              <a:latin typeface="+mj-lt"/>
            </a:endParaRPr>
          </a:p>
        </p:txBody>
      </p:sp>
      <p:sp>
        <p:nvSpPr>
          <p:cNvPr id="50" name="object 19">
            <a:extLst>
              <a:ext uri="{FF2B5EF4-FFF2-40B4-BE49-F238E27FC236}">
                <a16:creationId xmlns:a16="http://schemas.microsoft.com/office/drawing/2014/main" xmlns="" id="{0C92A4CD-F16C-472C-B4C6-7DBE2E71CCFF}"/>
              </a:ext>
            </a:extLst>
          </p:cNvPr>
          <p:cNvSpPr/>
          <p:nvPr/>
        </p:nvSpPr>
        <p:spPr>
          <a:xfrm>
            <a:off x="1711583" y="4521126"/>
            <a:ext cx="0" cy="717059"/>
          </a:xfrm>
          <a:custGeom>
            <a:avLst/>
            <a:gdLst/>
            <a:ahLst/>
            <a:cxnLst/>
            <a:rect l="l" t="t" r="r" b="b"/>
            <a:pathLst>
              <a:path h="954404">
                <a:moveTo>
                  <a:pt x="0" y="0"/>
                </a:moveTo>
                <a:lnTo>
                  <a:pt x="0" y="954087"/>
                </a:lnTo>
              </a:path>
            </a:pathLst>
          </a:custGeom>
          <a:ln w="19812">
            <a:solidFill>
              <a:srgbClr val="000000"/>
            </a:solidFill>
            <a:prstDash val="sysDash"/>
          </a:ln>
        </p:spPr>
        <p:txBody>
          <a:bodyPr wrap="square" lIns="0" tIns="0" rIns="0" bIns="0" rtlCol="0"/>
          <a:lstStyle/>
          <a:p>
            <a:endParaRPr lang="es-EC">
              <a:latin typeface="+mj-lt"/>
            </a:endParaRPr>
          </a:p>
        </p:txBody>
      </p:sp>
      <p:sp>
        <p:nvSpPr>
          <p:cNvPr id="51" name="Elipse 52">
            <a:extLst>
              <a:ext uri="{FF2B5EF4-FFF2-40B4-BE49-F238E27FC236}">
                <a16:creationId xmlns:a16="http://schemas.microsoft.com/office/drawing/2014/main" xmlns="" id="{BA19A477-6A44-46F0-9CBE-FD63A4B97ECB}"/>
              </a:ext>
            </a:extLst>
          </p:cNvPr>
          <p:cNvSpPr/>
          <p:nvPr/>
        </p:nvSpPr>
        <p:spPr>
          <a:xfrm>
            <a:off x="1581686" y="2491458"/>
            <a:ext cx="213360" cy="213049"/>
          </a:xfrm>
          <a:prstGeom prst="ellipse">
            <a:avLst/>
          </a:prstGeom>
          <a:solidFill>
            <a:srgbClr val="062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52" name="Elipse 53">
            <a:extLst>
              <a:ext uri="{FF2B5EF4-FFF2-40B4-BE49-F238E27FC236}">
                <a16:creationId xmlns:a16="http://schemas.microsoft.com/office/drawing/2014/main" xmlns="" id="{D19FFAC8-B2B6-4F05-959F-857713DCEF84}"/>
              </a:ext>
            </a:extLst>
          </p:cNvPr>
          <p:cNvSpPr/>
          <p:nvPr/>
        </p:nvSpPr>
        <p:spPr>
          <a:xfrm>
            <a:off x="1599347" y="3469756"/>
            <a:ext cx="213360" cy="213049"/>
          </a:xfrm>
          <a:prstGeom prst="ellipse">
            <a:avLst/>
          </a:prstGeom>
          <a:solidFill>
            <a:srgbClr val="1053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53" name="Elipse 54">
            <a:extLst>
              <a:ext uri="{FF2B5EF4-FFF2-40B4-BE49-F238E27FC236}">
                <a16:creationId xmlns:a16="http://schemas.microsoft.com/office/drawing/2014/main" xmlns="" id="{AFAF29BE-91AD-4EE6-A12B-834DF1A44F50}"/>
              </a:ext>
            </a:extLst>
          </p:cNvPr>
          <p:cNvSpPr/>
          <p:nvPr/>
        </p:nvSpPr>
        <p:spPr>
          <a:xfrm>
            <a:off x="1594017" y="4297593"/>
            <a:ext cx="213360" cy="213049"/>
          </a:xfrm>
          <a:prstGeom prst="ellipse">
            <a:avLst/>
          </a:prstGeom>
          <a:solidFill>
            <a:srgbClr val="197C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54" name="Elipse 55">
            <a:extLst>
              <a:ext uri="{FF2B5EF4-FFF2-40B4-BE49-F238E27FC236}">
                <a16:creationId xmlns:a16="http://schemas.microsoft.com/office/drawing/2014/main" xmlns="" id="{BD209806-3CCC-44D2-9A63-6FC513467AE0}"/>
              </a:ext>
            </a:extLst>
          </p:cNvPr>
          <p:cNvSpPr/>
          <p:nvPr/>
        </p:nvSpPr>
        <p:spPr>
          <a:xfrm>
            <a:off x="1590203" y="5242715"/>
            <a:ext cx="213360" cy="213049"/>
          </a:xfrm>
          <a:prstGeom prst="ellipse">
            <a:avLst/>
          </a:prstGeom>
          <a:solidFill>
            <a:srgbClr val="1E9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55" name="object 17">
            <a:extLst>
              <a:ext uri="{FF2B5EF4-FFF2-40B4-BE49-F238E27FC236}">
                <a16:creationId xmlns:a16="http://schemas.microsoft.com/office/drawing/2014/main" xmlns="" id="{83BCA3CC-625F-4A5E-AFDB-166476F2B449}"/>
              </a:ext>
            </a:extLst>
          </p:cNvPr>
          <p:cNvSpPr/>
          <p:nvPr/>
        </p:nvSpPr>
        <p:spPr>
          <a:xfrm>
            <a:off x="5276616" y="2733899"/>
            <a:ext cx="0" cy="717059"/>
          </a:xfrm>
          <a:custGeom>
            <a:avLst/>
            <a:gdLst/>
            <a:ahLst/>
            <a:cxnLst/>
            <a:rect l="l" t="t" r="r" b="b"/>
            <a:pathLst>
              <a:path h="954405">
                <a:moveTo>
                  <a:pt x="0" y="0"/>
                </a:moveTo>
                <a:lnTo>
                  <a:pt x="0" y="954024"/>
                </a:lnTo>
              </a:path>
            </a:pathLst>
          </a:custGeom>
          <a:ln w="19812">
            <a:solidFill>
              <a:srgbClr val="000000"/>
            </a:solidFill>
            <a:prstDash val="sysDash"/>
          </a:ln>
        </p:spPr>
        <p:txBody>
          <a:bodyPr wrap="square" lIns="0" tIns="0" rIns="0" bIns="0" rtlCol="0"/>
          <a:lstStyle/>
          <a:p>
            <a:endParaRPr lang="es-EC">
              <a:latin typeface="+mj-lt"/>
            </a:endParaRPr>
          </a:p>
        </p:txBody>
      </p:sp>
      <p:sp>
        <p:nvSpPr>
          <p:cNvPr id="56" name="object 19">
            <a:extLst>
              <a:ext uri="{FF2B5EF4-FFF2-40B4-BE49-F238E27FC236}">
                <a16:creationId xmlns:a16="http://schemas.microsoft.com/office/drawing/2014/main" xmlns="" id="{D4743727-168C-472E-B3A9-35571255F72B}"/>
              </a:ext>
            </a:extLst>
          </p:cNvPr>
          <p:cNvSpPr/>
          <p:nvPr/>
        </p:nvSpPr>
        <p:spPr>
          <a:xfrm>
            <a:off x="5287502" y="3691365"/>
            <a:ext cx="0" cy="592611"/>
          </a:xfrm>
          <a:custGeom>
            <a:avLst/>
            <a:gdLst/>
            <a:ahLst/>
            <a:cxnLst/>
            <a:rect l="l" t="t" r="r" b="b"/>
            <a:pathLst>
              <a:path h="954404">
                <a:moveTo>
                  <a:pt x="0" y="0"/>
                </a:moveTo>
                <a:lnTo>
                  <a:pt x="0" y="954087"/>
                </a:lnTo>
              </a:path>
            </a:pathLst>
          </a:custGeom>
          <a:ln w="19812">
            <a:solidFill>
              <a:srgbClr val="000000"/>
            </a:solidFill>
            <a:prstDash val="sysDash"/>
          </a:ln>
        </p:spPr>
        <p:txBody>
          <a:bodyPr wrap="square" lIns="0" tIns="0" rIns="0" bIns="0" rtlCol="0"/>
          <a:lstStyle/>
          <a:p>
            <a:endParaRPr lang="es-EC">
              <a:latin typeface="+mj-lt"/>
            </a:endParaRPr>
          </a:p>
        </p:txBody>
      </p:sp>
      <p:sp>
        <p:nvSpPr>
          <p:cNvPr id="57" name="object 19">
            <a:extLst>
              <a:ext uri="{FF2B5EF4-FFF2-40B4-BE49-F238E27FC236}">
                <a16:creationId xmlns:a16="http://schemas.microsoft.com/office/drawing/2014/main" xmlns="" id="{BE7A7ADF-21A5-4F35-8350-7D309B03824A}"/>
              </a:ext>
            </a:extLst>
          </p:cNvPr>
          <p:cNvSpPr/>
          <p:nvPr/>
        </p:nvSpPr>
        <p:spPr>
          <a:xfrm>
            <a:off x="5287502" y="4524072"/>
            <a:ext cx="0" cy="717059"/>
          </a:xfrm>
          <a:custGeom>
            <a:avLst/>
            <a:gdLst/>
            <a:ahLst/>
            <a:cxnLst/>
            <a:rect l="l" t="t" r="r" b="b"/>
            <a:pathLst>
              <a:path h="954404">
                <a:moveTo>
                  <a:pt x="0" y="0"/>
                </a:moveTo>
                <a:lnTo>
                  <a:pt x="0" y="954087"/>
                </a:lnTo>
              </a:path>
            </a:pathLst>
          </a:custGeom>
          <a:ln w="19812">
            <a:solidFill>
              <a:srgbClr val="000000"/>
            </a:solidFill>
            <a:prstDash val="sysDash"/>
          </a:ln>
        </p:spPr>
        <p:txBody>
          <a:bodyPr wrap="square" lIns="0" tIns="0" rIns="0" bIns="0" rtlCol="0"/>
          <a:lstStyle/>
          <a:p>
            <a:endParaRPr lang="es-EC">
              <a:latin typeface="+mj-lt"/>
            </a:endParaRPr>
          </a:p>
        </p:txBody>
      </p:sp>
      <p:sp>
        <p:nvSpPr>
          <p:cNvPr id="58" name="Elipse 59">
            <a:extLst>
              <a:ext uri="{FF2B5EF4-FFF2-40B4-BE49-F238E27FC236}">
                <a16:creationId xmlns:a16="http://schemas.microsoft.com/office/drawing/2014/main" xmlns="" id="{810AE317-E810-444D-9DFB-AA3AA6C62295}"/>
              </a:ext>
            </a:extLst>
          </p:cNvPr>
          <p:cNvSpPr/>
          <p:nvPr/>
        </p:nvSpPr>
        <p:spPr>
          <a:xfrm>
            <a:off x="5157605" y="2494404"/>
            <a:ext cx="213360" cy="213049"/>
          </a:xfrm>
          <a:prstGeom prst="ellipse">
            <a:avLst/>
          </a:prstGeom>
          <a:solidFill>
            <a:srgbClr val="062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59" name="Elipse 60">
            <a:extLst>
              <a:ext uri="{FF2B5EF4-FFF2-40B4-BE49-F238E27FC236}">
                <a16:creationId xmlns:a16="http://schemas.microsoft.com/office/drawing/2014/main" xmlns="" id="{0E0B961F-FFBD-4878-96CE-6A2E16DD65C3}"/>
              </a:ext>
            </a:extLst>
          </p:cNvPr>
          <p:cNvSpPr/>
          <p:nvPr/>
        </p:nvSpPr>
        <p:spPr>
          <a:xfrm>
            <a:off x="5175266" y="3472702"/>
            <a:ext cx="213360" cy="213049"/>
          </a:xfrm>
          <a:prstGeom prst="ellipse">
            <a:avLst/>
          </a:prstGeom>
          <a:solidFill>
            <a:srgbClr val="1053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60" name="Elipse 61">
            <a:extLst>
              <a:ext uri="{FF2B5EF4-FFF2-40B4-BE49-F238E27FC236}">
                <a16:creationId xmlns:a16="http://schemas.microsoft.com/office/drawing/2014/main" xmlns="" id="{CC6D3BA7-CB9D-4179-A3D4-38EF6871D931}"/>
              </a:ext>
            </a:extLst>
          </p:cNvPr>
          <p:cNvSpPr/>
          <p:nvPr/>
        </p:nvSpPr>
        <p:spPr>
          <a:xfrm>
            <a:off x="5169936" y="4300539"/>
            <a:ext cx="213360" cy="213049"/>
          </a:xfrm>
          <a:prstGeom prst="ellipse">
            <a:avLst/>
          </a:prstGeom>
          <a:solidFill>
            <a:srgbClr val="197C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61" name="Elipse 62">
            <a:extLst>
              <a:ext uri="{FF2B5EF4-FFF2-40B4-BE49-F238E27FC236}">
                <a16:creationId xmlns:a16="http://schemas.microsoft.com/office/drawing/2014/main" xmlns="" id="{E0496D06-E53D-43FE-BB26-7CE197DD9285}"/>
              </a:ext>
            </a:extLst>
          </p:cNvPr>
          <p:cNvSpPr/>
          <p:nvPr/>
        </p:nvSpPr>
        <p:spPr>
          <a:xfrm>
            <a:off x="5166122" y="5245661"/>
            <a:ext cx="213360" cy="213049"/>
          </a:xfrm>
          <a:prstGeom prst="ellipse">
            <a:avLst/>
          </a:prstGeom>
          <a:solidFill>
            <a:srgbClr val="1E9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62" name="object 17">
            <a:extLst>
              <a:ext uri="{FF2B5EF4-FFF2-40B4-BE49-F238E27FC236}">
                <a16:creationId xmlns:a16="http://schemas.microsoft.com/office/drawing/2014/main" xmlns="" id="{4D0BD265-BF08-4137-A5C5-DCE73208FF49}"/>
              </a:ext>
            </a:extLst>
          </p:cNvPr>
          <p:cNvSpPr/>
          <p:nvPr/>
        </p:nvSpPr>
        <p:spPr>
          <a:xfrm>
            <a:off x="8933714" y="2737099"/>
            <a:ext cx="0" cy="717059"/>
          </a:xfrm>
          <a:custGeom>
            <a:avLst/>
            <a:gdLst/>
            <a:ahLst/>
            <a:cxnLst/>
            <a:rect l="l" t="t" r="r" b="b"/>
            <a:pathLst>
              <a:path h="954405">
                <a:moveTo>
                  <a:pt x="0" y="0"/>
                </a:moveTo>
                <a:lnTo>
                  <a:pt x="0" y="954024"/>
                </a:lnTo>
              </a:path>
            </a:pathLst>
          </a:custGeom>
          <a:ln w="19812">
            <a:solidFill>
              <a:srgbClr val="000000"/>
            </a:solidFill>
            <a:prstDash val="sysDash"/>
          </a:ln>
        </p:spPr>
        <p:txBody>
          <a:bodyPr wrap="square" lIns="0" tIns="0" rIns="0" bIns="0" rtlCol="0"/>
          <a:lstStyle/>
          <a:p>
            <a:endParaRPr lang="es-EC">
              <a:latin typeface="+mj-lt"/>
            </a:endParaRPr>
          </a:p>
        </p:txBody>
      </p:sp>
      <p:sp>
        <p:nvSpPr>
          <p:cNvPr id="63" name="object 19">
            <a:extLst>
              <a:ext uri="{FF2B5EF4-FFF2-40B4-BE49-F238E27FC236}">
                <a16:creationId xmlns:a16="http://schemas.microsoft.com/office/drawing/2014/main" xmlns="" id="{66A6DD48-F732-484C-8C8F-F7B6E4D6C87F}"/>
              </a:ext>
            </a:extLst>
          </p:cNvPr>
          <p:cNvSpPr/>
          <p:nvPr/>
        </p:nvSpPr>
        <p:spPr>
          <a:xfrm flipH="1">
            <a:off x="8898880" y="3694563"/>
            <a:ext cx="45719" cy="1040884"/>
          </a:xfrm>
          <a:custGeom>
            <a:avLst/>
            <a:gdLst/>
            <a:ahLst/>
            <a:cxnLst/>
            <a:rect l="l" t="t" r="r" b="b"/>
            <a:pathLst>
              <a:path h="954404">
                <a:moveTo>
                  <a:pt x="0" y="0"/>
                </a:moveTo>
                <a:lnTo>
                  <a:pt x="0" y="954087"/>
                </a:lnTo>
              </a:path>
            </a:pathLst>
          </a:custGeom>
          <a:ln w="19812">
            <a:solidFill>
              <a:srgbClr val="000000"/>
            </a:solidFill>
            <a:prstDash val="sysDash"/>
          </a:ln>
        </p:spPr>
        <p:txBody>
          <a:bodyPr wrap="square" lIns="0" tIns="0" rIns="0" bIns="0" rtlCol="0"/>
          <a:lstStyle/>
          <a:p>
            <a:endParaRPr lang="es-EC">
              <a:latin typeface="+mj-lt"/>
            </a:endParaRPr>
          </a:p>
        </p:txBody>
      </p:sp>
      <p:sp>
        <p:nvSpPr>
          <p:cNvPr id="64" name="Elipse 65">
            <a:extLst>
              <a:ext uri="{FF2B5EF4-FFF2-40B4-BE49-F238E27FC236}">
                <a16:creationId xmlns:a16="http://schemas.microsoft.com/office/drawing/2014/main" xmlns="" id="{184FE38B-66F4-4A08-9007-F5826CE3D15E}"/>
              </a:ext>
            </a:extLst>
          </p:cNvPr>
          <p:cNvSpPr/>
          <p:nvPr/>
        </p:nvSpPr>
        <p:spPr>
          <a:xfrm>
            <a:off x="8841598" y="2497604"/>
            <a:ext cx="213360" cy="213049"/>
          </a:xfrm>
          <a:prstGeom prst="ellipse">
            <a:avLst/>
          </a:prstGeom>
          <a:solidFill>
            <a:srgbClr val="062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65" name="Elipse 66">
            <a:extLst>
              <a:ext uri="{FF2B5EF4-FFF2-40B4-BE49-F238E27FC236}">
                <a16:creationId xmlns:a16="http://schemas.microsoft.com/office/drawing/2014/main" xmlns="" id="{8DCE039F-587C-47B5-8FBD-EED7D36A5572}"/>
              </a:ext>
            </a:extLst>
          </p:cNvPr>
          <p:cNvSpPr/>
          <p:nvPr/>
        </p:nvSpPr>
        <p:spPr>
          <a:xfrm>
            <a:off x="8832364" y="3475902"/>
            <a:ext cx="213360" cy="213049"/>
          </a:xfrm>
          <a:prstGeom prst="ellipse">
            <a:avLst/>
          </a:prstGeom>
          <a:solidFill>
            <a:srgbClr val="1053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66" name="Elipse 67">
            <a:extLst>
              <a:ext uri="{FF2B5EF4-FFF2-40B4-BE49-F238E27FC236}">
                <a16:creationId xmlns:a16="http://schemas.microsoft.com/office/drawing/2014/main" xmlns="" id="{5DB2CFC4-768A-4343-9247-4B884770AB74}"/>
              </a:ext>
            </a:extLst>
          </p:cNvPr>
          <p:cNvSpPr/>
          <p:nvPr/>
        </p:nvSpPr>
        <p:spPr>
          <a:xfrm>
            <a:off x="8824872" y="4579659"/>
            <a:ext cx="213360" cy="213049"/>
          </a:xfrm>
          <a:prstGeom prst="ellipse">
            <a:avLst/>
          </a:prstGeom>
          <a:solidFill>
            <a:srgbClr val="197C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latin typeface="+mj-lt"/>
            </a:endParaRPr>
          </a:p>
        </p:txBody>
      </p:sp>
      <p:sp>
        <p:nvSpPr>
          <p:cNvPr id="67" name="Marcador de contenido 58">
            <a:extLst>
              <a:ext uri="{FF2B5EF4-FFF2-40B4-BE49-F238E27FC236}">
                <a16:creationId xmlns:a16="http://schemas.microsoft.com/office/drawing/2014/main" xmlns="" id="{8CE9F861-EED5-4574-835F-72C6A592829E}"/>
              </a:ext>
            </a:extLst>
          </p:cNvPr>
          <p:cNvSpPr txBox="1">
            <a:spLocks/>
          </p:cNvSpPr>
          <p:nvPr/>
        </p:nvSpPr>
        <p:spPr>
          <a:xfrm>
            <a:off x="9148687" y="2245222"/>
            <a:ext cx="2262126" cy="661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C" sz="1050" dirty="0">
                <a:solidFill>
                  <a:srgbClr val="181717">
                    <a:alpha val="100000"/>
                  </a:srgbClr>
                </a:solidFill>
                <a:cs typeface="Century Gothic (Cuerpo)"/>
                <a:sym typeface="Century Gothic (Cuerpo)"/>
              </a:rPr>
              <a:t>Unidad de análisis:</a:t>
            </a:r>
          </a:p>
          <a:p>
            <a:pPr>
              <a:lnSpc>
                <a:spcPct val="100000"/>
              </a:lnSpc>
              <a:spcBef>
                <a:spcPts val="0"/>
              </a:spcBef>
            </a:pPr>
            <a:r>
              <a:rPr lang="es-EC" sz="1050" b="0" dirty="0">
                <a:solidFill>
                  <a:srgbClr val="585858">
                    <a:alpha val="100000"/>
                  </a:srgbClr>
                </a:solidFill>
                <a:cs typeface="Century Gothic (Cuerpo)"/>
                <a:sym typeface="Century Gothic (Cuerpo)"/>
              </a:rPr>
              <a:t>Empresa</a:t>
            </a:r>
            <a:endParaRPr lang="es-EC" sz="1050" dirty="0">
              <a:solidFill>
                <a:srgbClr val="181717">
                  <a:alpha val="100000"/>
                </a:srgbClr>
              </a:solidFill>
              <a:cs typeface="Century Gothic (Cuerpo)"/>
              <a:sym typeface="Century Gothic (Cuerpo)"/>
            </a:endParaRPr>
          </a:p>
        </p:txBody>
      </p:sp>
      <p:pic>
        <p:nvPicPr>
          <p:cNvPr id="68" name="Imagen 69">
            <a:extLst>
              <a:ext uri="{FF2B5EF4-FFF2-40B4-BE49-F238E27FC236}">
                <a16:creationId xmlns:a16="http://schemas.microsoft.com/office/drawing/2014/main" xmlns="" id="{0E0DD90C-4503-4CBF-B590-E7DDC0D0B353}"/>
              </a:ext>
            </a:extLst>
          </p:cNvPr>
          <p:cNvPicPr>
            <a:picLocks noChangeAspect="1"/>
          </p:cNvPicPr>
          <p:nvPr/>
        </p:nvPicPr>
        <p:blipFill rotWithShape="1">
          <a:blip r:embed="rId16"/>
          <a:srcRect l="3250" t="2100" r="1493" b="3271"/>
          <a:stretch/>
        </p:blipFill>
        <p:spPr>
          <a:xfrm>
            <a:off x="9286621" y="4292770"/>
            <a:ext cx="1877932" cy="1430964"/>
          </a:xfrm>
          <a:prstGeom prst="rect">
            <a:avLst/>
          </a:prstGeom>
        </p:spPr>
      </p:pic>
    </p:spTree>
    <p:extLst>
      <p:ext uri="{BB962C8B-B14F-4D97-AF65-F5344CB8AC3E}">
        <p14:creationId xmlns:p14="http://schemas.microsoft.com/office/powerpoint/2010/main" val="3233567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xmlns="" id="{600BAFB7-5B4E-47C1-87F8-A14B8E120681}"/>
              </a:ext>
            </a:extLst>
          </p:cNvPr>
          <p:cNvSpPr txBox="1">
            <a:spLocks/>
          </p:cNvSpPr>
          <p:nvPr/>
        </p:nvSpPr>
        <p:spPr>
          <a:xfrm>
            <a:off x="928800" y="327600"/>
            <a:ext cx="6537960" cy="6035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2300" dirty="0">
                <a:cs typeface="Century Gothic (Títulos)"/>
                <a:sym typeface="Century Gothic (Títulos)"/>
              </a:rPr>
              <a:t>1.4 Principales </a:t>
            </a:r>
            <a:r>
              <a:rPr lang="es-EC" sz="2300" dirty="0"/>
              <a:t>definiciones</a:t>
            </a:r>
            <a:r>
              <a:rPr lang="es-EC" sz="2000" baseline="70000" dirty="0"/>
              <a:t>1</a:t>
            </a:r>
            <a:endParaRPr lang="es-EC" sz="2300" dirty="0">
              <a:cs typeface="Century Gothic (Títulos)"/>
              <a:sym typeface="Century Gothic (Títulos)"/>
            </a:endParaRPr>
          </a:p>
        </p:txBody>
      </p:sp>
      <p:pic>
        <p:nvPicPr>
          <p:cNvPr id="3" name="Marcador de contenido 2">
            <a:extLst>
              <a:ext uri="{FF2B5EF4-FFF2-40B4-BE49-F238E27FC236}">
                <a16:creationId xmlns:a16="http://schemas.microsoft.com/office/drawing/2014/main" xmlns="" id="{501B6EEF-36D4-4A5D-B77F-8130E9C08511}"/>
              </a:ext>
            </a:extLst>
          </p:cNvPr>
          <p:cNvPicPr>
            <a:picLocks/>
          </p:cNvPicPr>
          <p:nvPr/>
        </p:nvPicPr>
        <p:blipFill>
          <a:blip r:embed="rId2" cstate="print"/>
          <a:stretch>
            <a:fillRect/>
          </a:stretch>
        </p:blipFill>
        <p:spPr>
          <a:xfrm>
            <a:off x="6419266" y="1196611"/>
            <a:ext cx="18288" cy="5148072"/>
          </a:xfrm>
          <a:prstGeom prst="rect">
            <a:avLst/>
          </a:prstGeom>
        </p:spPr>
      </p:pic>
      <p:sp>
        <p:nvSpPr>
          <p:cNvPr id="4" name="Marcador de contenido 3">
            <a:extLst>
              <a:ext uri="{FF2B5EF4-FFF2-40B4-BE49-F238E27FC236}">
                <a16:creationId xmlns:a16="http://schemas.microsoft.com/office/drawing/2014/main" xmlns="" id="{F114754A-ED92-4A92-974A-F014D82CCEDD}"/>
              </a:ext>
            </a:extLst>
          </p:cNvPr>
          <p:cNvSpPr txBox="1">
            <a:spLocks/>
          </p:cNvSpPr>
          <p:nvPr/>
        </p:nvSpPr>
        <p:spPr>
          <a:xfrm>
            <a:off x="822960" y="1197864"/>
            <a:ext cx="5413248" cy="429768"/>
          </a:xfrm>
          <a:prstGeom prst="rect">
            <a:avLst/>
          </a:prstGeom>
          <a:solidFill>
            <a:srgbClr val="4B6EFA">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800">
                <a:solidFill>
                  <a:srgbClr val="FFFFFF">
                    <a:alpha val="100000"/>
                  </a:srgbClr>
                </a:solidFill>
                <a:cs typeface="Century Gothic (Títulos)"/>
                <a:sym typeface="Century Gothic (Títulos)"/>
              </a:rPr>
              <a:t>Producción total empresarial</a:t>
            </a:r>
          </a:p>
        </p:txBody>
      </p:sp>
      <p:sp>
        <p:nvSpPr>
          <p:cNvPr id="5" name="Marcador de contenido 4">
            <a:extLst>
              <a:ext uri="{FF2B5EF4-FFF2-40B4-BE49-F238E27FC236}">
                <a16:creationId xmlns:a16="http://schemas.microsoft.com/office/drawing/2014/main" xmlns="" id="{E0751421-8DF0-4571-921F-9B3AAE1B8597}"/>
              </a:ext>
            </a:extLst>
          </p:cNvPr>
          <p:cNvSpPr txBox="1">
            <a:spLocks/>
          </p:cNvSpPr>
          <p:nvPr/>
        </p:nvSpPr>
        <p:spPr>
          <a:xfrm>
            <a:off x="6611112" y="1197864"/>
            <a:ext cx="5161788" cy="429768"/>
          </a:xfrm>
          <a:prstGeom prst="rect">
            <a:avLst/>
          </a:prstGeom>
          <a:solidFill>
            <a:srgbClr val="4B6EFA">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800">
                <a:solidFill>
                  <a:srgbClr val="FFFFFF">
                    <a:alpha val="100000"/>
                  </a:srgbClr>
                </a:solidFill>
                <a:cs typeface="Century Gothic (Títulos)"/>
                <a:sym typeface="Century Gothic (Títulos)"/>
              </a:rPr>
              <a:t>Consumo intermedio empresarial</a:t>
            </a:r>
          </a:p>
        </p:txBody>
      </p:sp>
      <p:pic>
        <p:nvPicPr>
          <p:cNvPr id="6" name="Marcador de contenido 5">
            <a:extLst>
              <a:ext uri="{FF2B5EF4-FFF2-40B4-BE49-F238E27FC236}">
                <a16:creationId xmlns:a16="http://schemas.microsoft.com/office/drawing/2014/main" xmlns="" id="{C0E35DBD-B946-49CB-8A91-BE6742FF92D2}"/>
              </a:ext>
            </a:extLst>
          </p:cNvPr>
          <p:cNvPicPr>
            <a:picLocks/>
          </p:cNvPicPr>
          <p:nvPr/>
        </p:nvPicPr>
        <p:blipFill>
          <a:blip r:embed="rId3" cstate="print"/>
          <a:stretch>
            <a:fillRect/>
          </a:stretch>
        </p:blipFill>
        <p:spPr>
          <a:xfrm>
            <a:off x="832104" y="1051560"/>
            <a:ext cx="640080" cy="640080"/>
          </a:xfrm>
          <a:prstGeom prst="rect">
            <a:avLst/>
          </a:prstGeom>
        </p:spPr>
      </p:pic>
      <p:pic>
        <p:nvPicPr>
          <p:cNvPr id="7" name="Marcador de contenido 6">
            <a:extLst>
              <a:ext uri="{FF2B5EF4-FFF2-40B4-BE49-F238E27FC236}">
                <a16:creationId xmlns:a16="http://schemas.microsoft.com/office/drawing/2014/main" xmlns="" id="{18F79B44-CE1D-48CB-865C-30975BC08729}"/>
              </a:ext>
            </a:extLst>
          </p:cNvPr>
          <p:cNvPicPr>
            <a:picLocks/>
          </p:cNvPicPr>
          <p:nvPr/>
        </p:nvPicPr>
        <p:blipFill>
          <a:blip r:embed="rId4" cstate="print"/>
          <a:stretch>
            <a:fillRect/>
          </a:stretch>
        </p:blipFill>
        <p:spPr>
          <a:xfrm>
            <a:off x="6601968" y="1069848"/>
            <a:ext cx="603504" cy="603504"/>
          </a:xfrm>
          <a:prstGeom prst="rect">
            <a:avLst/>
          </a:prstGeom>
        </p:spPr>
      </p:pic>
      <p:pic>
        <p:nvPicPr>
          <p:cNvPr id="8" name="Marcador de contenido 7">
            <a:extLst>
              <a:ext uri="{FF2B5EF4-FFF2-40B4-BE49-F238E27FC236}">
                <a16:creationId xmlns:a16="http://schemas.microsoft.com/office/drawing/2014/main" xmlns="" id="{2917B187-80D2-48C9-B7D3-22C37E162F90}"/>
              </a:ext>
            </a:extLst>
          </p:cNvPr>
          <p:cNvPicPr>
            <a:picLocks/>
          </p:cNvPicPr>
          <p:nvPr/>
        </p:nvPicPr>
        <p:blipFill>
          <a:blip r:embed="rId5" cstate="print"/>
          <a:stretch>
            <a:fillRect/>
          </a:stretch>
        </p:blipFill>
        <p:spPr>
          <a:xfrm>
            <a:off x="786384" y="2431230"/>
            <a:ext cx="5431536" cy="448056"/>
          </a:xfrm>
          <a:prstGeom prst="rect">
            <a:avLst/>
          </a:prstGeom>
        </p:spPr>
      </p:pic>
      <p:pic>
        <p:nvPicPr>
          <p:cNvPr id="9" name="Marcador de contenido 8">
            <a:extLst>
              <a:ext uri="{FF2B5EF4-FFF2-40B4-BE49-F238E27FC236}">
                <a16:creationId xmlns:a16="http://schemas.microsoft.com/office/drawing/2014/main" xmlns="" id="{C6C4785B-264A-4DF1-AC7E-EF7C58E91189}"/>
              </a:ext>
            </a:extLst>
          </p:cNvPr>
          <p:cNvPicPr>
            <a:picLocks/>
          </p:cNvPicPr>
          <p:nvPr/>
        </p:nvPicPr>
        <p:blipFill>
          <a:blip r:embed="rId6" cstate="print"/>
          <a:stretch>
            <a:fillRect/>
          </a:stretch>
        </p:blipFill>
        <p:spPr>
          <a:xfrm>
            <a:off x="6876108" y="2449876"/>
            <a:ext cx="3995928" cy="429410"/>
          </a:xfrm>
          <a:prstGeom prst="rect">
            <a:avLst/>
          </a:prstGeom>
        </p:spPr>
      </p:pic>
      <p:pic>
        <p:nvPicPr>
          <p:cNvPr id="10" name="Marcador de contenido 9">
            <a:extLst>
              <a:ext uri="{FF2B5EF4-FFF2-40B4-BE49-F238E27FC236}">
                <a16:creationId xmlns:a16="http://schemas.microsoft.com/office/drawing/2014/main" xmlns="" id="{604C8940-5AC6-483C-BC26-E51F8B5AC39B}"/>
              </a:ext>
            </a:extLst>
          </p:cNvPr>
          <p:cNvPicPr>
            <a:picLocks/>
          </p:cNvPicPr>
          <p:nvPr/>
        </p:nvPicPr>
        <p:blipFill>
          <a:blip r:embed="rId7" cstate="print"/>
          <a:stretch>
            <a:fillRect/>
          </a:stretch>
        </p:blipFill>
        <p:spPr>
          <a:xfrm>
            <a:off x="810387" y="3227832"/>
            <a:ext cx="832104" cy="256032"/>
          </a:xfrm>
          <a:prstGeom prst="rect">
            <a:avLst/>
          </a:prstGeom>
        </p:spPr>
      </p:pic>
      <p:pic>
        <p:nvPicPr>
          <p:cNvPr id="11" name="Marcador de contenido 10">
            <a:extLst>
              <a:ext uri="{FF2B5EF4-FFF2-40B4-BE49-F238E27FC236}">
                <a16:creationId xmlns:a16="http://schemas.microsoft.com/office/drawing/2014/main" xmlns="" id="{EA4F3878-BFE6-4285-8FC6-0B2F93479955}"/>
              </a:ext>
            </a:extLst>
          </p:cNvPr>
          <p:cNvPicPr>
            <a:picLocks/>
          </p:cNvPicPr>
          <p:nvPr/>
        </p:nvPicPr>
        <p:blipFill>
          <a:blip r:embed="rId7" cstate="print"/>
          <a:stretch>
            <a:fillRect/>
          </a:stretch>
        </p:blipFill>
        <p:spPr>
          <a:xfrm>
            <a:off x="810387" y="3584448"/>
            <a:ext cx="832104" cy="256032"/>
          </a:xfrm>
          <a:prstGeom prst="rect">
            <a:avLst/>
          </a:prstGeom>
        </p:spPr>
      </p:pic>
      <p:pic>
        <p:nvPicPr>
          <p:cNvPr id="12" name="Marcador de contenido 11">
            <a:extLst>
              <a:ext uri="{FF2B5EF4-FFF2-40B4-BE49-F238E27FC236}">
                <a16:creationId xmlns:a16="http://schemas.microsoft.com/office/drawing/2014/main" xmlns="" id="{58AAAA63-FCC2-4AAE-9F97-A763A0D4E87D}"/>
              </a:ext>
            </a:extLst>
          </p:cNvPr>
          <p:cNvPicPr>
            <a:picLocks/>
          </p:cNvPicPr>
          <p:nvPr/>
        </p:nvPicPr>
        <p:blipFill>
          <a:blip r:embed="rId7" cstate="print"/>
          <a:stretch>
            <a:fillRect/>
          </a:stretch>
        </p:blipFill>
        <p:spPr>
          <a:xfrm>
            <a:off x="810387" y="3941064"/>
            <a:ext cx="832104" cy="256032"/>
          </a:xfrm>
          <a:prstGeom prst="rect">
            <a:avLst/>
          </a:prstGeom>
        </p:spPr>
      </p:pic>
      <p:pic>
        <p:nvPicPr>
          <p:cNvPr id="13" name="Marcador de contenido 12">
            <a:extLst>
              <a:ext uri="{FF2B5EF4-FFF2-40B4-BE49-F238E27FC236}">
                <a16:creationId xmlns:a16="http://schemas.microsoft.com/office/drawing/2014/main" xmlns="" id="{E9A28C75-2227-45FD-BEE9-7CDF2F0263F3}"/>
              </a:ext>
            </a:extLst>
          </p:cNvPr>
          <p:cNvPicPr>
            <a:picLocks/>
          </p:cNvPicPr>
          <p:nvPr/>
        </p:nvPicPr>
        <p:blipFill>
          <a:blip r:embed="rId7" cstate="print"/>
          <a:stretch>
            <a:fillRect/>
          </a:stretch>
        </p:blipFill>
        <p:spPr>
          <a:xfrm>
            <a:off x="810387" y="4261104"/>
            <a:ext cx="832104" cy="256032"/>
          </a:xfrm>
          <a:prstGeom prst="rect">
            <a:avLst/>
          </a:prstGeom>
        </p:spPr>
      </p:pic>
      <p:pic>
        <p:nvPicPr>
          <p:cNvPr id="14" name="Marcador de contenido 13">
            <a:extLst>
              <a:ext uri="{FF2B5EF4-FFF2-40B4-BE49-F238E27FC236}">
                <a16:creationId xmlns:a16="http://schemas.microsoft.com/office/drawing/2014/main" xmlns="" id="{229B9CD3-8CCC-4C60-B4D7-0D729A23FA39}"/>
              </a:ext>
            </a:extLst>
          </p:cNvPr>
          <p:cNvPicPr>
            <a:picLocks/>
          </p:cNvPicPr>
          <p:nvPr/>
        </p:nvPicPr>
        <p:blipFill>
          <a:blip r:embed="rId7" cstate="print"/>
          <a:stretch>
            <a:fillRect/>
          </a:stretch>
        </p:blipFill>
        <p:spPr>
          <a:xfrm>
            <a:off x="810387" y="4608576"/>
            <a:ext cx="832104" cy="256032"/>
          </a:xfrm>
          <a:prstGeom prst="rect">
            <a:avLst/>
          </a:prstGeom>
        </p:spPr>
      </p:pic>
      <p:pic>
        <p:nvPicPr>
          <p:cNvPr id="15" name="Marcador de contenido 14">
            <a:extLst>
              <a:ext uri="{FF2B5EF4-FFF2-40B4-BE49-F238E27FC236}">
                <a16:creationId xmlns:a16="http://schemas.microsoft.com/office/drawing/2014/main" xmlns="" id="{278F454B-AB8E-4BB5-8DB9-1D016CC3AD98}"/>
              </a:ext>
            </a:extLst>
          </p:cNvPr>
          <p:cNvPicPr>
            <a:picLocks/>
          </p:cNvPicPr>
          <p:nvPr/>
        </p:nvPicPr>
        <p:blipFill>
          <a:blip r:embed="rId7" cstate="print"/>
          <a:stretch>
            <a:fillRect/>
          </a:stretch>
        </p:blipFill>
        <p:spPr>
          <a:xfrm>
            <a:off x="810387" y="4946904"/>
            <a:ext cx="832104" cy="256032"/>
          </a:xfrm>
          <a:prstGeom prst="rect">
            <a:avLst/>
          </a:prstGeom>
        </p:spPr>
      </p:pic>
      <p:pic>
        <p:nvPicPr>
          <p:cNvPr id="16" name="Marcador de contenido 15">
            <a:extLst>
              <a:ext uri="{FF2B5EF4-FFF2-40B4-BE49-F238E27FC236}">
                <a16:creationId xmlns:a16="http://schemas.microsoft.com/office/drawing/2014/main" xmlns="" id="{8E9D39E8-DB17-4855-9FE8-8961583E271B}"/>
              </a:ext>
            </a:extLst>
          </p:cNvPr>
          <p:cNvPicPr>
            <a:picLocks/>
          </p:cNvPicPr>
          <p:nvPr/>
        </p:nvPicPr>
        <p:blipFill>
          <a:blip r:embed="rId7" cstate="print"/>
          <a:stretch>
            <a:fillRect/>
          </a:stretch>
        </p:blipFill>
        <p:spPr>
          <a:xfrm>
            <a:off x="810387" y="5303520"/>
            <a:ext cx="832104" cy="256032"/>
          </a:xfrm>
          <a:prstGeom prst="rect">
            <a:avLst/>
          </a:prstGeom>
        </p:spPr>
      </p:pic>
      <p:pic>
        <p:nvPicPr>
          <p:cNvPr id="17" name="Marcador de contenido 16">
            <a:extLst>
              <a:ext uri="{FF2B5EF4-FFF2-40B4-BE49-F238E27FC236}">
                <a16:creationId xmlns:a16="http://schemas.microsoft.com/office/drawing/2014/main" xmlns="" id="{87F9964A-E7DF-449F-8F9A-B301BEA55A9F}"/>
              </a:ext>
            </a:extLst>
          </p:cNvPr>
          <p:cNvPicPr>
            <a:picLocks/>
          </p:cNvPicPr>
          <p:nvPr/>
        </p:nvPicPr>
        <p:blipFill>
          <a:blip r:embed="rId7" cstate="print"/>
          <a:stretch>
            <a:fillRect/>
          </a:stretch>
        </p:blipFill>
        <p:spPr>
          <a:xfrm>
            <a:off x="810387" y="5650992"/>
            <a:ext cx="832104" cy="256032"/>
          </a:xfrm>
          <a:prstGeom prst="rect">
            <a:avLst/>
          </a:prstGeom>
        </p:spPr>
      </p:pic>
      <p:pic>
        <p:nvPicPr>
          <p:cNvPr id="18" name="Marcador de contenido 17">
            <a:extLst>
              <a:ext uri="{FF2B5EF4-FFF2-40B4-BE49-F238E27FC236}">
                <a16:creationId xmlns:a16="http://schemas.microsoft.com/office/drawing/2014/main" xmlns="" id="{BCAEFA61-C7C1-4F88-AA14-59119DEDBC1D}"/>
              </a:ext>
            </a:extLst>
          </p:cNvPr>
          <p:cNvPicPr>
            <a:picLocks/>
          </p:cNvPicPr>
          <p:nvPr/>
        </p:nvPicPr>
        <p:blipFill>
          <a:blip r:embed="rId7" cstate="print"/>
          <a:stretch>
            <a:fillRect/>
          </a:stretch>
        </p:blipFill>
        <p:spPr>
          <a:xfrm>
            <a:off x="810387" y="6016752"/>
            <a:ext cx="832104" cy="256032"/>
          </a:xfrm>
          <a:prstGeom prst="rect">
            <a:avLst/>
          </a:prstGeom>
        </p:spPr>
      </p:pic>
      <p:pic>
        <p:nvPicPr>
          <p:cNvPr id="19" name="Marcador de contenido 18">
            <a:extLst>
              <a:ext uri="{FF2B5EF4-FFF2-40B4-BE49-F238E27FC236}">
                <a16:creationId xmlns:a16="http://schemas.microsoft.com/office/drawing/2014/main" xmlns="" id="{1880F0DA-433B-4EBB-824B-5E87AF57B1E3}"/>
              </a:ext>
            </a:extLst>
          </p:cNvPr>
          <p:cNvPicPr>
            <a:picLocks/>
          </p:cNvPicPr>
          <p:nvPr/>
        </p:nvPicPr>
        <p:blipFill>
          <a:blip r:embed="rId8" cstate="print"/>
          <a:stretch>
            <a:fillRect/>
          </a:stretch>
        </p:blipFill>
        <p:spPr>
          <a:xfrm>
            <a:off x="7159752" y="3456432"/>
            <a:ext cx="832104" cy="256032"/>
          </a:xfrm>
          <a:prstGeom prst="rect">
            <a:avLst/>
          </a:prstGeom>
        </p:spPr>
      </p:pic>
      <p:pic>
        <p:nvPicPr>
          <p:cNvPr id="20" name="Marcador de contenido 19">
            <a:extLst>
              <a:ext uri="{FF2B5EF4-FFF2-40B4-BE49-F238E27FC236}">
                <a16:creationId xmlns:a16="http://schemas.microsoft.com/office/drawing/2014/main" xmlns="" id="{C229A504-B1B6-4064-9EBF-39D23400FF70}"/>
              </a:ext>
            </a:extLst>
          </p:cNvPr>
          <p:cNvPicPr>
            <a:picLocks/>
          </p:cNvPicPr>
          <p:nvPr/>
        </p:nvPicPr>
        <p:blipFill>
          <a:blip r:embed="rId8" cstate="print"/>
          <a:stretch>
            <a:fillRect/>
          </a:stretch>
        </p:blipFill>
        <p:spPr>
          <a:xfrm>
            <a:off x="7159752" y="3931920"/>
            <a:ext cx="832104" cy="256032"/>
          </a:xfrm>
          <a:prstGeom prst="rect">
            <a:avLst/>
          </a:prstGeom>
        </p:spPr>
      </p:pic>
      <p:pic>
        <p:nvPicPr>
          <p:cNvPr id="21" name="Marcador de contenido 20">
            <a:extLst>
              <a:ext uri="{FF2B5EF4-FFF2-40B4-BE49-F238E27FC236}">
                <a16:creationId xmlns:a16="http://schemas.microsoft.com/office/drawing/2014/main" xmlns="" id="{2AA6DED2-FEE7-4B2E-84B0-1C073BC85B68}"/>
              </a:ext>
            </a:extLst>
          </p:cNvPr>
          <p:cNvPicPr>
            <a:picLocks/>
          </p:cNvPicPr>
          <p:nvPr/>
        </p:nvPicPr>
        <p:blipFill>
          <a:blip r:embed="rId8" cstate="print"/>
          <a:stretch>
            <a:fillRect/>
          </a:stretch>
        </p:blipFill>
        <p:spPr>
          <a:xfrm>
            <a:off x="7159752" y="4398264"/>
            <a:ext cx="832104" cy="256032"/>
          </a:xfrm>
          <a:prstGeom prst="rect">
            <a:avLst/>
          </a:prstGeom>
        </p:spPr>
      </p:pic>
      <p:sp>
        <p:nvSpPr>
          <p:cNvPr id="22" name="Marcador de contenido 21">
            <a:extLst>
              <a:ext uri="{FF2B5EF4-FFF2-40B4-BE49-F238E27FC236}">
                <a16:creationId xmlns:a16="http://schemas.microsoft.com/office/drawing/2014/main" xmlns="" id="{5B51BF63-780A-4155-BD20-47FFE2384308}"/>
              </a:ext>
            </a:extLst>
          </p:cNvPr>
          <p:cNvSpPr txBox="1">
            <a:spLocks/>
          </p:cNvSpPr>
          <p:nvPr/>
        </p:nvSpPr>
        <p:spPr>
          <a:xfrm>
            <a:off x="768096" y="1614231"/>
            <a:ext cx="5449824" cy="6492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00" b="0" dirty="0">
                <a:solidFill>
                  <a:srgbClr val="767171">
                    <a:alpha val="100000"/>
                  </a:srgbClr>
                </a:solidFill>
                <a:cs typeface="Century Gothic (Cuerpo)"/>
                <a:sym typeface="Century Gothic (Cuerpo)"/>
              </a:rPr>
              <a:t>Se define como los bienes y servicios producidos por una unidad económica.</a:t>
            </a:r>
          </a:p>
        </p:txBody>
      </p:sp>
      <p:sp>
        <p:nvSpPr>
          <p:cNvPr id="23" name="Marcador de contenido 22">
            <a:extLst>
              <a:ext uri="{FF2B5EF4-FFF2-40B4-BE49-F238E27FC236}">
                <a16:creationId xmlns:a16="http://schemas.microsoft.com/office/drawing/2014/main" xmlns="" id="{379A13E7-851D-47AC-81E3-DA61A9C468DA}"/>
              </a:ext>
            </a:extLst>
          </p:cNvPr>
          <p:cNvSpPr txBox="1">
            <a:spLocks/>
          </p:cNvSpPr>
          <p:nvPr/>
        </p:nvSpPr>
        <p:spPr>
          <a:xfrm>
            <a:off x="6611112" y="1682496"/>
            <a:ext cx="5161788" cy="6949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00" b="0" dirty="0">
                <a:solidFill>
                  <a:srgbClr val="767171">
                    <a:alpha val="100000"/>
                  </a:srgbClr>
                </a:solidFill>
                <a:cs typeface="Century Gothic (Cuerpo)"/>
                <a:sym typeface="Century Gothic (Cuerpo)"/>
              </a:rPr>
              <a:t>Es el valor de los bienes y servicios consumidos como insumo por un proceso de producción, excluidos los activos fijos cuyo consumo se registra como consumo de capital fijo. </a:t>
            </a:r>
          </a:p>
        </p:txBody>
      </p:sp>
      <p:sp>
        <p:nvSpPr>
          <p:cNvPr id="24" name="Marcador de contenido 23">
            <a:extLst>
              <a:ext uri="{FF2B5EF4-FFF2-40B4-BE49-F238E27FC236}">
                <a16:creationId xmlns:a16="http://schemas.microsoft.com/office/drawing/2014/main" xmlns="" id="{6FE85702-332E-421E-82CE-C7277A4A211E}"/>
              </a:ext>
            </a:extLst>
          </p:cNvPr>
          <p:cNvSpPr txBox="1">
            <a:spLocks/>
          </p:cNvSpPr>
          <p:nvPr/>
        </p:nvSpPr>
        <p:spPr>
          <a:xfrm>
            <a:off x="786384" y="2395370"/>
            <a:ext cx="5504688" cy="4480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𝒑𝒓𝒐𝒅𝒕𝒐𝒕𝒂 = 𝑽𝒃𝒑+𝑽𝒃𝒄+𝑽𝒏𝒔-𝑪𝒃𝒏𝒑+𝒐𝒊𝒏𝒈𝒙𝒔𝒆𝒓+𝒗𝒂𝒓𝒆𝒙𝒊𝒔𝒃𝒕+𝒗𝒂𝒓𝒆𝒙𝒊𝒔𝒎+𝒕𝒄𝒂𝒇</a:t>
            </a:r>
            <a:endParaRPr lang="es-EC" sz="1200" b="0" dirty="0">
              <a:solidFill>
                <a:srgbClr val="595959">
                  <a:alpha val="100000"/>
                </a:srgbClr>
              </a:solidFill>
              <a:cs typeface="Cambria Math"/>
              <a:sym typeface="Cambria Math"/>
            </a:endParaRPr>
          </a:p>
        </p:txBody>
      </p:sp>
      <p:sp>
        <p:nvSpPr>
          <p:cNvPr id="25" name="Marcador de contenido 24">
            <a:extLst>
              <a:ext uri="{FF2B5EF4-FFF2-40B4-BE49-F238E27FC236}">
                <a16:creationId xmlns:a16="http://schemas.microsoft.com/office/drawing/2014/main" xmlns="" id="{E4DF79AF-E50F-40BC-90D1-ABFAF19442B1}"/>
              </a:ext>
            </a:extLst>
          </p:cNvPr>
          <p:cNvSpPr txBox="1">
            <a:spLocks/>
          </p:cNvSpPr>
          <p:nvPr/>
        </p:nvSpPr>
        <p:spPr>
          <a:xfrm>
            <a:off x="7013448" y="2404872"/>
            <a:ext cx="3749040" cy="4389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𝒄𝒐𝒏𝒔𝒊𝒏𝒕=𝒕𝒐𝒕𝒊𝒏𝒔𝒖𝒎+𝒈𝒂𝒔𝒐𝒑𝒆𝒓𝒂+𝒐𝒕𝒓𝒈𝒂𝒔𝒐𝒑</a:t>
            </a:r>
            <a:endParaRPr lang="es-EC" sz="1200" b="0" dirty="0">
              <a:solidFill>
                <a:srgbClr val="595959">
                  <a:alpha val="100000"/>
                </a:srgbClr>
              </a:solidFill>
              <a:cs typeface="Cambria Math"/>
              <a:sym typeface="Cambria Math"/>
            </a:endParaRPr>
          </a:p>
        </p:txBody>
      </p:sp>
      <p:sp>
        <p:nvSpPr>
          <p:cNvPr id="26" name="Marcador de contenido 25">
            <a:extLst>
              <a:ext uri="{FF2B5EF4-FFF2-40B4-BE49-F238E27FC236}">
                <a16:creationId xmlns:a16="http://schemas.microsoft.com/office/drawing/2014/main" xmlns="" id="{86F7FA9B-D171-42A4-86F0-B37CC07653B5}"/>
              </a:ext>
            </a:extLst>
          </p:cNvPr>
          <p:cNvSpPr txBox="1">
            <a:spLocks/>
          </p:cNvSpPr>
          <p:nvPr/>
        </p:nvSpPr>
        <p:spPr>
          <a:xfrm>
            <a:off x="810387" y="3227832"/>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𝑝𝑟𝑜𝑑𝑡𝑜𝑡𝑎</a:t>
            </a:r>
          </a:p>
        </p:txBody>
      </p:sp>
      <p:sp>
        <p:nvSpPr>
          <p:cNvPr id="27" name="Marcador de contenido 26">
            <a:extLst>
              <a:ext uri="{FF2B5EF4-FFF2-40B4-BE49-F238E27FC236}">
                <a16:creationId xmlns:a16="http://schemas.microsoft.com/office/drawing/2014/main" xmlns="" id="{BA3413A7-38D0-42A4-A6FC-B4F15CAE775D}"/>
              </a:ext>
            </a:extLst>
          </p:cNvPr>
          <p:cNvSpPr txBox="1">
            <a:spLocks/>
          </p:cNvSpPr>
          <p:nvPr/>
        </p:nvSpPr>
        <p:spPr>
          <a:xfrm>
            <a:off x="810387" y="3584448"/>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𝑉𝑏𝑝</a:t>
            </a:r>
          </a:p>
        </p:txBody>
      </p:sp>
      <p:sp>
        <p:nvSpPr>
          <p:cNvPr id="28" name="Marcador de contenido 27">
            <a:extLst>
              <a:ext uri="{FF2B5EF4-FFF2-40B4-BE49-F238E27FC236}">
                <a16:creationId xmlns:a16="http://schemas.microsoft.com/office/drawing/2014/main" xmlns="" id="{4A18C18B-8B35-4D6B-9399-F2BC772F091B}"/>
              </a:ext>
            </a:extLst>
          </p:cNvPr>
          <p:cNvSpPr txBox="1">
            <a:spLocks/>
          </p:cNvSpPr>
          <p:nvPr/>
        </p:nvSpPr>
        <p:spPr>
          <a:xfrm>
            <a:off x="810387" y="3941064"/>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𝑉𝑏𝑐</a:t>
            </a:r>
          </a:p>
        </p:txBody>
      </p:sp>
      <p:sp>
        <p:nvSpPr>
          <p:cNvPr id="29" name="Marcador de contenido 28">
            <a:extLst>
              <a:ext uri="{FF2B5EF4-FFF2-40B4-BE49-F238E27FC236}">
                <a16:creationId xmlns:a16="http://schemas.microsoft.com/office/drawing/2014/main" xmlns="" id="{9C322910-A53F-4426-A397-6A102580C6D9}"/>
              </a:ext>
            </a:extLst>
          </p:cNvPr>
          <p:cNvSpPr txBox="1">
            <a:spLocks/>
          </p:cNvSpPr>
          <p:nvPr/>
        </p:nvSpPr>
        <p:spPr>
          <a:xfrm>
            <a:off x="810387" y="4261104"/>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𝑉𝑛𝑠</a:t>
            </a:r>
          </a:p>
        </p:txBody>
      </p:sp>
      <p:sp>
        <p:nvSpPr>
          <p:cNvPr id="30" name="Marcador de contenido 29">
            <a:extLst>
              <a:ext uri="{FF2B5EF4-FFF2-40B4-BE49-F238E27FC236}">
                <a16:creationId xmlns:a16="http://schemas.microsoft.com/office/drawing/2014/main" xmlns="" id="{19ED1AF6-A69D-4964-81FD-43E755BFF860}"/>
              </a:ext>
            </a:extLst>
          </p:cNvPr>
          <p:cNvSpPr txBox="1">
            <a:spLocks/>
          </p:cNvSpPr>
          <p:nvPr/>
        </p:nvSpPr>
        <p:spPr>
          <a:xfrm>
            <a:off x="810387" y="4608576"/>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𝐶𝑏𝑛𝑝</a:t>
            </a:r>
          </a:p>
        </p:txBody>
      </p:sp>
      <p:sp>
        <p:nvSpPr>
          <p:cNvPr id="31" name="Marcador de contenido 30">
            <a:extLst>
              <a:ext uri="{FF2B5EF4-FFF2-40B4-BE49-F238E27FC236}">
                <a16:creationId xmlns:a16="http://schemas.microsoft.com/office/drawing/2014/main" xmlns="" id="{E1162E11-0176-44A3-BA6F-2D76658E10A7}"/>
              </a:ext>
            </a:extLst>
          </p:cNvPr>
          <p:cNvSpPr txBox="1">
            <a:spLocks/>
          </p:cNvSpPr>
          <p:nvPr/>
        </p:nvSpPr>
        <p:spPr>
          <a:xfrm>
            <a:off x="810387" y="4946904"/>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𝑜𝑖𝑛𝑔𝑥𝑠𝑒𝑟</a:t>
            </a:r>
          </a:p>
        </p:txBody>
      </p:sp>
      <p:sp>
        <p:nvSpPr>
          <p:cNvPr id="32" name="Marcador de contenido 31">
            <a:extLst>
              <a:ext uri="{FF2B5EF4-FFF2-40B4-BE49-F238E27FC236}">
                <a16:creationId xmlns:a16="http://schemas.microsoft.com/office/drawing/2014/main" xmlns="" id="{0070FEE5-8EDD-4576-B83B-8195A1F6BFF1}"/>
              </a:ext>
            </a:extLst>
          </p:cNvPr>
          <p:cNvSpPr txBox="1">
            <a:spLocks/>
          </p:cNvSpPr>
          <p:nvPr/>
        </p:nvSpPr>
        <p:spPr>
          <a:xfrm>
            <a:off x="737235" y="5303520"/>
            <a:ext cx="96926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𝑣𝑎𝑟𝑒𝑥𝑖𝑠𝑏𝑡</a:t>
            </a:r>
          </a:p>
        </p:txBody>
      </p:sp>
      <p:sp>
        <p:nvSpPr>
          <p:cNvPr id="33" name="Marcador de contenido 32">
            <a:extLst>
              <a:ext uri="{FF2B5EF4-FFF2-40B4-BE49-F238E27FC236}">
                <a16:creationId xmlns:a16="http://schemas.microsoft.com/office/drawing/2014/main" xmlns="" id="{2F8BF886-9A86-443E-A24A-F70B26A52C1F}"/>
              </a:ext>
            </a:extLst>
          </p:cNvPr>
          <p:cNvSpPr txBox="1">
            <a:spLocks/>
          </p:cNvSpPr>
          <p:nvPr/>
        </p:nvSpPr>
        <p:spPr>
          <a:xfrm>
            <a:off x="810387" y="5650992"/>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𝑣𝑎𝑟𝑒𝑥𝑖𝑠𝑚</a:t>
            </a:r>
          </a:p>
        </p:txBody>
      </p:sp>
      <p:sp>
        <p:nvSpPr>
          <p:cNvPr id="34" name="Marcador de contenido 33">
            <a:extLst>
              <a:ext uri="{FF2B5EF4-FFF2-40B4-BE49-F238E27FC236}">
                <a16:creationId xmlns:a16="http://schemas.microsoft.com/office/drawing/2014/main" xmlns="" id="{423FF18C-0B25-4D9B-A262-A3EADD7A94B8}"/>
              </a:ext>
            </a:extLst>
          </p:cNvPr>
          <p:cNvSpPr txBox="1">
            <a:spLocks/>
          </p:cNvSpPr>
          <p:nvPr/>
        </p:nvSpPr>
        <p:spPr>
          <a:xfrm>
            <a:off x="810387" y="6016752"/>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𝑡𝑐𝑎𝑓</a:t>
            </a:r>
          </a:p>
        </p:txBody>
      </p:sp>
      <p:sp>
        <p:nvSpPr>
          <p:cNvPr id="35" name="Marcador de contenido 34">
            <a:extLst>
              <a:ext uri="{FF2B5EF4-FFF2-40B4-BE49-F238E27FC236}">
                <a16:creationId xmlns:a16="http://schemas.microsoft.com/office/drawing/2014/main" xmlns="" id="{4BD209F1-7DCE-4665-83DB-DCEA28812AD5}"/>
              </a:ext>
            </a:extLst>
          </p:cNvPr>
          <p:cNvSpPr txBox="1">
            <a:spLocks/>
          </p:cNvSpPr>
          <p:nvPr/>
        </p:nvSpPr>
        <p:spPr>
          <a:xfrm>
            <a:off x="7159752" y="3456432"/>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𝑡𝑜𝑡𝑖𝑛𝑠𝑢𝑚</a:t>
            </a:r>
          </a:p>
        </p:txBody>
      </p:sp>
      <p:sp>
        <p:nvSpPr>
          <p:cNvPr id="36" name="Marcador de contenido 35">
            <a:extLst>
              <a:ext uri="{FF2B5EF4-FFF2-40B4-BE49-F238E27FC236}">
                <a16:creationId xmlns:a16="http://schemas.microsoft.com/office/drawing/2014/main" xmlns="" id="{4BAF50FA-21A4-4F12-8565-2F5D1CD9EE0A}"/>
              </a:ext>
            </a:extLst>
          </p:cNvPr>
          <p:cNvSpPr txBox="1">
            <a:spLocks/>
          </p:cNvSpPr>
          <p:nvPr/>
        </p:nvSpPr>
        <p:spPr>
          <a:xfrm>
            <a:off x="7159752" y="3931920"/>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𝑔𝑎𝑠𝑜𝑝𝑒𝑟𝑎</a:t>
            </a:r>
          </a:p>
        </p:txBody>
      </p:sp>
      <p:sp>
        <p:nvSpPr>
          <p:cNvPr id="37" name="Marcador de contenido 36">
            <a:extLst>
              <a:ext uri="{FF2B5EF4-FFF2-40B4-BE49-F238E27FC236}">
                <a16:creationId xmlns:a16="http://schemas.microsoft.com/office/drawing/2014/main" xmlns="" id="{00C93D8D-515B-4834-93F6-29E9F0167307}"/>
              </a:ext>
            </a:extLst>
          </p:cNvPr>
          <p:cNvSpPr txBox="1">
            <a:spLocks/>
          </p:cNvSpPr>
          <p:nvPr/>
        </p:nvSpPr>
        <p:spPr>
          <a:xfrm>
            <a:off x="7159752" y="4398264"/>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𝑜𝑡𝑟𝑔𝑎𝑠𝑜𝑝</a:t>
            </a:r>
          </a:p>
        </p:txBody>
      </p:sp>
      <p:sp>
        <p:nvSpPr>
          <p:cNvPr id="38" name="Marcador de contenido 37">
            <a:extLst>
              <a:ext uri="{FF2B5EF4-FFF2-40B4-BE49-F238E27FC236}">
                <a16:creationId xmlns:a16="http://schemas.microsoft.com/office/drawing/2014/main" xmlns="" id="{71D84004-8577-4573-8EB1-AF4026E12072}"/>
              </a:ext>
            </a:extLst>
          </p:cNvPr>
          <p:cNvSpPr txBox="1">
            <a:spLocks/>
          </p:cNvSpPr>
          <p:nvPr/>
        </p:nvSpPr>
        <p:spPr>
          <a:xfrm>
            <a:off x="704088" y="6510528"/>
            <a:ext cx="3950208" cy="2834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000" b="0" baseline="30000">
                <a:solidFill>
                  <a:schemeClr val="bg2">
                    <a:lumMod val="50000"/>
                  </a:schemeClr>
                </a:solidFill>
              </a:rPr>
              <a:t>1</a:t>
            </a:r>
            <a:r>
              <a:rPr lang="es-EC" sz="1000" b="0">
                <a:solidFill>
                  <a:schemeClr val="bg2">
                    <a:lumMod val="50000"/>
                  </a:schemeClr>
                </a:solidFill>
              </a:rPr>
              <a:t> Sistema</a:t>
            </a:r>
            <a:r>
              <a:rPr lang="es-EC" sz="1000" b="0">
                <a:solidFill>
                  <a:srgbClr val="767171">
                    <a:alpha val="100000"/>
                  </a:srgbClr>
                </a:solidFill>
                <a:cs typeface="Century Gothic (Cuerpo)"/>
                <a:sym typeface="Century Gothic (Cuerpo)"/>
              </a:rPr>
              <a:t> de Cuentas Nacionales (SNC) 2008.</a:t>
            </a:r>
            <a:endParaRPr lang="es-EC" sz="1000" b="0" dirty="0">
              <a:solidFill>
                <a:srgbClr val="767171">
                  <a:alpha val="100000"/>
                </a:srgbClr>
              </a:solidFill>
              <a:cs typeface="Century Gothic (Cuerpo)"/>
              <a:sym typeface="Century Gothic (Cuerpo)"/>
            </a:endParaRPr>
          </a:p>
        </p:txBody>
      </p:sp>
      <p:sp>
        <p:nvSpPr>
          <p:cNvPr id="39" name="Marcador de contenido 38">
            <a:extLst>
              <a:ext uri="{FF2B5EF4-FFF2-40B4-BE49-F238E27FC236}">
                <a16:creationId xmlns:a16="http://schemas.microsoft.com/office/drawing/2014/main" xmlns="" id="{7924D7ED-84F5-4C02-8A1D-354B36F11A9F}"/>
              </a:ext>
            </a:extLst>
          </p:cNvPr>
          <p:cNvSpPr txBox="1">
            <a:spLocks/>
          </p:cNvSpPr>
          <p:nvPr/>
        </p:nvSpPr>
        <p:spPr>
          <a:xfrm>
            <a:off x="1679067" y="3227832"/>
            <a:ext cx="4096512" cy="2743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Producción total empresarial.</a:t>
            </a:r>
            <a:endParaRPr lang="es-EC" sz="1200" b="0" dirty="0">
              <a:solidFill>
                <a:srgbClr val="595959">
                  <a:alpha val="100000"/>
                </a:srgbClr>
              </a:solidFill>
              <a:cs typeface="Century Gothic (Cuerpo)"/>
              <a:sym typeface="Century Gothic (Cuerpo)"/>
            </a:endParaRPr>
          </a:p>
        </p:txBody>
      </p:sp>
      <p:sp>
        <p:nvSpPr>
          <p:cNvPr id="40" name="Marcador de contenido 39">
            <a:extLst>
              <a:ext uri="{FF2B5EF4-FFF2-40B4-BE49-F238E27FC236}">
                <a16:creationId xmlns:a16="http://schemas.microsoft.com/office/drawing/2014/main" xmlns="" id="{1ADFD1E1-BC11-42A5-B8E3-E5D851EF3CB0}"/>
              </a:ext>
            </a:extLst>
          </p:cNvPr>
          <p:cNvSpPr txBox="1">
            <a:spLocks/>
          </p:cNvSpPr>
          <p:nvPr/>
        </p:nvSpPr>
        <p:spPr>
          <a:xfrm>
            <a:off x="1679067" y="3584448"/>
            <a:ext cx="4096512" cy="2743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Ventas netas de bienes producidos por la empresa.</a:t>
            </a:r>
            <a:endParaRPr lang="es-EC" sz="1200" b="0" dirty="0">
              <a:solidFill>
                <a:srgbClr val="595959">
                  <a:alpha val="100000"/>
                </a:srgbClr>
              </a:solidFill>
              <a:cs typeface="Century Gothic (Cuerpo)"/>
              <a:sym typeface="Century Gothic (Cuerpo)"/>
            </a:endParaRPr>
          </a:p>
        </p:txBody>
      </p:sp>
      <p:sp>
        <p:nvSpPr>
          <p:cNvPr id="41" name="Marcador de contenido 40">
            <a:extLst>
              <a:ext uri="{FF2B5EF4-FFF2-40B4-BE49-F238E27FC236}">
                <a16:creationId xmlns:a16="http://schemas.microsoft.com/office/drawing/2014/main" xmlns="" id="{856F2DF7-D953-4C86-A3CF-ABF32D6A2857}"/>
              </a:ext>
            </a:extLst>
          </p:cNvPr>
          <p:cNvSpPr txBox="1">
            <a:spLocks/>
          </p:cNvSpPr>
          <p:nvPr/>
        </p:nvSpPr>
        <p:spPr>
          <a:xfrm>
            <a:off x="1679067" y="3957652"/>
            <a:ext cx="4297680" cy="25773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Ventas netas de bienes no producidos por la empresa.</a:t>
            </a:r>
            <a:endParaRPr lang="es-EC" sz="1200" b="0" dirty="0">
              <a:solidFill>
                <a:srgbClr val="595959">
                  <a:alpha val="100000"/>
                </a:srgbClr>
              </a:solidFill>
              <a:cs typeface="Century Gothic (Cuerpo)"/>
              <a:sym typeface="Century Gothic (Cuerpo)"/>
            </a:endParaRPr>
          </a:p>
        </p:txBody>
      </p:sp>
      <p:sp>
        <p:nvSpPr>
          <p:cNvPr id="42" name="Marcador de contenido 41">
            <a:extLst>
              <a:ext uri="{FF2B5EF4-FFF2-40B4-BE49-F238E27FC236}">
                <a16:creationId xmlns:a16="http://schemas.microsoft.com/office/drawing/2014/main" xmlns="" id="{FEE108BC-1325-43BC-95D8-342C01B18A22}"/>
              </a:ext>
            </a:extLst>
          </p:cNvPr>
          <p:cNvSpPr txBox="1">
            <a:spLocks/>
          </p:cNvSpPr>
          <p:nvPr/>
        </p:nvSpPr>
        <p:spPr>
          <a:xfrm>
            <a:off x="1679067" y="4279392"/>
            <a:ext cx="4096512" cy="2743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Ventas netas de servicios.</a:t>
            </a:r>
            <a:endParaRPr lang="es-EC" sz="1200" b="0" dirty="0">
              <a:solidFill>
                <a:srgbClr val="595959">
                  <a:alpha val="100000"/>
                </a:srgbClr>
              </a:solidFill>
              <a:cs typeface="Century Gothic (Cuerpo)"/>
              <a:sym typeface="Century Gothic (Cuerpo)"/>
            </a:endParaRPr>
          </a:p>
        </p:txBody>
      </p:sp>
      <p:sp>
        <p:nvSpPr>
          <p:cNvPr id="43" name="Marcador de contenido 42">
            <a:extLst>
              <a:ext uri="{FF2B5EF4-FFF2-40B4-BE49-F238E27FC236}">
                <a16:creationId xmlns:a16="http://schemas.microsoft.com/office/drawing/2014/main" xmlns="" id="{099EEFF6-37F5-493B-8597-B063D865473A}"/>
              </a:ext>
            </a:extLst>
          </p:cNvPr>
          <p:cNvSpPr txBox="1">
            <a:spLocks/>
          </p:cNvSpPr>
          <p:nvPr/>
        </p:nvSpPr>
        <p:spPr>
          <a:xfrm>
            <a:off x="1679067" y="4590288"/>
            <a:ext cx="4828032" cy="2926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Total del costo de compras netas de bienes no producidos (-).</a:t>
            </a:r>
            <a:endParaRPr lang="es-EC" sz="1200" b="0" dirty="0">
              <a:solidFill>
                <a:srgbClr val="595959">
                  <a:alpha val="100000"/>
                </a:srgbClr>
              </a:solidFill>
              <a:cs typeface="Century Gothic (Cuerpo)"/>
              <a:sym typeface="Century Gothic (Cuerpo)"/>
            </a:endParaRPr>
          </a:p>
        </p:txBody>
      </p:sp>
      <p:sp>
        <p:nvSpPr>
          <p:cNvPr id="44" name="Marcador de contenido 43">
            <a:extLst>
              <a:ext uri="{FF2B5EF4-FFF2-40B4-BE49-F238E27FC236}">
                <a16:creationId xmlns:a16="http://schemas.microsoft.com/office/drawing/2014/main" xmlns="" id="{BF16EABF-AB8F-4587-8BA3-00EF59E877F8}"/>
              </a:ext>
            </a:extLst>
          </p:cNvPr>
          <p:cNvSpPr txBox="1">
            <a:spLocks/>
          </p:cNvSpPr>
          <p:nvPr/>
        </p:nvSpPr>
        <p:spPr>
          <a:xfrm>
            <a:off x="1679067" y="4930315"/>
            <a:ext cx="4096512" cy="2743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Otros ingresos.</a:t>
            </a:r>
            <a:endParaRPr lang="es-EC" sz="1200" b="0" dirty="0">
              <a:solidFill>
                <a:srgbClr val="595959">
                  <a:alpha val="100000"/>
                </a:srgbClr>
              </a:solidFill>
              <a:cs typeface="Century Gothic (Cuerpo)"/>
              <a:sym typeface="Century Gothic (Cuerpo)"/>
            </a:endParaRPr>
          </a:p>
        </p:txBody>
      </p:sp>
      <p:sp>
        <p:nvSpPr>
          <p:cNvPr id="45" name="Marcador de contenido 44">
            <a:extLst>
              <a:ext uri="{FF2B5EF4-FFF2-40B4-BE49-F238E27FC236}">
                <a16:creationId xmlns:a16="http://schemas.microsoft.com/office/drawing/2014/main" xmlns="" id="{BC751691-3A07-423D-BF14-A2AD6099ECB4}"/>
              </a:ext>
            </a:extLst>
          </p:cNvPr>
          <p:cNvSpPr txBox="1">
            <a:spLocks/>
          </p:cNvSpPr>
          <p:nvPr/>
        </p:nvSpPr>
        <p:spPr>
          <a:xfrm>
            <a:off x="1679067" y="5294376"/>
            <a:ext cx="4096512" cy="2743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Variación de existencias de bienes producidos.</a:t>
            </a:r>
            <a:endParaRPr lang="es-EC" sz="1200" b="0" dirty="0">
              <a:solidFill>
                <a:srgbClr val="595959">
                  <a:alpha val="100000"/>
                </a:srgbClr>
              </a:solidFill>
              <a:cs typeface="Century Gothic (Cuerpo)"/>
              <a:sym typeface="Century Gothic (Cuerpo)"/>
            </a:endParaRPr>
          </a:p>
        </p:txBody>
      </p:sp>
      <p:sp>
        <p:nvSpPr>
          <p:cNvPr id="46" name="Marcador de contenido 45">
            <a:extLst>
              <a:ext uri="{FF2B5EF4-FFF2-40B4-BE49-F238E27FC236}">
                <a16:creationId xmlns:a16="http://schemas.microsoft.com/office/drawing/2014/main" xmlns="" id="{201B6359-6764-4F5D-83D9-CDE5E1F18CF7}"/>
              </a:ext>
            </a:extLst>
          </p:cNvPr>
          <p:cNvSpPr txBox="1">
            <a:spLocks/>
          </p:cNvSpPr>
          <p:nvPr/>
        </p:nvSpPr>
        <p:spPr>
          <a:xfrm>
            <a:off x="1679067" y="5650992"/>
            <a:ext cx="4096512" cy="2743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Variación de existencias de bienes no producidos.</a:t>
            </a:r>
            <a:endParaRPr lang="es-EC" sz="1200" b="0" dirty="0">
              <a:solidFill>
                <a:srgbClr val="595959">
                  <a:alpha val="100000"/>
                </a:srgbClr>
              </a:solidFill>
              <a:cs typeface="Century Gothic (Cuerpo)"/>
              <a:sym typeface="Century Gothic (Cuerpo)"/>
            </a:endParaRPr>
          </a:p>
        </p:txBody>
      </p:sp>
      <p:sp>
        <p:nvSpPr>
          <p:cNvPr id="47" name="Marcador de contenido 46">
            <a:extLst>
              <a:ext uri="{FF2B5EF4-FFF2-40B4-BE49-F238E27FC236}">
                <a16:creationId xmlns:a16="http://schemas.microsoft.com/office/drawing/2014/main" xmlns="" id="{2996AACB-D4BB-4F93-8055-90FAC71FB124}"/>
              </a:ext>
            </a:extLst>
          </p:cNvPr>
          <p:cNvSpPr txBox="1">
            <a:spLocks/>
          </p:cNvSpPr>
          <p:nvPr/>
        </p:nvSpPr>
        <p:spPr>
          <a:xfrm>
            <a:off x="1679067" y="5989320"/>
            <a:ext cx="4398264" cy="2926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Total construcciones de activos fijos por cuenta propia.</a:t>
            </a:r>
            <a:endParaRPr lang="es-EC" sz="1200" b="0" dirty="0">
              <a:solidFill>
                <a:srgbClr val="595959">
                  <a:alpha val="100000"/>
                </a:srgbClr>
              </a:solidFill>
              <a:cs typeface="Century Gothic (Cuerpo)"/>
              <a:sym typeface="Century Gothic (Cuerpo)"/>
            </a:endParaRPr>
          </a:p>
        </p:txBody>
      </p:sp>
      <p:sp>
        <p:nvSpPr>
          <p:cNvPr id="48" name="Marcador de contenido 47">
            <a:extLst>
              <a:ext uri="{FF2B5EF4-FFF2-40B4-BE49-F238E27FC236}">
                <a16:creationId xmlns:a16="http://schemas.microsoft.com/office/drawing/2014/main" xmlns="" id="{8FA3070F-98F0-477F-BA38-A1DD951D5A0F}"/>
              </a:ext>
            </a:extLst>
          </p:cNvPr>
          <p:cNvSpPr txBox="1">
            <a:spLocks/>
          </p:cNvSpPr>
          <p:nvPr/>
        </p:nvSpPr>
        <p:spPr>
          <a:xfrm>
            <a:off x="8156448" y="3429000"/>
            <a:ext cx="2606040" cy="3200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Total insumos.</a:t>
            </a:r>
          </a:p>
        </p:txBody>
      </p:sp>
      <p:sp>
        <p:nvSpPr>
          <p:cNvPr id="49" name="Marcador de contenido 48">
            <a:extLst>
              <a:ext uri="{FF2B5EF4-FFF2-40B4-BE49-F238E27FC236}">
                <a16:creationId xmlns:a16="http://schemas.microsoft.com/office/drawing/2014/main" xmlns="" id="{EFD8272C-7CDC-4AD3-B02F-2AEC6A084A84}"/>
              </a:ext>
            </a:extLst>
          </p:cNvPr>
          <p:cNvSpPr txBox="1">
            <a:spLocks/>
          </p:cNvSpPr>
          <p:nvPr/>
        </p:nvSpPr>
        <p:spPr>
          <a:xfrm>
            <a:off x="8156448" y="3913632"/>
            <a:ext cx="2606040" cy="3200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Gastos operacionales.</a:t>
            </a:r>
          </a:p>
        </p:txBody>
      </p:sp>
      <p:sp>
        <p:nvSpPr>
          <p:cNvPr id="50" name="Marcador de contenido 49">
            <a:extLst>
              <a:ext uri="{FF2B5EF4-FFF2-40B4-BE49-F238E27FC236}">
                <a16:creationId xmlns:a16="http://schemas.microsoft.com/office/drawing/2014/main" xmlns="" id="{B080FB21-AE39-4625-A539-9E02473F752D}"/>
              </a:ext>
            </a:extLst>
          </p:cNvPr>
          <p:cNvSpPr txBox="1">
            <a:spLocks/>
          </p:cNvSpPr>
          <p:nvPr/>
        </p:nvSpPr>
        <p:spPr>
          <a:xfrm>
            <a:off x="8156448" y="4379976"/>
            <a:ext cx="2606040" cy="3200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Otros gastos operacionales.</a:t>
            </a:r>
          </a:p>
        </p:txBody>
      </p:sp>
      <p:sp>
        <p:nvSpPr>
          <p:cNvPr id="51" name="Marcador de contenido 50">
            <a:extLst>
              <a:ext uri="{FF2B5EF4-FFF2-40B4-BE49-F238E27FC236}">
                <a16:creationId xmlns:a16="http://schemas.microsoft.com/office/drawing/2014/main" xmlns="" id="{7FAADDE7-D60C-4AEA-B4A6-3F3EF77BA587}"/>
              </a:ext>
            </a:extLst>
          </p:cNvPr>
          <p:cNvSpPr txBox="1">
            <a:spLocks/>
          </p:cNvSpPr>
          <p:nvPr/>
        </p:nvSpPr>
        <p:spPr>
          <a:xfrm>
            <a:off x="810387" y="2898648"/>
            <a:ext cx="740664" cy="2743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767171">
                    <a:alpha val="100000"/>
                  </a:srgbClr>
                </a:solidFill>
                <a:cs typeface="Century Gothic (Cuerpo)"/>
                <a:sym typeface="Century Gothic (Cuerpo)"/>
              </a:rPr>
              <a:t>Donde:</a:t>
            </a:r>
            <a:endParaRPr lang="es-EC" sz="1200" b="0" dirty="0">
              <a:solidFill>
                <a:srgbClr val="767171">
                  <a:alpha val="100000"/>
                </a:srgbClr>
              </a:solidFill>
              <a:cs typeface="Century Gothic (Cuerpo)"/>
              <a:sym typeface="Century Gothic (Cuerpo)"/>
            </a:endParaRPr>
          </a:p>
        </p:txBody>
      </p:sp>
      <p:sp>
        <p:nvSpPr>
          <p:cNvPr id="52" name="Marcador de contenido 51">
            <a:extLst>
              <a:ext uri="{FF2B5EF4-FFF2-40B4-BE49-F238E27FC236}">
                <a16:creationId xmlns:a16="http://schemas.microsoft.com/office/drawing/2014/main" xmlns="" id="{A1CC0F1F-BB68-4025-B92B-E1EFF53BC3A5}"/>
              </a:ext>
            </a:extLst>
          </p:cNvPr>
          <p:cNvSpPr txBox="1">
            <a:spLocks/>
          </p:cNvSpPr>
          <p:nvPr/>
        </p:nvSpPr>
        <p:spPr>
          <a:xfrm>
            <a:off x="6839712" y="2871216"/>
            <a:ext cx="740664" cy="2743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767171">
                    <a:alpha val="100000"/>
                  </a:srgbClr>
                </a:solidFill>
                <a:cs typeface="Century Gothic (Cuerpo)"/>
                <a:sym typeface="Century Gothic (Cuerpo)"/>
              </a:rPr>
              <a:t>Donde:</a:t>
            </a:r>
          </a:p>
        </p:txBody>
      </p:sp>
    </p:spTree>
    <p:extLst>
      <p:ext uri="{BB962C8B-B14F-4D97-AF65-F5344CB8AC3E}">
        <p14:creationId xmlns:p14="http://schemas.microsoft.com/office/powerpoint/2010/main" val="2032561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contenido 1">
            <a:extLst>
              <a:ext uri="{FF2B5EF4-FFF2-40B4-BE49-F238E27FC236}">
                <a16:creationId xmlns:a16="http://schemas.microsoft.com/office/drawing/2014/main" xmlns="" id="{8B0BB263-8F8E-4B78-82A7-FDCF40BAAF3D}"/>
              </a:ext>
            </a:extLst>
          </p:cNvPr>
          <p:cNvSpPr txBox="1">
            <a:spLocks/>
          </p:cNvSpPr>
          <p:nvPr/>
        </p:nvSpPr>
        <p:spPr>
          <a:xfrm>
            <a:off x="928800" y="327600"/>
            <a:ext cx="6537960" cy="6035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2300" dirty="0">
                <a:cs typeface="Century Gothic (Títulos)"/>
                <a:sym typeface="Century Gothic (Títulos)"/>
              </a:rPr>
              <a:t>1.4 Principales </a:t>
            </a:r>
            <a:r>
              <a:rPr lang="es-EC" sz="2300" dirty="0"/>
              <a:t>definiciones</a:t>
            </a:r>
            <a:r>
              <a:rPr lang="es-EC" sz="2000" baseline="70000" dirty="0"/>
              <a:t>1</a:t>
            </a:r>
            <a:endParaRPr lang="es-EC" sz="2300" dirty="0">
              <a:cs typeface="Century Gothic (Títulos)"/>
              <a:sym typeface="Century Gothic (Títulos)"/>
            </a:endParaRPr>
          </a:p>
        </p:txBody>
      </p:sp>
      <p:pic>
        <p:nvPicPr>
          <p:cNvPr id="3" name="Marcador de contenido 2">
            <a:extLst>
              <a:ext uri="{FF2B5EF4-FFF2-40B4-BE49-F238E27FC236}">
                <a16:creationId xmlns:a16="http://schemas.microsoft.com/office/drawing/2014/main" xmlns="" id="{A98760A0-CCD6-4323-92F7-418EF1A5DF26}"/>
              </a:ext>
            </a:extLst>
          </p:cNvPr>
          <p:cNvPicPr>
            <a:picLocks/>
          </p:cNvPicPr>
          <p:nvPr/>
        </p:nvPicPr>
        <p:blipFill>
          <a:blip r:embed="rId2" cstate="print"/>
          <a:stretch>
            <a:fillRect/>
          </a:stretch>
        </p:blipFill>
        <p:spPr>
          <a:xfrm>
            <a:off x="6104070" y="1205576"/>
            <a:ext cx="18288" cy="5328000"/>
          </a:xfrm>
          <a:prstGeom prst="rect">
            <a:avLst/>
          </a:prstGeom>
        </p:spPr>
      </p:pic>
      <p:sp>
        <p:nvSpPr>
          <p:cNvPr id="4" name="Marcador de contenido 3">
            <a:extLst>
              <a:ext uri="{FF2B5EF4-FFF2-40B4-BE49-F238E27FC236}">
                <a16:creationId xmlns:a16="http://schemas.microsoft.com/office/drawing/2014/main" xmlns="" id="{8DBCC6C1-5C8D-46B7-AB35-32FB3377B45C}"/>
              </a:ext>
            </a:extLst>
          </p:cNvPr>
          <p:cNvSpPr txBox="1">
            <a:spLocks/>
          </p:cNvSpPr>
          <p:nvPr/>
        </p:nvSpPr>
        <p:spPr>
          <a:xfrm>
            <a:off x="545053" y="1197864"/>
            <a:ext cx="5413248" cy="429768"/>
          </a:xfrm>
          <a:prstGeom prst="rect">
            <a:avLst/>
          </a:prstGeom>
          <a:solidFill>
            <a:srgbClr val="4B6EFA">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800">
                <a:solidFill>
                  <a:srgbClr val="FFFFFF">
                    <a:alpha val="100000"/>
                  </a:srgbClr>
                </a:solidFill>
                <a:cs typeface="Century Gothic (Títulos)"/>
                <a:sym typeface="Century Gothic (Títulos)"/>
              </a:rPr>
              <a:t>Valor agregado empresarial</a:t>
            </a:r>
          </a:p>
        </p:txBody>
      </p:sp>
      <p:sp>
        <p:nvSpPr>
          <p:cNvPr id="5" name="Marcador de contenido 4">
            <a:extLst>
              <a:ext uri="{FF2B5EF4-FFF2-40B4-BE49-F238E27FC236}">
                <a16:creationId xmlns:a16="http://schemas.microsoft.com/office/drawing/2014/main" xmlns="" id="{46E71AC1-BEEF-45BF-A4F4-ECA3FBC56B95}"/>
              </a:ext>
            </a:extLst>
          </p:cNvPr>
          <p:cNvSpPr txBox="1">
            <a:spLocks/>
          </p:cNvSpPr>
          <p:nvPr/>
        </p:nvSpPr>
        <p:spPr>
          <a:xfrm>
            <a:off x="6360102" y="1197864"/>
            <a:ext cx="5103923" cy="429768"/>
          </a:xfrm>
          <a:prstGeom prst="rect">
            <a:avLst/>
          </a:prstGeom>
          <a:solidFill>
            <a:srgbClr val="4B6EFA">
              <a:alpha val="100000"/>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800">
                <a:solidFill>
                  <a:srgbClr val="FFFFFF">
                    <a:alpha val="100000"/>
                  </a:srgbClr>
                </a:solidFill>
                <a:cs typeface="Century Gothic (Títulos)"/>
                <a:sym typeface="Century Gothic (Títulos)"/>
              </a:rPr>
              <a:t>Personal ocupado empresarial</a:t>
            </a:r>
            <a:endParaRPr lang="es-EC" sz="1800" dirty="0">
              <a:solidFill>
                <a:srgbClr val="FFFFFF">
                  <a:alpha val="100000"/>
                </a:srgbClr>
              </a:solidFill>
              <a:cs typeface="Century Gothic (Títulos)"/>
              <a:sym typeface="Century Gothic (Títulos)"/>
            </a:endParaRPr>
          </a:p>
        </p:txBody>
      </p:sp>
      <p:pic>
        <p:nvPicPr>
          <p:cNvPr id="6" name="Marcador de contenido 5">
            <a:extLst>
              <a:ext uri="{FF2B5EF4-FFF2-40B4-BE49-F238E27FC236}">
                <a16:creationId xmlns:a16="http://schemas.microsoft.com/office/drawing/2014/main" xmlns="" id="{406279C0-F36B-4C5D-9DB6-59C751A2EA5D}"/>
              </a:ext>
            </a:extLst>
          </p:cNvPr>
          <p:cNvPicPr>
            <a:picLocks/>
          </p:cNvPicPr>
          <p:nvPr/>
        </p:nvPicPr>
        <p:blipFill>
          <a:blip r:embed="rId3" cstate="print"/>
          <a:stretch>
            <a:fillRect/>
          </a:stretch>
        </p:blipFill>
        <p:spPr>
          <a:xfrm>
            <a:off x="571410" y="1088136"/>
            <a:ext cx="493776" cy="493776"/>
          </a:xfrm>
          <a:prstGeom prst="rect">
            <a:avLst/>
          </a:prstGeom>
        </p:spPr>
      </p:pic>
      <p:pic>
        <p:nvPicPr>
          <p:cNvPr id="7" name="Marcador de contenido 6">
            <a:extLst>
              <a:ext uri="{FF2B5EF4-FFF2-40B4-BE49-F238E27FC236}">
                <a16:creationId xmlns:a16="http://schemas.microsoft.com/office/drawing/2014/main" xmlns="" id="{DF9A9120-F3D4-46CE-B64E-D75C596AD6FA}"/>
              </a:ext>
            </a:extLst>
          </p:cNvPr>
          <p:cNvPicPr>
            <a:picLocks/>
          </p:cNvPicPr>
          <p:nvPr/>
        </p:nvPicPr>
        <p:blipFill>
          <a:blip r:embed="rId4" cstate="print"/>
          <a:stretch>
            <a:fillRect/>
          </a:stretch>
        </p:blipFill>
        <p:spPr>
          <a:xfrm>
            <a:off x="6213798" y="1042416"/>
            <a:ext cx="585216" cy="585216"/>
          </a:xfrm>
          <a:prstGeom prst="rect">
            <a:avLst/>
          </a:prstGeom>
        </p:spPr>
      </p:pic>
      <p:sp>
        <p:nvSpPr>
          <p:cNvPr id="8" name="Marcador de contenido 7">
            <a:extLst>
              <a:ext uri="{FF2B5EF4-FFF2-40B4-BE49-F238E27FC236}">
                <a16:creationId xmlns:a16="http://schemas.microsoft.com/office/drawing/2014/main" xmlns="" id="{9B962D2A-355A-41B9-9DF8-2164E6C4B59D}"/>
              </a:ext>
            </a:extLst>
          </p:cNvPr>
          <p:cNvSpPr txBox="1">
            <a:spLocks/>
          </p:cNvSpPr>
          <p:nvPr/>
        </p:nvSpPr>
        <p:spPr>
          <a:xfrm>
            <a:off x="490189" y="1682286"/>
            <a:ext cx="5468112" cy="969264"/>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00" b="0">
                <a:solidFill>
                  <a:srgbClr val="767171">
                    <a:alpha val="100000"/>
                  </a:srgbClr>
                </a:solidFill>
                <a:cs typeface="Century Gothic (Cuerpo)"/>
                <a:sym typeface="Century Gothic (Cuerpo)"/>
              </a:rPr>
              <a:t>Es el valor  de  la  producción, menos el valor del consumo intermedio, y mide la contribución al PIB hecha por una unidad de producción, industria o sector; este saldo contable puede expresarse en términos brutos o netos, según contenga o no el consumo de capital fijo.</a:t>
            </a:r>
            <a:endParaRPr lang="es-EC" sz="1300" b="0" dirty="0">
              <a:solidFill>
                <a:srgbClr val="767171">
                  <a:alpha val="100000"/>
                </a:srgbClr>
              </a:solidFill>
              <a:cs typeface="Century Gothic (Cuerpo)"/>
              <a:sym typeface="Century Gothic (Cuerpo)"/>
            </a:endParaRPr>
          </a:p>
        </p:txBody>
      </p:sp>
      <p:sp>
        <p:nvSpPr>
          <p:cNvPr id="9" name="Marcador de contenido 8">
            <a:extLst>
              <a:ext uri="{FF2B5EF4-FFF2-40B4-BE49-F238E27FC236}">
                <a16:creationId xmlns:a16="http://schemas.microsoft.com/office/drawing/2014/main" xmlns="" id="{7BB4C4B0-5E5A-4DB2-A6C1-30A2C87C49B1}"/>
              </a:ext>
            </a:extLst>
          </p:cNvPr>
          <p:cNvSpPr txBox="1">
            <a:spLocks/>
          </p:cNvSpPr>
          <p:nvPr/>
        </p:nvSpPr>
        <p:spPr>
          <a:xfrm>
            <a:off x="6186366" y="1709718"/>
            <a:ext cx="5306670" cy="8961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just">
              <a:lnSpc>
                <a:spcPct val="100000"/>
              </a:lnSpc>
              <a:spcBef>
                <a:spcPts val="0"/>
              </a:spcBef>
            </a:pPr>
            <a:r>
              <a:rPr lang="es-EC" sz="1300" b="0">
                <a:solidFill>
                  <a:srgbClr val="767171">
                    <a:alpha val="100000"/>
                  </a:srgbClr>
                </a:solidFill>
                <a:cs typeface="Century Gothic (Cuerpo)"/>
                <a:sym typeface="Century Gothic (Cuerpo)"/>
              </a:rPr>
              <a:t>Comprende a todas las personas que mantienen una relación laboral (formal) con una empresa. El total de personal ocupado se construye a partir de la sumatoria de todos los grupos ocupacionales de la CIUO </a:t>
            </a:r>
            <a:r>
              <a:rPr lang="es-EC" sz="1300" b="0">
                <a:solidFill>
                  <a:srgbClr val="767171"/>
                </a:solidFill>
                <a:cs typeface="Century Gothic (Cuerpo)"/>
                <a:sym typeface="Century Gothic (Cuerpo)"/>
              </a:rPr>
              <a:t>08 Rev.</a:t>
            </a:r>
            <a:endParaRPr lang="es-EC" sz="1300" b="0" dirty="0">
              <a:solidFill>
                <a:srgbClr val="767171"/>
              </a:solidFill>
              <a:cs typeface="Century Gothic (Cuerpo)"/>
              <a:sym typeface="Century Gothic (Cuerpo)"/>
            </a:endParaRPr>
          </a:p>
        </p:txBody>
      </p:sp>
      <p:pic>
        <p:nvPicPr>
          <p:cNvPr id="10" name="Marcador de contenido 9">
            <a:extLst>
              <a:ext uri="{FF2B5EF4-FFF2-40B4-BE49-F238E27FC236}">
                <a16:creationId xmlns:a16="http://schemas.microsoft.com/office/drawing/2014/main" xmlns="" id="{28231AF8-0D78-4073-9957-0FC8ADC6195F}"/>
              </a:ext>
            </a:extLst>
          </p:cNvPr>
          <p:cNvPicPr>
            <a:picLocks/>
          </p:cNvPicPr>
          <p:nvPr/>
        </p:nvPicPr>
        <p:blipFill>
          <a:blip r:embed="rId5" cstate="print"/>
          <a:stretch>
            <a:fillRect/>
          </a:stretch>
        </p:blipFill>
        <p:spPr>
          <a:xfrm>
            <a:off x="1093693" y="2743200"/>
            <a:ext cx="3995928" cy="384048"/>
          </a:xfrm>
          <a:prstGeom prst="rect">
            <a:avLst/>
          </a:prstGeom>
        </p:spPr>
      </p:pic>
      <p:pic>
        <p:nvPicPr>
          <p:cNvPr id="11" name="Marcador de contenido 10">
            <a:extLst>
              <a:ext uri="{FF2B5EF4-FFF2-40B4-BE49-F238E27FC236}">
                <a16:creationId xmlns:a16="http://schemas.microsoft.com/office/drawing/2014/main" xmlns="" id="{B46E5F4C-46F6-4B41-B6B4-BE392F024BCA}"/>
              </a:ext>
            </a:extLst>
          </p:cNvPr>
          <p:cNvPicPr>
            <a:picLocks/>
          </p:cNvPicPr>
          <p:nvPr/>
        </p:nvPicPr>
        <p:blipFill>
          <a:blip r:embed="rId6" cstate="print"/>
          <a:stretch>
            <a:fillRect/>
          </a:stretch>
        </p:blipFill>
        <p:spPr>
          <a:xfrm>
            <a:off x="7000182" y="2743200"/>
            <a:ext cx="3657600" cy="393192"/>
          </a:xfrm>
          <a:prstGeom prst="rect">
            <a:avLst/>
          </a:prstGeom>
        </p:spPr>
      </p:pic>
      <p:sp>
        <p:nvSpPr>
          <p:cNvPr id="12" name="Marcador de contenido 11">
            <a:extLst>
              <a:ext uri="{FF2B5EF4-FFF2-40B4-BE49-F238E27FC236}">
                <a16:creationId xmlns:a16="http://schemas.microsoft.com/office/drawing/2014/main" xmlns="" id="{D9F24557-89C1-4A70-BB20-6B8E3C73C8A1}"/>
              </a:ext>
            </a:extLst>
          </p:cNvPr>
          <p:cNvSpPr txBox="1">
            <a:spLocks/>
          </p:cNvSpPr>
          <p:nvPr/>
        </p:nvSpPr>
        <p:spPr>
          <a:xfrm>
            <a:off x="718789" y="3227832"/>
            <a:ext cx="740664" cy="2743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767171">
                    <a:alpha val="100000"/>
                  </a:srgbClr>
                </a:solidFill>
                <a:cs typeface="Century Gothic (Cuerpo)"/>
                <a:sym typeface="Century Gothic (Cuerpo)"/>
              </a:rPr>
              <a:t>Donde:</a:t>
            </a:r>
          </a:p>
        </p:txBody>
      </p:sp>
      <p:sp>
        <p:nvSpPr>
          <p:cNvPr id="13" name="Marcador de contenido 12">
            <a:extLst>
              <a:ext uri="{FF2B5EF4-FFF2-40B4-BE49-F238E27FC236}">
                <a16:creationId xmlns:a16="http://schemas.microsoft.com/office/drawing/2014/main" xmlns="" id="{55D404A2-0FB9-42D4-9BB2-FAE8F7CA96C6}"/>
              </a:ext>
            </a:extLst>
          </p:cNvPr>
          <p:cNvSpPr txBox="1">
            <a:spLocks/>
          </p:cNvSpPr>
          <p:nvPr/>
        </p:nvSpPr>
        <p:spPr>
          <a:xfrm>
            <a:off x="6308388" y="3227832"/>
            <a:ext cx="740664" cy="2743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767171">
                    <a:alpha val="100000"/>
                  </a:srgbClr>
                </a:solidFill>
                <a:cs typeface="Century Gothic (Cuerpo)"/>
                <a:sym typeface="Century Gothic (Cuerpo)"/>
              </a:rPr>
              <a:t>Donde:</a:t>
            </a:r>
          </a:p>
        </p:txBody>
      </p:sp>
      <p:pic>
        <p:nvPicPr>
          <p:cNvPr id="14" name="Marcador de contenido 13">
            <a:extLst>
              <a:ext uri="{FF2B5EF4-FFF2-40B4-BE49-F238E27FC236}">
                <a16:creationId xmlns:a16="http://schemas.microsoft.com/office/drawing/2014/main" xmlns="" id="{A1413E11-9B43-423B-805E-305FB69AF1BE}"/>
              </a:ext>
            </a:extLst>
          </p:cNvPr>
          <p:cNvPicPr>
            <a:picLocks/>
          </p:cNvPicPr>
          <p:nvPr/>
        </p:nvPicPr>
        <p:blipFill>
          <a:blip r:embed="rId7" cstate="print"/>
          <a:stretch>
            <a:fillRect/>
          </a:stretch>
        </p:blipFill>
        <p:spPr>
          <a:xfrm>
            <a:off x="1020541" y="3657600"/>
            <a:ext cx="832104" cy="256032"/>
          </a:xfrm>
          <a:prstGeom prst="rect">
            <a:avLst/>
          </a:prstGeom>
        </p:spPr>
      </p:pic>
      <p:pic>
        <p:nvPicPr>
          <p:cNvPr id="15" name="Marcador de contenido 14">
            <a:extLst>
              <a:ext uri="{FF2B5EF4-FFF2-40B4-BE49-F238E27FC236}">
                <a16:creationId xmlns:a16="http://schemas.microsoft.com/office/drawing/2014/main" xmlns="" id="{7B3BBE00-F525-4296-AC5C-8F901713CCC2}"/>
              </a:ext>
            </a:extLst>
          </p:cNvPr>
          <p:cNvPicPr>
            <a:picLocks/>
          </p:cNvPicPr>
          <p:nvPr/>
        </p:nvPicPr>
        <p:blipFill>
          <a:blip r:embed="rId7" cstate="print"/>
          <a:stretch>
            <a:fillRect/>
          </a:stretch>
        </p:blipFill>
        <p:spPr>
          <a:xfrm>
            <a:off x="1020541" y="4288536"/>
            <a:ext cx="832104" cy="256032"/>
          </a:xfrm>
          <a:prstGeom prst="rect">
            <a:avLst/>
          </a:prstGeom>
        </p:spPr>
      </p:pic>
      <p:pic>
        <p:nvPicPr>
          <p:cNvPr id="16" name="Marcador de contenido 15">
            <a:extLst>
              <a:ext uri="{FF2B5EF4-FFF2-40B4-BE49-F238E27FC236}">
                <a16:creationId xmlns:a16="http://schemas.microsoft.com/office/drawing/2014/main" xmlns="" id="{0F63E02B-957B-420C-922E-0D174D12954B}"/>
              </a:ext>
            </a:extLst>
          </p:cNvPr>
          <p:cNvPicPr>
            <a:picLocks/>
          </p:cNvPicPr>
          <p:nvPr/>
        </p:nvPicPr>
        <p:blipFill>
          <a:blip r:embed="rId7" cstate="print"/>
          <a:stretch>
            <a:fillRect/>
          </a:stretch>
        </p:blipFill>
        <p:spPr>
          <a:xfrm>
            <a:off x="6619284" y="3502152"/>
            <a:ext cx="832104" cy="228600"/>
          </a:xfrm>
          <a:prstGeom prst="rect">
            <a:avLst/>
          </a:prstGeom>
        </p:spPr>
      </p:pic>
      <p:pic>
        <p:nvPicPr>
          <p:cNvPr id="17" name="Marcador de contenido 16">
            <a:extLst>
              <a:ext uri="{FF2B5EF4-FFF2-40B4-BE49-F238E27FC236}">
                <a16:creationId xmlns:a16="http://schemas.microsoft.com/office/drawing/2014/main" xmlns="" id="{F9824AAE-95CE-4263-A460-7C47848AEED1}"/>
              </a:ext>
            </a:extLst>
          </p:cNvPr>
          <p:cNvPicPr>
            <a:picLocks/>
          </p:cNvPicPr>
          <p:nvPr/>
        </p:nvPicPr>
        <p:blipFill>
          <a:blip r:embed="rId7" cstate="print"/>
          <a:stretch>
            <a:fillRect/>
          </a:stretch>
        </p:blipFill>
        <p:spPr>
          <a:xfrm>
            <a:off x="6619284" y="3776472"/>
            <a:ext cx="832104" cy="228600"/>
          </a:xfrm>
          <a:prstGeom prst="rect">
            <a:avLst/>
          </a:prstGeom>
        </p:spPr>
      </p:pic>
      <p:pic>
        <p:nvPicPr>
          <p:cNvPr id="18" name="Marcador de contenido 17">
            <a:extLst>
              <a:ext uri="{FF2B5EF4-FFF2-40B4-BE49-F238E27FC236}">
                <a16:creationId xmlns:a16="http://schemas.microsoft.com/office/drawing/2014/main" xmlns="" id="{BCF2E212-4DF2-4737-A6FE-04D52545787A}"/>
              </a:ext>
            </a:extLst>
          </p:cNvPr>
          <p:cNvPicPr>
            <a:picLocks/>
          </p:cNvPicPr>
          <p:nvPr/>
        </p:nvPicPr>
        <p:blipFill>
          <a:blip r:embed="rId7" cstate="print"/>
          <a:stretch>
            <a:fillRect/>
          </a:stretch>
        </p:blipFill>
        <p:spPr>
          <a:xfrm>
            <a:off x="6619284" y="4041648"/>
            <a:ext cx="832104" cy="228600"/>
          </a:xfrm>
          <a:prstGeom prst="rect">
            <a:avLst/>
          </a:prstGeom>
        </p:spPr>
      </p:pic>
      <p:pic>
        <p:nvPicPr>
          <p:cNvPr id="19" name="Marcador de contenido 18">
            <a:extLst>
              <a:ext uri="{FF2B5EF4-FFF2-40B4-BE49-F238E27FC236}">
                <a16:creationId xmlns:a16="http://schemas.microsoft.com/office/drawing/2014/main" xmlns="" id="{35EC255F-0D60-455C-BEF2-2361A0C5D67A}"/>
              </a:ext>
            </a:extLst>
          </p:cNvPr>
          <p:cNvPicPr>
            <a:picLocks/>
          </p:cNvPicPr>
          <p:nvPr/>
        </p:nvPicPr>
        <p:blipFill>
          <a:blip r:embed="rId7" cstate="print"/>
          <a:stretch>
            <a:fillRect/>
          </a:stretch>
        </p:blipFill>
        <p:spPr>
          <a:xfrm>
            <a:off x="6619284" y="4315968"/>
            <a:ext cx="832104" cy="228600"/>
          </a:xfrm>
          <a:prstGeom prst="rect">
            <a:avLst/>
          </a:prstGeom>
        </p:spPr>
      </p:pic>
      <p:pic>
        <p:nvPicPr>
          <p:cNvPr id="20" name="Marcador de contenido 19">
            <a:extLst>
              <a:ext uri="{FF2B5EF4-FFF2-40B4-BE49-F238E27FC236}">
                <a16:creationId xmlns:a16="http://schemas.microsoft.com/office/drawing/2014/main" xmlns="" id="{7299C38E-9C23-4CFA-AF27-BA264F5F3729}"/>
              </a:ext>
            </a:extLst>
          </p:cNvPr>
          <p:cNvPicPr>
            <a:picLocks/>
          </p:cNvPicPr>
          <p:nvPr/>
        </p:nvPicPr>
        <p:blipFill>
          <a:blip r:embed="rId7" cstate="print"/>
          <a:stretch>
            <a:fillRect/>
          </a:stretch>
        </p:blipFill>
        <p:spPr>
          <a:xfrm>
            <a:off x="6619284" y="4590288"/>
            <a:ext cx="832104" cy="228600"/>
          </a:xfrm>
          <a:prstGeom prst="rect">
            <a:avLst/>
          </a:prstGeom>
        </p:spPr>
      </p:pic>
      <p:pic>
        <p:nvPicPr>
          <p:cNvPr id="21" name="Marcador de contenido 20">
            <a:extLst>
              <a:ext uri="{FF2B5EF4-FFF2-40B4-BE49-F238E27FC236}">
                <a16:creationId xmlns:a16="http://schemas.microsoft.com/office/drawing/2014/main" xmlns="" id="{9746C80A-3F9F-4F22-A5A0-6657992AF11E}"/>
              </a:ext>
            </a:extLst>
          </p:cNvPr>
          <p:cNvPicPr>
            <a:picLocks/>
          </p:cNvPicPr>
          <p:nvPr/>
        </p:nvPicPr>
        <p:blipFill>
          <a:blip r:embed="rId7" cstate="print"/>
          <a:stretch>
            <a:fillRect/>
          </a:stretch>
        </p:blipFill>
        <p:spPr>
          <a:xfrm>
            <a:off x="6619284" y="4864608"/>
            <a:ext cx="832104" cy="228600"/>
          </a:xfrm>
          <a:prstGeom prst="rect">
            <a:avLst/>
          </a:prstGeom>
        </p:spPr>
      </p:pic>
      <p:pic>
        <p:nvPicPr>
          <p:cNvPr id="22" name="Marcador de contenido 21">
            <a:extLst>
              <a:ext uri="{FF2B5EF4-FFF2-40B4-BE49-F238E27FC236}">
                <a16:creationId xmlns:a16="http://schemas.microsoft.com/office/drawing/2014/main" xmlns="" id="{9D7E59AA-EFAF-424C-8216-FA9A90E1C618}"/>
              </a:ext>
            </a:extLst>
          </p:cNvPr>
          <p:cNvPicPr>
            <a:picLocks/>
          </p:cNvPicPr>
          <p:nvPr/>
        </p:nvPicPr>
        <p:blipFill>
          <a:blip r:embed="rId7" cstate="print"/>
          <a:stretch>
            <a:fillRect/>
          </a:stretch>
        </p:blipFill>
        <p:spPr>
          <a:xfrm>
            <a:off x="6619284" y="5166360"/>
            <a:ext cx="832104" cy="228600"/>
          </a:xfrm>
          <a:prstGeom prst="rect">
            <a:avLst/>
          </a:prstGeom>
        </p:spPr>
      </p:pic>
      <p:pic>
        <p:nvPicPr>
          <p:cNvPr id="23" name="Marcador de contenido 22">
            <a:extLst>
              <a:ext uri="{FF2B5EF4-FFF2-40B4-BE49-F238E27FC236}">
                <a16:creationId xmlns:a16="http://schemas.microsoft.com/office/drawing/2014/main" xmlns="" id="{D04AB33A-A431-4FE5-A905-5A8B57486418}"/>
              </a:ext>
            </a:extLst>
          </p:cNvPr>
          <p:cNvPicPr>
            <a:picLocks/>
          </p:cNvPicPr>
          <p:nvPr/>
        </p:nvPicPr>
        <p:blipFill>
          <a:blip r:embed="rId7" cstate="print"/>
          <a:stretch>
            <a:fillRect/>
          </a:stretch>
        </p:blipFill>
        <p:spPr>
          <a:xfrm>
            <a:off x="6619284" y="5458968"/>
            <a:ext cx="832104" cy="228600"/>
          </a:xfrm>
          <a:prstGeom prst="rect">
            <a:avLst/>
          </a:prstGeom>
        </p:spPr>
      </p:pic>
      <p:pic>
        <p:nvPicPr>
          <p:cNvPr id="24" name="Marcador de contenido 23">
            <a:extLst>
              <a:ext uri="{FF2B5EF4-FFF2-40B4-BE49-F238E27FC236}">
                <a16:creationId xmlns:a16="http://schemas.microsoft.com/office/drawing/2014/main" xmlns="" id="{24E582CF-64FE-4B10-8CF9-59F247FAC555}"/>
              </a:ext>
            </a:extLst>
          </p:cNvPr>
          <p:cNvPicPr>
            <a:picLocks/>
          </p:cNvPicPr>
          <p:nvPr/>
        </p:nvPicPr>
        <p:blipFill>
          <a:blip r:embed="rId7" cstate="print"/>
          <a:stretch>
            <a:fillRect/>
          </a:stretch>
        </p:blipFill>
        <p:spPr>
          <a:xfrm>
            <a:off x="6619284" y="5751576"/>
            <a:ext cx="832104" cy="228600"/>
          </a:xfrm>
          <a:prstGeom prst="rect">
            <a:avLst/>
          </a:prstGeom>
        </p:spPr>
      </p:pic>
      <p:pic>
        <p:nvPicPr>
          <p:cNvPr id="25" name="Marcador de contenido 24">
            <a:extLst>
              <a:ext uri="{FF2B5EF4-FFF2-40B4-BE49-F238E27FC236}">
                <a16:creationId xmlns:a16="http://schemas.microsoft.com/office/drawing/2014/main" xmlns="" id="{F87B5075-6802-46BE-8C5D-7EDF03841DC5}"/>
              </a:ext>
            </a:extLst>
          </p:cNvPr>
          <p:cNvPicPr>
            <a:picLocks/>
          </p:cNvPicPr>
          <p:nvPr/>
        </p:nvPicPr>
        <p:blipFill>
          <a:blip r:embed="rId7" cstate="print"/>
          <a:stretch>
            <a:fillRect/>
          </a:stretch>
        </p:blipFill>
        <p:spPr>
          <a:xfrm>
            <a:off x="6619284" y="6044184"/>
            <a:ext cx="832104" cy="228600"/>
          </a:xfrm>
          <a:prstGeom prst="rect">
            <a:avLst/>
          </a:prstGeom>
        </p:spPr>
      </p:pic>
      <p:pic>
        <p:nvPicPr>
          <p:cNvPr id="26" name="Marcador de contenido 25">
            <a:extLst>
              <a:ext uri="{FF2B5EF4-FFF2-40B4-BE49-F238E27FC236}">
                <a16:creationId xmlns:a16="http://schemas.microsoft.com/office/drawing/2014/main" xmlns="" id="{E28F7EEB-56B5-4395-8348-AF4DF84DA7DE}"/>
              </a:ext>
            </a:extLst>
          </p:cNvPr>
          <p:cNvPicPr>
            <a:picLocks/>
          </p:cNvPicPr>
          <p:nvPr/>
        </p:nvPicPr>
        <p:blipFill>
          <a:blip r:embed="rId7" cstate="print"/>
          <a:stretch>
            <a:fillRect/>
          </a:stretch>
        </p:blipFill>
        <p:spPr>
          <a:xfrm>
            <a:off x="6619284" y="6327648"/>
            <a:ext cx="832104" cy="228600"/>
          </a:xfrm>
          <a:prstGeom prst="rect">
            <a:avLst/>
          </a:prstGeom>
        </p:spPr>
      </p:pic>
      <p:sp>
        <p:nvSpPr>
          <p:cNvPr id="27" name="Marcador de contenido 26">
            <a:extLst>
              <a:ext uri="{FF2B5EF4-FFF2-40B4-BE49-F238E27FC236}">
                <a16:creationId xmlns:a16="http://schemas.microsoft.com/office/drawing/2014/main" xmlns="" id="{5DC41E11-2A99-48B8-BFC8-3B9B585813E3}"/>
              </a:ext>
            </a:extLst>
          </p:cNvPr>
          <p:cNvSpPr txBox="1">
            <a:spLocks/>
          </p:cNvSpPr>
          <p:nvPr/>
        </p:nvSpPr>
        <p:spPr>
          <a:xfrm>
            <a:off x="1093693" y="2743200"/>
            <a:ext cx="3995928" cy="3840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330" b="0">
                <a:solidFill>
                  <a:srgbClr val="595959">
                    <a:alpha val="100000"/>
                  </a:srgbClr>
                </a:solidFill>
                <a:cs typeface="Cambria Math"/>
                <a:sym typeface="Cambria Math"/>
              </a:rPr>
              <a:t>𝒗𝒂𝒍𝒂𝒈 = 𝒑𝒓𝒐𝒅𝒕𝒐𝒕𝒂 − 𝒄𝒐𝒏𝒔𝒊𝒏𝒕</a:t>
            </a:r>
            <a:endParaRPr lang="es-EC" sz="1330" b="0" dirty="0">
              <a:solidFill>
                <a:srgbClr val="595959">
                  <a:alpha val="100000"/>
                </a:srgbClr>
              </a:solidFill>
              <a:cs typeface="Cambria Math"/>
              <a:sym typeface="Cambria Math"/>
            </a:endParaRPr>
          </a:p>
        </p:txBody>
      </p:sp>
      <mc:AlternateContent xmlns:mc="http://schemas.openxmlformats.org/markup-compatibility/2006" xmlns:a14="http://schemas.microsoft.com/office/drawing/2010/main">
        <mc:Choice Requires="a14">
          <p:sp>
            <p:nvSpPr>
              <p:cNvPr id="28" name="Marcador de contenido 27">
                <a:extLst>
                  <a:ext uri="{FF2B5EF4-FFF2-40B4-BE49-F238E27FC236}">
                    <a16:creationId xmlns:a16="http://schemas.microsoft.com/office/drawing/2014/main" xmlns="" id="{8CABE9BF-FB5F-44AF-AA65-8E01ED4B7C30}"/>
                  </a:ext>
                </a:extLst>
              </p:cNvPr>
              <p:cNvSpPr txBox="1">
                <a:spLocks/>
              </p:cNvSpPr>
              <p:nvPr/>
            </p:nvSpPr>
            <p:spPr>
              <a:xfrm>
                <a:off x="7000182" y="2743200"/>
                <a:ext cx="3657600" cy="3931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330" dirty="0">
                    <a:solidFill>
                      <a:schemeClr val="tx1">
                        <a:lumMod val="65000"/>
                        <a:lumOff val="35000"/>
                      </a:schemeClr>
                    </a:solidFill>
                  </a:rPr>
                  <a:t> 𝑇𝑜𝑡𝑎𝑙𝑝𝑒𝑜𝑐 = </a:t>
                </a:r>
                <a14:m>
                  <m:oMath xmlns:m="http://schemas.openxmlformats.org/officeDocument/2006/math">
                    <m:nary>
                      <m:naryPr>
                        <m:chr m:val="∑"/>
                        <m:grow m:val="on"/>
                        <m:ctrlPr>
                          <a:rPr lang="es-EC" sz="1330" i="1">
                            <a:solidFill>
                              <a:schemeClr val="tx1">
                                <a:lumMod val="65000"/>
                                <a:lumOff val="35000"/>
                              </a:schemeClr>
                            </a:solidFill>
                            <a:latin typeface="Cambria Math" panose="02040503050406030204" pitchFamily="18" charset="0"/>
                          </a:rPr>
                        </m:ctrlPr>
                      </m:naryPr>
                      <m:sub>
                        <m:r>
                          <a:rPr lang="es-EC" sz="1330" smtClean="0">
                            <a:solidFill>
                              <a:schemeClr val="tx1">
                                <a:lumMod val="65000"/>
                                <a:lumOff val="35000"/>
                              </a:schemeClr>
                            </a:solidFill>
                            <a:latin typeface="Cambria Math" panose="02040503050406030204" pitchFamily="18" charset="0"/>
                          </a:rPr>
                          <m:t>𝐢</m:t>
                        </m:r>
                        <m:r>
                          <a:rPr lang="es-EC" sz="1330" smtClean="0">
                            <a:solidFill>
                              <a:schemeClr val="tx1">
                                <a:lumMod val="65000"/>
                                <a:lumOff val="35000"/>
                              </a:schemeClr>
                            </a:solidFill>
                            <a:latin typeface="Cambria Math" panose="02040503050406030204" pitchFamily="18" charset="0"/>
                          </a:rPr>
                          <m:t>=</m:t>
                        </m:r>
                        <m:r>
                          <a:rPr lang="es-EC" sz="1330" smtClean="0">
                            <a:solidFill>
                              <a:schemeClr val="tx1">
                                <a:lumMod val="65000"/>
                                <a:lumOff val="35000"/>
                              </a:schemeClr>
                            </a:solidFill>
                            <a:latin typeface="Cambria Math" panose="02040503050406030204" pitchFamily="18" charset="0"/>
                          </a:rPr>
                          <m:t>𝟏</m:t>
                        </m:r>
                      </m:sub>
                      <m:sup>
                        <m:r>
                          <a:rPr lang="es-EC" sz="1330" smtClean="0">
                            <a:solidFill>
                              <a:schemeClr val="tx1">
                                <a:lumMod val="65000"/>
                                <a:lumOff val="35000"/>
                              </a:schemeClr>
                            </a:solidFill>
                            <a:latin typeface="Cambria Math" panose="02040503050406030204" pitchFamily="18" charset="0"/>
                          </a:rPr>
                          <m:t>𝐧</m:t>
                        </m:r>
                      </m:sup>
                      <m:e>
                        <m:sSub>
                          <m:sSubPr>
                            <m:ctrlPr>
                              <a:rPr lang="es-EC" sz="1330" i="1">
                                <a:solidFill>
                                  <a:schemeClr val="tx1">
                                    <a:lumMod val="65000"/>
                                    <a:lumOff val="35000"/>
                                  </a:schemeClr>
                                </a:solidFill>
                                <a:latin typeface="Cambria Math" panose="02040503050406030204" pitchFamily="18" charset="0"/>
                              </a:rPr>
                            </m:ctrlPr>
                          </m:sSubPr>
                          <m:e>
                            <m:r>
                              <a:rPr lang="es-EC" sz="1330">
                                <a:solidFill>
                                  <a:schemeClr val="tx1">
                                    <a:lumMod val="65000"/>
                                    <a:lumOff val="35000"/>
                                  </a:schemeClr>
                                </a:solidFill>
                                <a:latin typeface="Cambria Math" panose="02040503050406030204" pitchFamily="18" charset="0"/>
                              </a:rPr>
                              <m:t>𝐠</m:t>
                            </m:r>
                          </m:e>
                          <m:sub>
                            <m:r>
                              <a:rPr lang="es-EC" sz="1330" smtClean="0">
                                <a:solidFill>
                                  <a:schemeClr val="tx1">
                                    <a:lumMod val="65000"/>
                                    <a:lumOff val="35000"/>
                                  </a:schemeClr>
                                </a:solidFill>
                                <a:latin typeface="Cambria Math" panose="02040503050406030204" pitchFamily="18" charset="0"/>
                              </a:rPr>
                              <m:t>𝐢</m:t>
                            </m:r>
                          </m:sub>
                        </m:sSub>
                      </m:e>
                    </m:nary>
                  </m:oMath>
                </a14:m>
                <a:endParaRPr lang="es-EC" sz="1330" b="0" dirty="0">
                  <a:solidFill>
                    <a:srgbClr val="595959">
                      <a:alpha val="100000"/>
                    </a:srgbClr>
                  </a:solidFill>
                  <a:cs typeface="Cambria Math"/>
                  <a:sym typeface="Cambria Math"/>
                </a:endParaRPr>
              </a:p>
            </p:txBody>
          </p:sp>
        </mc:Choice>
        <mc:Fallback xmlns="">
          <p:sp>
            <p:nvSpPr>
              <p:cNvPr id="29" name="Marcador de contenido 27">
                <a:extLst>
                  <a:ext uri="{FF2B5EF4-FFF2-40B4-BE49-F238E27FC236}">
                    <a16:creationId xmlns:a16="http://schemas.microsoft.com/office/drawing/2014/main" id="{8CABE9BF-FB5F-44AF-AA65-8E01ED4B7C30}"/>
                  </a:ext>
                </a:extLst>
              </p:cNvPr>
              <p:cNvSpPr txBox="1">
                <a:spLocks noRot="1" noChangeAspect="1" noMove="1" noResize="1" noEditPoints="1" noAdjustHandles="1" noChangeArrowheads="1" noChangeShapeType="1" noTextEdit="1"/>
              </p:cNvSpPr>
              <p:nvPr/>
            </p:nvSpPr>
            <p:spPr>
              <a:xfrm>
                <a:off x="7000182" y="2743200"/>
                <a:ext cx="3657600" cy="393192"/>
              </a:xfrm>
              <a:prstGeom prst="rect">
                <a:avLst/>
              </a:prstGeom>
              <a:blipFill>
                <a:blip r:embed="rId8"/>
                <a:stretch>
                  <a:fillRect t="-67692" b="-113846"/>
                </a:stretch>
              </a:blipFill>
            </p:spPr>
            <p:txBody>
              <a:bodyPr/>
              <a:lstStyle/>
              <a:p>
                <a:r>
                  <a:rPr lang="es-EC">
                    <a:noFill/>
                  </a:rPr>
                  <a:t> </a:t>
                </a:r>
              </a:p>
            </p:txBody>
          </p:sp>
        </mc:Fallback>
      </mc:AlternateContent>
      <p:sp>
        <p:nvSpPr>
          <p:cNvPr id="30" name="Marcador de contenido 28">
            <a:extLst>
              <a:ext uri="{FF2B5EF4-FFF2-40B4-BE49-F238E27FC236}">
                <a16:creationId xmlns:a16="http://schemas.microsoft.com/office/drawing/2014/main" xmlns="" id="{C6014B56-99AF-4DDE-9CD2-6BE15A5066A4}"/>
              </a:ext>
            </a:extLst>
          </p:cNvPr>
          <p:cNvSpPr txBox="1">
            <a:spLocks/>
          </p:cNvSpPr>
          <p:nvPr/>
        </p:nvSpPr>
        <p:spPr>
          <a:xfrm>
            <a:off x="1020541" y="3657600"/>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𝑝𝑟𝑜𝑑𝑡𝑜𝑡𝑎</a:t>
            </a:r>
          </a:p>
        </p:txBody>
      </p:sp>
      <p:sp>
        <p:nvSpPr>
          <p:cNvPr id="31" name="Marcador de contenido 29">
            <a:extLst>
              <a:ext uri="{FF2B5EF4-FFF2-40B4-BE49-F238E27FC236}">
                <a16:creationId xmlns:a16="http://schemas.microsoft.com/office/drawing/2014/main" xmlns="" id="{7E59C71A-F6A4-4D8A-9ECE-77100681A9A2}"/>
              </a:ext>
            </a:extLst>
          </p:cNvPr>
          <p:cNvSpPr txBox="1">
            <a:spLocks/>
          </p:cNvSpPr>
          <p:nvPr/>
        </p:nvSpPr>
        <p:spPr>
          <a:xfrm>
            <a:off x="1020541" y="4288536"/>
            <a:ext cx="832104" cy="25603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𝑐𝑜𝑠𝑖𝑛𝑡</a:t>
            </a:r>
          </a:p>
        </p:txBody>
      </p:sp>
      <p:sp>
        <p:nvSpPr>
          <p:cNvPr id="32" name="Marcador de contenido 30">
            <a:extLst>
              <a:ext uri="{FF2B5EF4-FFF2-40B4-BE49-F238E27FC236}">
                <a16:creationId xmlns:a16="http://schemas.microsoft.com/office/drawing/2014/main" xmlns="" id="{EE408D77-DF86-4272-B105-9BB3DF1A55FE}"/>
              </a:ext>
            </a:extLst>
          </p:cNvPr>
          <p:cNvSpPr txBox="1">
            <a:spLocks/>
          </p:cNvSpPr>
          <p:nvPr/>
        </p:nvSpPr>
        <p:spPr>
          <a:xfrm>
            <a:off x="6619284" y="3502152"/>
            <a:ext cx="832104" cy="22860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𝑛</a:t>
            </a:r>
          </a:p>
        </p:txBody>
      </p:sp>
      <p:sp>
        <p:nvSpPr>
          <p:cNvPr id="33" name="Marcador de contenido 31">
            <a:extLst>
              <a:ext uri="{FF2B5EF4-FFF2-40B4-BE49-F238E27FC236}">
                <a16:creationId xmlns:a16="http://schemas.microsoft.com/office/drawing/2014/main" xmlns="" id="{245FF45A-9B89-4AC7-ACC2-AD7B7BF019DB}"/>
              </a:ext>
            </a:extLst>
          </p:cNvPr>
          <p:cNvSpPr txBox="1">
            <a:spLocks/>
          </p:cNvSpPr>
          <p:nvPr/>
        </p:nvSpPr>
        <p:spPr>
          <a:xfrm>
            <a:off x="6619284" y="3776472"/>
            <a:ext cx="832104" cy="22860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i = 1</a:t>
            </a:r>
          </a:p>
        </p:txBody>
      </p:sp>
      <p:sp>
        <p:nvSpPr>
          <p:cNvPr id="34" name="Marcador de contenido 32">
            <a:extLst>
              <a:ext uri="{FF2B5EF4-FFF2-40B4-BE49-F238E27FC236}">
                <a16:creationId xmlns:a16="http://schemas.microsoft.com/office/drawing/2014/main" xmlns="" id="{C93DEA34-4C8F-4838-967B-60EAFE0E8705}"/>
              </a:ext>
            </a:extLst>
          </p:cNvPr>
          <p:cNvSpPr txBox="1">
            <a:spLocks/>
          </p:cNvSpPr>
          <p:nvPr/>
        </p:nvSpPr>
        <p:spPr>
          <a:xfrm>
            <a:off x="6619284" y="4041648"/>
            <a:ext cx="832104" cy="22860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i = 2</a:t>
            </a:r>
          </a:p>
        </p:txBody>
      </p:sp>
      <p:sp>
        <p:nvSpPr>
          <p:cNvPr id="35" name="Marcador de contenido 33">
            <a:extLst>
              <a:ext uri="{FF2B5EF4-FFF2-40B4-BE49-F238E27FC236}">
                <a16:creationId xmlns:a16="http://schemas.microsoft.com/office/drawing/2014/main" xmlns="" id="{020A9633-2D76-40C6-8602-E3AB2B7FEDC3}"/>
              </a:ext>
            </a:extLst>
          </p:cNvPr>
          <p:cNvSpPr txBox="1">
            <a:spLocks/>
          </p:cNvSpPr>
          <p:nvPr/>
        </p:nvSpPr>
        <p:spPr>
          <a:xfrm>
            <a:off x="6619284" y="4315968"/>
            <a:ext cx="832104" cy="22860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i = 3</a:t>
            </a:r>
          </a:p>
        </p:txBody>
      </p:sp>
      <p:sp>
        <p:nvSpPr>
          <p:cNvPr id="36" name="Marcador de contenido 34">
            <a:extLst>
              <a:ext uri="{FF2B5EF4-FFF2-40B4-BE49-F238E27FC236}">
                <a16:creationId xmlns:a16="http://schemas.microsoft.com/office/drawing/2014/main" xmlns="" id="{8FBAF5F3-7527-47EC-85F7-80BAE1FFD595}"/>
              </a:ext>
            </a:extLst>
          </p:cNvPr>
          <p:cNvSpPr txBox="1">
            <a:spLocks/>
          </p:cNvSpPr>
          <p:nvPr/>
        </p:nvSpPr>
        <p:spPr>
          <a:xfrm>
            <a:off x="6619284" y="4590288"/>
            <a:ext cx="832104" cy="22860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i = 4</a:t>
            </a:r>
          </a:p>
        </p:txBody>
      </p:sp>
      <p:sp>
        <p:nvSpPr>
          <p:cNvPr id="37" name="Marcador de contenido 35">
            <a:extLst>
              <a:ext uri="{FF2B5EF4-FFF2-40B4-BE49-F238E27FC236}">
                <a16:creationId xmlns:a16="http://schemas.microsoft.com/office/drawing/2014/main" xmlns="" id="{C03ED98F-180B-44C6-A07B-F46B9B64DAF7}"/>
              </a:ext>
            </a:extLst>
          </p:cNvPr>
          <p:cNvSpPr txBox="1">
            <a:spLocks/>
          </p:cNvSpPr>
          <p:nvPr/>
        </p:nvSpPr>
        <p:spPr>
          <a:xfrm>
            <a:off x="6619284" y="4864608"/>
            <a:ext cx="832104" cy="22860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i = 5</a:t>
            </a:r>
          </a:p>
        </p:txBody>
      </p:sp>
      <p:sp>
        <p:nvSpPr>
          <p:cNvPr id="38" name="Marcador de contenido 36">
            <a:extLst>
              <a:ext uri="{FF2B5EF4-FFF2-40B4-BE49-F238E27FC236}">
                <a16:creationId xmlns:a16="http://schemas.microsoft.com/office/drawing/2014/main" xmlns="" id="{28EE0ABF-6189-4291-9B43-45F19F1C384D}"/>
              </a:ext>
            </a:extLst>
          </p:cNvPr>
          <p:cNvSpPr txBox="1">
            <a:spLocks/>
          </p:cNvSpPr>
          <p:nvPr/>
        </p:nvSpPr>
        <p:spPr>
          <a:xfrm>
            <a:off x="6619284" y="5166360"/>
            <a:ext cx="832104" cy="22860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i = 6</a:t>
            </a:r>
          </a:p>
        </p:txBody>
      </p:sp>
      <p:sp>
        <p:nvSpPr>
          <p:cNvPr id="39" name="Marcador de contenido 37">
            <a:extLst>
              <a:ext uri="{FF2B5EF4-FFF2-40B4-BE49-F238E27FC236}">
                <a16:creationId xmlns:a16="http://schemas.microsoft.com/office/drawing/2014/main" xmlns="" id="{666713FD-ACA7-4C96-82AC-53D12493B934}"/>
              </a:ext>
            </a:extLst>
          </p:cNvPr>
          <p:cNvSpPr txBox="1">
            <a:spLocks/>
          </p:cNvSpPr>
          <p:nvPr/>
        </p:nvSpPr>
        <p:spPr>
          <a:xfrm>
            <a:off x="6619284" y="5458968"/>
            <a:ext cx="832104" cy="22860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i = 7</a:t>
            </a:r>
          </a:p>
        </p:txBody>
      </p:sp>
      <p:sp>
        <p:nvSpPr>
          <p:cNvPr id="40" name="Marcador de contenido 38">
            <a:extLst>
              <a:ext uri="{FF2B5EF4-FFF2-40B4-BE49-F238E27FC236}">
                <a16:creationId xmlns:a16="http://schemas.microsoft.com/office/drawing/2014/main" xmlns="" id="{45F69093-F7A1-4A16-8939-C520B1E3110B}"/>
              </a:ext>
            </a:extLst>
          </p:cNvPr>
          <p:cNvSpPr txBox="1">
            <a:spLocks/>
          </p:cNvSpPr>
          <p:nvPr/>
        </p:nvSpPr>
        <p:spPr>
          <a:xfrm>
            <a:off x="6619284" y="5751576"/>
            <a:ext cx="832104" cy="22860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i = 8</a:t>
            </a:r>
          </a:p>
        </p:txBody>
      </p:sp>
      <p:sp>
        <p:nvSpPr>
          <p:cNvPr id="41" name="Marcador de contenido 39">
            <a:extLst>
              <a:ext uri="{FF2B5EF4-FFF2-40B4-BE49-F238E27FC236}">
                <a16:creationId xmlns:a16="http://schemas.microsoft.com/office/drawing/2014/main" xmlns="" id="{4EC1C68E-7FAD-419E-BD32-4623A54F78F8}"/>
              </a:ext>
            </a:extLst>
          </p:cNvPr>
          <p:cNvSpPr txBox="1">
            <a:spLocks/>
          </p:cNvSpPr>
          <p:nvPr/>
        </p:nvSpPr>
        <p:spPr>
          <a:xfrm>
            <a:off x="6619284" y="6044184"/>
            <a:ext cx="832104" cy="22860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i = 9</a:t>
            </a:r>
          </a:p>
        </p:txBody>
      </p:sp>
      <p:sp>
        <p:nvSpPr>
          <p:cNvPr id="42" name="Marcador de contenido 40">
            <a:extLst>
              <a:ext uri="{FF2B5EF4-FFF2-40B4-BE49-F238E27FC236}">
                <a16:creationId xmlns:a16="http://schemas.microsoft.com/office/drawing/2014/main" xmlns="" id="{33CDABEA-6A79-4F06-893D-3B931D66470D}"/>
              </a:ext>
            </a:extLst>
          </p:cNvPr>
          <p:cNvSpPr txBox="1">
            <a:spLocks/>
          </p:cNvSpPr>
          <p:nvPr/>
        </p:nvSpPr>
        <p:spPr>
          <a:xfrm>
            <a:off x="6619284" y="6327648"/>
            <a:ext cx="832104" cy="22860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gn="ctr">
              <a:lnSpc>
                <a:spcPct val="100000"/>
              </a:lnSpc>
              <a:spcBef>
                <a:spcPts val="0"/>
              </a:spcBef>
            </a:pPr>
            <a:r>
              <a:rPr lang="es-EC" sz="1200" b="0">
                <a:solidFill>
                  <a:srgbClr val="595959">
                    <a:alpha val="100000"/>
                  </a:srgbClr>
                </a:solidFill>
                <a:cs typeface="Cambria Math"/>
                <a:sym typeface="Cambria Math"/>
              </a:rPr>
              <a:t>𝑔</a:t>
            </a:r>
          </a:p>
        </p:txBody>
      </p:sp>
      <p:sp>
        <p:nvSpPr>
          <p:cNvPr id="43" name="Marcador de contenido 42">
            <a:extLst>
              <a:ext uri="{FF2B5EF4-FFF2-40B4-BE49-F238E27FC236}">
                <a16:creationId xmlns:a16="http://schemas.microsoft.com/office/drawing/2014/main" xmlns="" id="{B99FEA1A-CB65-44D0-9DE2-00295FE9CC7C}"/>
              </a:ext>
            </a:extLst>
          </p:cNvPr>
          <p:cNvSpPr txBox="1">
            <a:spLocks/>
          </p:cNvSpPr>
          <p:nvPr/>
        </p:nvSpPr>
        <p:spPr>
          <a:xfrm>
            <a:off x="1898365" y="3566160"/>
            <a:ext cx="2670048" cy="3931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Producción total empresarial.</a:t>
            </a:r>
          </a:p>
        </p:txBody>
      </p:sp>
      <p:sp>
        <p:nvSpPr>
          <p:cNvPr id="44" name="Marcador de contenido 43">
            <a:extLst>
              <a:ext uri="{FF2B5EF4-FFF2-40B4-BE49-F238E27FC236}">
                <a16:creationId xmlns:a16="http://schemas.microsoft.com/office/drawing/2014/main" xmlns="" id="{B50814C7-A2D5-41DE-8D31-1B8F34B7E76C}"/>
              </a:ext>
            </a:extLst>
          </p:cNvPr>
          <p:cNvSpPr txBox="1">
            <a:spLocks/>
          </p:cNvSpPr>
          <p:nvPr/>
        </p:nvSpPr>
        <p:spPr>
          <a:xfrm>
            <a:off x="1898365" y="4242816"/>
            <a:ext cx="3035808" cy="3931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1200" b="0">
                <a:solidFill>
                  <a:srgbClr val="595959">
                    <a:alpha val="100000"/>
                  </a:srgbClr>
                </a:solidFill>
                <a:cs typeface="Century Gothic (Cuerpo)"/>
                <a:sym typeface="Century Gothic (Cuerpo)"/>
              </a:rPr>
              <a:t>Consumo Intermedio empresarial.</a:t>
            </a:r>
          </a:p>
        </p:txBody>
      </p:sp>
      <p:sp>
        <p:nvSpPr>
          <p:cNvPr id="45" name="Marcador de contenido 44">
            <a:extLst>
              <a:ext uri="{FF2B5EF4-FFF2-40B4-BE49-F238E27FC236}">
                <a16:creationId xmlns:a16="http://schemas.microsoft.com/office/drawing/2014/main" xmlns="" id="{B62F4534-03E6-47AA-995C-099283A242ED}"/>
              </a:ext>
            </a:extLst>
          </p:cNvPr>
          <p:cNvSpPr txBox="1">
            <a:spLocks/>
          </p:cNvSpPr>
          <p:nvPr/>
        </p:nvSpPr>
        <p:spPr>
          <a:xfrm>
            <a:off x="7396524" y="3517062"/>
            <a:ext cx="3813048" cy="20116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b="0">
                <a:solidFill>
                  <a:srgbClr val="595959">
                    <a:alpha val="100000"/>
                  </a:srgbClr>
                </a:solidFill>
                <a:cs typeface="Century Gothic (Cuerpo)"/>
                <a:sym typeface="Century Gothic (Cuerpo)"/>
              </a:rPr>
              <a:t>Grupo de ocupación  máxima.</a:t>
            </a:r>
            <a:endParaRPr lang="es-EC" sz="900" b="0" dirty="0">
              <a:solidFill>
                <a:srgbClr val="595959">
                  <a:alpha val="100000"/>
                </a:srgbClr>
              </a:solidFill>
              <a:cs typeface="Century Gothic (Cuerpo)"/>
              <a:sym typeface="Century Gothic (Cuerpo)"/>
            </a:endParaRPr>
          </a:p>
        </p:txBody>
      </p:sp>
      <p:sp>
        <p:nvSpPr>
          <p:cNvPr id="46" name="Marcador de contenido 45">
            <a:extLst>
              <a:ext uri="{FF2B5EF4-FFF2-40B4-BE49-F238E27FC236}">
                <a16:creationId xmlns:a16="http://schemas.microsoft.com/office/drawing/2014/main" xmlns="" id="{4D2B7BC7-4711-4CCA-8704-86EC9ED9EF02}"/>
              </a:ext>
            </a:extLst>
          </p:cNvPr>
          <p:cNvSpPr txBox="1">
            <a:spLocks/>
          </p:cNvSpPr>
          <p:nvPr/>
        </p:nvSpPr>
        <p:spPr>
          <a:xfrm>
            <a:off x="7396524" y="3796973"/>
            <a:ext cx="3813048" cy="20116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b="0">
                <a:solidFill>
                  <a:srgbClr val="595959">
                    <a:alpha val="100000"/>
                  </a:srgbClr>
                </a:solidFill>
                <a:cs typeface="Century Gothic (Cuerpo)"/>
                <a:sym typeface="Century Gothic (Cuerpo)"/>
              </a:rPr>
              <a:t>Directores y Gerentes.</a:t>
            </a:r>
            <a:endParaRPr lang="es-EC" sz="900" b="0" dirty="0">
              <a:solidFill>
                <a:srgbClr val="595959">
                  <a:alpha val="100000"/>
                </a:srgbClr>
              </a:solidFill>
              <a:cs typeface="Century Gothic (Cuerpo)"/>
              <a:sym typeface="Century Gothic (Cuerpo)"/>
            </a:endParaRPr>
          </a:p>
        </p:txBody>
      </p:sp>
      <p:sp>
        <p:nvSpPr>
          <p:cNvPr id="47" name="Marcador de contenido 46">
            <a:extLst>
              <a:ext uri="{FF2B5EF4-FFF2-40B4-BE49-F238E27FC236}">
                <a16:creationId xmlns:a16="http://schemas.microsoft.com/office/drawing/2014/main" xmlns="" id="{045B5248-FA6E-4793-ACE1-A8EE5477969E}"/>
              </a:ext>
            </a:extLst>
          </p:cNvPr>
          <p:cNvSpPr txBox="1">
            <a:spLocks/>
          </p:cNvSpPr>
          <p:nvPr/>
        </p:nvSpPr>
        <p:spPr>
          <a:xfrm>
            <a:off x="7396524" y="4054403"/>
            <a:ext cx="3813048" cy="20116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b="0">
                <a:solidFill>
                  <a:srgbClr val="595959">
                    <a:alpha val="100000"/>
                  </a:srgbClr>
                </a:solidFill>
                <a:cs typeface="Century Gothic (Cuerpo)"/>
                <a:sym typeface="Century Gothic (Cuerpo)"/>
              </a:rPr>
              <a:t>Profesionales Científicos e Intelectuales.</a:t>
            </a:r>
            <a:endParaRPr lang="es-EC" sz="900" b="0" dirty="0">
              <a:solidFill>
                <a:srgbClr val="595959">
                  <a:alpha val="100000"/>
                </a:srgbClr>
              </a:solidFill>
              <a:cs typeface="Century Gothic (Cuerpo)"/>
              <a:sym typeface="Century Gothic (Cuerpo)"/>
            </a:endParaRPr>
          </a:p>
        </p:txBody>
      </p:sp>
      <p:sp>
        <p:nvSpPr>
          <p:cNvPr id="48" name="Marcador de contenido 47">
            <a:extLst>
              <a:ext uri="{FF2B5EF4-FFF2-40B4-BE49-F238E27FC236}">
                <a16:creationId xmlns:a16="http://schemas.microsoft.com/office/drawing/2014/main" xmlns="" id="{D55D9590-B4FE-4E08-9DCD-AA3458CB2A22}"/>
              </a:ext>
            </a:extLst>
          </p:cNvPr>
          <p:cNvSpPr txBox="1">
            <a:spLocks/>
          </p:cNvSpPr>
          <p:nvPr/>
        </p:nvSpPr>
        <p:spPr>
          <a:xfrm>
            <a:off x="7396524" y="4331985"/>
            <a:ext cx="3813048" cy="20116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b="0">
                <a:solidFill>
                  <a:srgbClr val="595959">
                    <a:alpha val="100000"/>
                  </a:srgbClr>
                </a:solidFill>
                <a:cs typeface="Century Gothic (Cuerpo)"/>
                <a:sym typeface="Century Gothic (Cuerpo)"/>
              </a:rPr>
              <a:t>Técnicos y Profesionales de Nivel Medio.</a:t>
            </a:r>
            <a:endParaRPr lang="es-EC" sz="900" b="0" dirty="0">
              <a:solidFill>
                <a:srgbClr val="595959">
                  <a:alpha val="100000"/>
                </a:srgbClr>
              </a:solidFill>
              <a:cs typeface="Century Gothic (Cuerpo)"/>
              <a:sym typeface="Century Gothic (Cuerpo)"/>
            </a:endParaRPr>
          </a:p>
        </p:txBody>
      </p:sp>
      <p:sp>
        <p:nvSpPr>
          <p:cNvPr id="49" name="Marcador de contenido 48">
            <a:extLst>
              <a:ext uri="{FF2B5EF4-FFF2-40B4-BE49-F238E27FC236}">
                <a16:creationId xmlns:a16="http://schemas.microsoft.com/office/drawing/2014/main" xmlns="" id="{692A31F9-CCDE-4511-A56A-4A6131220176}"/>
              </a:ext>
            </a:extLst>
          </p:cNvPr>
          <p:cNvSpPr txBox="1">
            <a:spLocks/>
          </p:cNvSpPr>
          <p:nvPr/>
        </p:nvSpPr>
        <p:spPr>
          <a:xfrm>
            <a:off x="7396524" y="4601936"/>
            <a:ext cx="3813048" cy="20116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b="0">
                <a:solidFill>
                  <a:srgbClr val="595959">
                    <a:alpha val="100000"/>
                  </a:srgbClr>
                </a:solidFill>
                <a:cs typeface="Century Gothic (Cuerpo)"/>
                <a:sym typeface="Century Gothic (Cuerpo)"/>
              </a:rPr>
              <a:t>Personal de Apoyo Administrativo / Empleados de Oficina.</a:t>
            </a:r>
            <a:endParaRPr lang="es-EC" sz="900" b="0" dirty="0">
              <a:solidFill>
                <a:srgbClr val="595959">
                  <a:alpha val="100000"/>
                </a:srgbClr>
              </a:solidFill>
              <a:cs typeface="Century Gothic (Cuerpo)"/>
              <a:sym typeface="Century Gothic (Cuerpo)"/>
            </a:endParaRPr>
          </a:p>
        </p:txBody>
      </p:sp>
      <p:sp>
        <p:nvSpPr>
          <p:cNvPr id="50" name="Marcador de contenido 49">
            <a:extLst>
              <a:ext uri="{FF2B5EF4-FFF2-40B4-BE49-F238E27FC236}">
                <a16:creationId xmlns:a16="http://schemas.microsoft.com/office/drawing/2014/main" xmlns="" id="{08B93DA5-DAE2-42CE-9D53-660C166DC557}"/>
              </a:ext>
            </a:extLst>
          </p:cNvPr>
          <p:cNvSpPr txBox="1">
            <a:spLocks/>
          </p:cNvSpPr>
          <p:nvPr/>
        </p:nvSpPr>
        <p:spPr>
          <a:xfrm>
            <a:off x="7396524" y="4832604"/>
            <a:ext cx="4096512" cy="3017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b="0">
                <a:solidFill>
                  <a:srgbClr val="595959">
                    <a:alpha val="100000"/>
                  </a:srgbClr>
                </a:solidFill>
                <a:cs typeface="Century Gothic (Cuerpo)"/>
                <a:sym typeface="Century Gothic (Cuerpo)"/>
              </a:rPr>
              <a:t>Trabajadores de los Servicios y Vendedores de Comercio y Mercados.</a:t>
            </a:r>
            <a:endParaRPr lang="es-EC" sz="900" b="0" dirty="0">
              <a:solidFill>
                <a:srgbClr val="595959">
                  <a:alpha val="100000"/>
                </a:srgbClr>
              </a:solidFill>
              <a:cs typeface="Century Gothic (Cuerpo)"/>
              <a:sym typeface="Century Gothic (Cuerpo)"/>
            </a:endParaRPr>
          </a:p>
        </p:txBody>
      </p:sp>
      <p:sp>
        <p:nvSpPr>
          <p:cNvPr id="51" name="Marcador de contenido 50">
            <a:extLst>
              <a:ext uri="{FF2B5EF4-FFF2-40B4-BE49-F238E27FC236}">
                <a16:creationId xmlns:a16="http://schemas.microsoft.com/office/drawing/2014/main" xmlns="" id="{64767B77-940E-4E25-A3D6-BDF50BECC18C}"/>
              </a:ext>
            </a:extLst>
          </p:cNvPr>
          <p:cNvSpPr txBox="1">
            <a:spLocks/>
          </p:cNvSpPr>
          <p:nvPr/>
        </p:nvSpPr>
        <p:spPr>
          <a:xfrm>
            <a:off x="7433458" y="5129784"/>
            <a:ext cx="4565010" cy="3017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b="0">
                <a:solidFill>
                  <a:srgbClr val="595959">
                    <a:alpha val="100000"/>
                  </a:srgbClr>
                </a:solidFill>
                <a:cs typeface="Century Gothic (Cuerpo)"/>
                <a:sym typeface="Century Gothic (Cuerpo)"/>
              </a:rPr>
              <a:t>Agricultores y Trabajadores calificados Agropecuarios, Forestales, y Pesqueros.</a:t>
            </a:r>
            <a:endParaRPr lang="es-EC" sz="900" b="0" dirty="0">
              <a:solidFill>
                <a:srgbClr val="595959">
                  <a:alpha val="100000"/>
                </a:srgbClr>
              </a:solidFill>
              <a:cs typeface="Century Gothic (Cuerpo)"/>
              <a:sym typeface="Century Gothic (Cuerpo)"/>
            </a:endParaRPr>
          </a:p>
        </p:txBody>
      </p:sp>
      <p:sp>
        <p:nvSpPr>
          <p:cNvPr id="52" name="Marcador de contenido 51">
            <a:extLst>
              <a:ext uri="{FF2B5EF4-FFF2-40B4-BE49-F238E27FC236}">
                <a16:creationId xmlns:a16="http://schemas.microsoft.com/office/drawing/2014/main" xmlns="" id="{431AEE01-9C0B-43CF-90B4-10266487E20F}"/>
              </a:ext>
            </a:extLst>
          </p:cNvPr>
          <p:cNvSpPr txBox="1">
            <a:spLocks/>
          </p:cNvSpPr>
          <p:nvPr/>
        </p:nvSpPr>
        <p:spPr>
          <a:xfrm>
            <a:off x="7396524" y="5422392"/>
            <a:ext cx="4267976" cy="3017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b="0">
                <a:solidFill>
                  <a:srgbClr val="595959">
                    <a:alpha val="100000"/>
                  </a:srgbClr>
                </a:solidFill>
                <a:cs typeface="Century Gothic (Cuerpo)"/>
                <a:sym typeface="Century Gothic (Cuerpo)"/>
              </a:rPr>
              <a:t>Oficiales, Operarios y Artesanos de artes Mecánicas y de otros oficios.</a:t>
            </a:r>
            <a:endParaRPr lang="es-EC" sz="900" b="0" dirty="0">
              <a:solidFill>
                <a:srgbClr val="595959">
                  <a:alpha val="100000"/>
                </a:srgbClr>
              </a:solidFill>
              <a:cs typeface="Century Gothic (Cuerpo)"/>
              <a:sym typeface="Century Gothic (Cuerpo)"/>
            </a:endParaRPr>
          </a:p>
        </p:txBody>
      </p:sp>
      <p:sp>
        <p:nvSpPr>
          <p:cNvPr id="53" name="Marcador de contenido 52">
            <a:extLst>
              <a:ext uri="{FF2B5EF4-FFF2-40B4-BE49-F238E27FC236}">
                <a16:creationId xmlns:a16="http://schemas.microsoft.com/office/drawing/2014/main" xmlns="" id="{E09122ED-9B14-48F0-B831-6FC139D83EE8}"/>
              </a:ext>
            </a:extLst>
          </p:cNvPr>
          <p:cNvSpPr txBox="1">
            <a:spLocks/>
          </p:cNvSpPr>
          <p:nvPr/>
        </p:nvSpPr>
        <p:spPr>
          <a:xfrm>
            <a:off x="7396524" y="5736579"/>
            <a:ext cx="3813048" cy="2651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b="0">
                <a:solidFill>
                  <a:srgbClr val="595959">
                    <a:alpha val="100000"/>
                  </a:srgbClr>
                </a:solidFill>
                <a:cs typeface="Century Gothic (Cuerpo)"/>
                <a:sym typeface="Century Gothic (Cuerpo)"/>
              </a:rPr>
              <a:t>Operadores de Instalaciones y Máquinas y Ensambladores.</a:t>
            </a:r>
            <a:endParaRPr lang="es-EC" sz="900" b="0" dirty="0">
              <a:solidFill>
                <a:srgbClr val="595959">
                  <a:alpha val="100000"/>
                </a:srgbClr>
              </a:solidFill>
              <a:cs typeface="Century Gothic (Cuerpo)"/>
              <a:sym typeface="Century Gothic (Cuerpo)"/>
            </a:endParaRPr>
          </a:p>
        </p:txBody>
      </p:sp>
      <p:sp>
        <p:nvSpPr>
          <p:cNvPr id="54" name="Marcador de contenido 53">
            <a:extLst>
              <a:ext uri="{FF2B5EF4-FFF2-40B4-BE49-F238E27FC236}">
                <a16:creationId xmlns:a16="http://schemas.microsoft.com/office/drawing/2014/main" xmlns="" id="{B03A230E-4D25-48F3-B8FC-2811C531DA14}"/>
              </a:ext>
            </a:extLst>
          </p:cNvPr>
          <p:cNvSpPr txBox="1">
            <a:spLocks/>
          </p:cNvSpPr>
          <p:nvPr/>
        </p:nvSpPr>
        <p:spPr>
          <a:xfrm>
            <a:off x="7396524" y="6022117"/>
            <a:ext cx="3813048" cy="2651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b="0">
                <a:solidFill>
                  <a:srgbClr val="595959">
                    <a:alpha val="100000"/>
                  </a:srgbClr>
                </a:solidFill>
                <a:cs typeface="Century Gothic (Cuerpo)"/>
                <a:sym typeface="Century Gothic (Cuerpo)"/>
              </a:rPr>
              <a:t>Trabajadores no calificados, Ocupaciones elementales.</a:t>
            </a:r>
          </a:p>
        </p:txBody>
      </p:sp>
      <p:sp>
        <p:nvSpPr>
          <p:cNvPr id="55" name="Marcador de contenido 54">
            <a:extLst>
              <a:ext uri="{FF2B5EF4-FFF2-40B4-BE49-F238E27FC236}">
                <a16:creationId xmlns:a16="http://schemas.microsoft.com/office/drawing/2014/main" xmlns="" id="{01BBB250-2923-46DF-802B-8F07E20C9C23}"/>
              </a:ext>
            </a:extLst>
          </p:cNvPr>
          <p:cNvSpPr txBox="1">
            <a:spLocks/>
          </p:cNvSpPr>
          <p:nvPr/>
        </p:nvSpPr>
        <p:spPr>
          <a:xfrm>
            <a:off x="7396524" y="6309360"/>
            <a:ext cx="3813048" cy="2651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pPr>
              <a:lnSpc>
                <a:spcPct val="100000"/>
              </a:lnSpc>
              <a:spcBef>
                <a:spcPts val="0"/>
              </a:spcBef>
            </a:pPr>
            <a:r>
              <a:rPr lang="es-EC" sz="900" b="0">
                <a:solidFill>
                  <a:srgbClr val="595959">
                    <a:alpha val="100000"/>
                  </a:srgbClr>
                </a:solidFill>
                <a:cs typeface="Century Gothic (Cuerpo)"/>
                <a:sym typeface="Century Gothic (Cuerpo)"/>
              </a:rPr>
              <a:t>Grupo de ocupación.</a:t>
            </a:r>
            <a:endParaRPr lang="es-EC" sz="900" b="0" dirty="0">
              <a:solidFill>
                <a:srgbClr val="595959">
                  <a:alpha val="100000"/>
                </a:srgbClr>
              </a:solidFill>
              <a:cs typeface="Century Gothic (Cuerpo)"/>
              <a:sym typeface="Century Gothic (Cuerpo)"/>
            </a:endParaRPr>
          </a:p>
        </p:txBody>
      </p:sp>
      <p:sp>
        <p:nvSpPr>
          <p:cNvPr id="56" name="Marcador de contenido 37">
            <a:extLst>
              <a:ext uri="{FF2B5EF4-FFF2-40B4-BE49-F238E27FC236}">
                <a16:creationId xmlns:a16="http://schemas.microsoft.com/office/drawing/2014/main" xmlns="" id="{588A9B89-BF63-4E5C-96EA-4652C7AD2C6C}"/>
              </a:ext>
            </a:extLst>
          </p:cNvPr>
          <p:cNvSpPr txBox="1">
            <a:spLocks/>
          </p:cNvSpPr>
          <p:nvPr/>
        </p:nvSpPr>
        <p:spPr>
          <a:xfrm>
            <a:off x="704088" y="6510528"/>
            <a:ext cx="3950208" cy="2834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chemeClr val="tx1">
                    <a:lumMod val="50000"/>
                    <a:lumOff val="50000"/>
                  </a:schemeClr>
                </a:solidFill>
                <a:latin typeface="+mj-lt"/>
                <a:ea typeface="+mj-ea"/>
                <a:cs typeface="+mj-cs"/>
              </a:defRPr>
            </a:lvl1pPr>
          </a:lstStyle>
          <a:p>
            <a:pPr>
              <a:lnSpc>
                <a:spcPct val="100000"/>
              </a:lnSpc>
              <a:spcBef>
                <a:spcPts val="0"/>
              </a:spcBef>
            </a:pPr>
            <a:r>
              <a:rPr lang="es-EC" sz="1000" b="0" baseline="30000">
                <a:solidFill>
                  <a:schemeClr val="bg2">
                    <a:lumMod val="50000"/>
                  </a:schemeClr>
                </a:solidFill>
              </a:rPr>
              <a:t>1</a:t>
            </a:r>
            <a:r>
              <a:rPr lang="es-EC" sz="1000" b="0">
                <a:solidFill>
                  <a:schemeClr val="bg2">
                    <a:lumMod val="50000"/>
                  </a:schemeClr>
                </a:solidFill>
              </a:rPr>
              <a:t> Sistema</a:t>
            </a:r>
            <a:r>
              <a:rPr lang="es-EC" sz="1000" b="0">
                <a:solidFill>
                  <a:srgbClr val="767171">
                    <a:alpha val="100000"/>
                  </a:srgbClr>
                </a:solidFill>
                <a:cs typeface="Century Gothic (Cuerpo)"/>
                <a:sym typeface="Century Gothic (Cuerpo)"/>
              </a:rPr>
              <a:t> de Cuentas Nacionales (SNC) 2008.</a:t>
            </a:r>
            <a:endParaRPr lang="es-EC" sz="1000" b="0" dirty="0">
              <a:solidFill>
                <a:srgbClr val="767171">
                  <a:alpha val="100000"/>
                </a:srgbClr>
              </a:solidFill>
              <a:cs typeface="Century Gothic (Cuerpo)"/>
              <a:sym typeface="Century Gothic (Cuerpo)"/>
            </a:endParaRPr>
          </a:p>
        </p:txBody>
      </p:sp>
    </p:spTree>
    <p:extLst>
      <p:ext uri="{BB962C8B-B14F-4D97-AF65-F5344CB8AC3E}">
        <p14:creationId xmlns:p14="http://schemas.microsoft.com/office/powerpoint/2010/main" val="209510565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4524</TotalTime>
  <Words>3737</Words>
  <Application>Microsoft Office PowerPoint</Application>
  <PresentationFormat>Panorámica</PresentationFormat>
  <Paragraphs>717</Paragraphs>
  <Slides>28</Slides>
  <Notes>8</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28</vt:i4>
      </vt:variant>
    </vt:vector>
  </HeadingPairs>
  <TitlesOfParts>
    <vt:vector size="36" baseType="lpstr">
      <vt:lpstr>Arial</vt:lpstr>
      <vt:lpstr>Calibri</vt:lpstr>
      <vt:lpstr>Cambria Math</vt:lpstr>
      <vt:lpstr>Century Gothic</vt:lpstr>
      <vt:lpstr>Century Gothic (Cuerpo)</vt:lpstr>
      <vt:lpstr>Century Gothic (Títulos)</vt:lpstr>
      <vt:lpstr>Tahoma</vt:lpstr>
      <vt:lpstr>Tema de Office</vt:lpstr>
      <vt:lpstr>Encuesta Estructural Empresarial</vt:lpstr>
      <vt:lpstr>A nuestros usuarios</vt:lpstr>
      <vt:lpstr>Contenido</vt:lpstr>
      <vt:lpstr>Aspectos Metodológicos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Principales resultados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Indicadores</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cajasmarcia@gmail.com</dc:creator>
  <cp:lastModifiedBy>INEC Rita Jacome</cp:lastModifiedBy>
  <cp:revision>306</cp:revision>
  <dcterms:created xsi:type="dcterms:W3CDTF">2021-05-27T23:45:58Z</dcterms:created>
  <dcterms:modified xsi:type="dcterms:W3CDTF">2024-03-21T15:50:27Z</dcterms:modified>
</cp:coreProperties>
</file>